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0" r:id="rId3"/>
    <p:sldId id="358" r:id="rId4"/>
    <p:sldId id="261" r:id="rId5"/>
    <p:sldId id="1342" r:id="rId6"/>
    <p:sldId id="1369" r:id="rId7"/>
    <p:sldId id="1343" r:id="rId8"/>
    <p:sldId id="314" r:id="rId9"/>
    <p:sldId id="318" r:id="rId10"/>
    <p:sldId id="1344" r:id="rId11"/>
    <p:sldId id="1366" r:id="rId12"/>
    <p:sldId id="1367" r:id="rId13"/>
    <p:sldId id="1365" r:id="rId14"/>
    <p:sldId id="821" r:id="rId15"/>
    <p:sldId id="1353" r:id="rId16"/>
    <p:sldId id="1356" r:id="rId17"/>
    <p:sldId id="1357" r:id="rId18"/>
    <p:sldId id="1368" r:id="rId19"/>
    <p:sldId id="1358" r:id="rId20"/>
    <p:sldId id="811" r:id="rId21"/>
    <p:sldId id="351" r:id="rId22"/>
    <p:sldId id="1345" r:id="rId23"/>
    <p:sldId id="1370" r:id="rId24"/>
    <p:sldId id="1347" r:id="rId25"/>
    <p:sldId id="1346" r:id="rId2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orient="horz" pos="1974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금강 주택" initials="금주" lastIdx="46" clrIdx="0">
    <p:extLst>
      <p:ext uri="{19B8F6BF-5375-455C-9EA6-DF929625EA0E}">
        <p15:presenceInfo xmlns:p15="http://schemas.microsoft.com/office/powerpoint/2012/main" userId="ed6079ef1d35dd4f" providerId="Windows Live"/>
      </p:ext>
    </p:extLst>
  </p:cmAuthor>
  <p:cmAuthor id="2" name="dong" initials="d" lastIdx="0" clrIdx="1">
    <p:extLst>
      <p:ext uri="{19B8F6BF-5375-455C-9EA6-DF929625EA0E}">
        <p15:presenceInfo xmlns:p15="http://schemas.microsoft.com/office/powerpoint/2012/main" userId="d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4" autoAdjust="0"/>
    <p:restoredTop sz="97555"/>
  </p:normalViewPr>
  <p:slideViewPr>
    <p:cSldViewPr>
      <p:cViewPr varScale="1">
        <p:scale>
          <a:sx n="92" d="100"/>
          <a:sy n="92" d="100"/>
        </p:scale>
        <p:origin x="672" y="66"/>
      </p:cViewPr>
      <p:guideLst>
        <p:guide orient="horz" pos="2157"/>
        <p:guide orient="horz" pos="1974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44" y="-108"/>
      </p:cViewPr>
      <p:guideLst>
        <p:guide orient="horz" pos="312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49" cy="496253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9" cy="496253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F3F86911-BB3A-4864-98D1-BAD09615BEBA}" type="datetime1">
              <a:rPr lang="ko-KR" altLang="en-US"/>
              <a:pPr lvl="0">
                <a:defRPr lang="ko-KR" altLang="en-US"/>
              </a:pPr>
              <a:t>2023-04-22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5449" cy="496253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9" cy="496253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7FF124C4-7C1A-48A5-B1FE-6BB4680CEE6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76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B2F6BB09-2DF7-446B-A6E8-DF94DF1B8B03}" type="datetime1">
              <a:rPr lang="ko-KR" altLang="en-US"/>
              <a:pPr lvl="0">
                <a:defRPr lang="ko-KR" altLang="en-US"/>
              </a:pPr>
              <a:t>2023-04-22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99" tIns="45649" rIns="91299" bIns="45649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844EDC16-725B-4C6B-93FE-B923B40AEEE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5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49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25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001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0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8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77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빈 화면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6"/>
          <p:cNvGrpSpPr>
            <a:grpSpLocks/>
          </p:cNvGrpSpPr>
          <p:nvPr userDrawn="1"/>
        </p:nvGrpSpPr>
        <p:grpSpPr bwMode="auto">
          <a:xfrm>
            <a:off x="0" y="404664"/>
            <a:ext cx="9146203" cy="36000"/>
            <a:chOff x="336550" y="723220"/>
            <a:chExt cx="9296400" cy="276225"/>
          </a:xfrm>
        </p:grpSpPr>
        <p:pic>
          <p:nvPicPr>
            <p:cNvPr id="34" name="Picture 2" descr="Y:\01_삼성물산 &amp; K-MEG\41_Q-HSE 경영전략보고 PPT\02_디자인\01_work data\07\color-bar_1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900" y="723220"/>
              <a:ext cx="802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Y:\01_삼성물산 &amp; K-MEG\41_Q-HSE 경영전략보고 PPT\02_디자인\01_work data\07\color-bar_1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723220"/>
              <a:ext cx="1276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C:\Users\User\Desktop\금강주택 CI\IX로고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67" y="6499400"/>
            <a:ext cx="1712761" cy="3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146203" cy="328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284984"/>
            <a:ext cx="9146204" cy="3573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 userDrawn="1"/>
        </p:nvSpPr>
        <p:spPr>
          <a:xfrm>
            <a:off x="1104447" y="1318185"/>
            <a:ext cx="6937307" cy="26642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5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4" r:id="rId2"/>
    <p:sldLayoutId id="2147483770" r:id="rId3"/>
    <p:sldLayoutId id="2147483769" r:id="rId4"/>
    <p:sldLayoutId id="2147483650" r:id="rId5"/>
    <p:sldLayoutId id="2147483780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285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en-US"/>
            </a:pPr>
            <a:r>
              <a:rPr lang="ko-KR" altLang="en-US" sz="5400" b="1" i="0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제 </a:t>
            </a:r>
            <a:r>
              <a:rPr lang="en-US" altLang="ko-KR" sz="5400" b="1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7</a:t>
            </a:r>
            <a:r>
              <a:rPr lang="ko-KR" altLang="en-US" sz="5400" b="1" i="0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회 </a:t>
            </a:r>
            <a:r>
              <a:rPr lang="ko-KR" altLang="en-US" sz="5400" b="1" i="0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노사협의체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58557" y="5193196"/>
            <a:ext cx="2226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b="1" dirty="0" smtClean="0"/>
              <a:t>2023. 04.13 </a:t>
            </a:r>
            <a:r>
              <a:rPr lang="ko-KR" altLang="en-US" b="1" dirty="0" smtClean="0"/>
              <a:t>목요일</a:t>
            </a:r>
            <a:endParaRPr lang="en-US" altLang="ko-KR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4537"/>
            <a:ext cx="1116124" cy="7502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56" y="5557964"/>
            <a:ext cx="3067478" cy="11145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766053" y="539808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협의사항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59073" y="1485688"/>
            <a:ext cx="8666385" cy="519475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48439"/>
              </p:ext>
            </p:extLst>
          </p:nvPr>
        </p:nvGraphicFramePr>
        <p:xfrm>
          <a:off x="503548" y="1664803"/>
          <a:ext cx="8208912" cy="486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58369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551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안전조회 및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T.B.M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시간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: 07:00~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작업의 시간 </a:t>
                      </a:r>
                      <a:r>
                        <a:rPr lang="en-US" altLang="ko-KR" sz="1000" b="1" dirty="0" smtClean="0"/>
                        <a:t>: </a:t>
                      </a:r>
                      <a:r>
                        <a:rPr lang="ko-KR" altLang="en-US" sz="1000" b="1" dirty="0" smtClean="0"/>
                        <a:t>소음관련 작업 </a:t>
                      </a:r>
                      <a:r>
                        <a:rPr lang="en-US" altLang="ko-KR" sz="1000" b="1" dirty="0" smtClean="0"/>
                        <a:t>07:30</a:t>
                      </a:r>
                      <a:r>
                        <a:rPr lang="ko-KR" altLang="en-US" sz="1000" b="1" dirty="0" smtClean="0"/>
                        <a:t>부터 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실시 및 </a:t>
                      </a:r>
                      <a:r>
                        <a:rPr lang="en-US" altLang="ko-KR" sz="1000" b="1" dirty="0" smtClean="0"/>
                        <a:t>TBM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baseline="0" dirty="0" smtClean="0"/>
                        <a:t>실시 후 투입</a:t>
                      </a:r>
                      <a:endParaRPr lang="en-US" altLang="ko-KR" sz="1000" b="1" baseline="0" dirty="0" smtClean="0"/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신규채용자 교육이수 및 </a:t>
                      </a:r>
                      <a:r>
                        <a:rPr lang="ko-KR" altLang="en-US" sz="1000" b="1" baseline="0" dirty="0" err="1" smtClean="0">
                          <a:solidFill>
                            <a:schemeClr val="tx1"/>
                          </a:solidFill>
                        </a:rPr>
                        <a:t>기초안전보건이수증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확인 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배치 전 검진 및 특수검진 철저히 이행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/>
                        <a:t>-</a:t>
                      </a:r>
                      <a:r>
                        <a:rPr lang="ko-KR" altLang="en-US" sz="1000" b="1" baseline="0" dirty="0" smtClean="0"/>
                        <a:t>특수형태 근로종사자 교육 철저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휴대전화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 및 </a:t>
                      </a:r>
                      <a:r>
                        <a:rPr lang="ko-KR" altLang="en-US" sz="1000" b="1" dirty="0" err="1" smtClean="0"/>
                        <a:t>단톡</a:t>
                      </a:r>
                      <a:r>
                        <a:rPr lang="ko-KR" altLang="en-US" sz="1000" b="1" dirty="0" smtClean="0"/>
                        <a:t> 사용 및 활성화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비상연락망 가동 </a:t>
                      </a:r>
                    </a:p>
                    <a:p>
                      <a:pPr latinLnBrk="1"/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주기적으로 연락방법을 가동하여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작업장 간 연락이 용이하도록 할 것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교육장 및 현장사무실에 비상연락망 부착관리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밴드에 등재된 부적합 사항 즉시 조치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호각 및 메가폰 등을 사용하여 비상 시 주변을 환기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지정장소로 이동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비상사태훈련 시나리오에 따른 대피숙지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필요 시 무전기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신호수 직종에 호각 분출 및 관리철저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 [</a:t>
                      </a:r>
                      <a:r>
                        <a:rPr lang="ko-KR" altLang="en-US" sz="1000" b="1" dirty="0" smtClean="0"/>
                        <a:t>비상대피참조</a:t>
                      </a:r>
                      <a:r>
                        <a:rPr lang="en-US" altLang="ko-KR" sz="1000" b="1" dirty="0" smtClean="0"/>
                        <a:t>}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566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위험성평가</a:t>
                      </a:r>
                      <a:r>
                        <a:rPr lang="en-US" altLang="ko-KR" sz="1000" b="1" dirty="0" smtClean="0"/>
                        <a:t>(4</a:t>
                      </a:r>
                      <a:r>
                        <a:rPr lang="ko-KR" altLang="en-US" sz="1000" b="1" dirty="0" smtClean="0"/>
                        <a:t>주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</a:t>
                      </a:r>
                      <a:r>
                        <a:rPr lang="en-US" altLang="ko-KR" sz="1000" b="1" dirty="0" smtClean="0"/>
                        <a:t>) </a:t>
                      </a:r>
                      <a:r>
                        <a:rPr lang="ko-KR" altLang="en-US" sz="1000" b="1" dirty="0" smtClean="0"/>
                        <a:t>실시하고 결정된 사항에 대해서는 근로자 교육을 실시하고 각 등급에 따른 현장점검 철저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내용 게시 필요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시 위험등급에 관해 위험요소 및 안전대책 전파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전파 및 내용 공유</a:t>
                      </a:r>
                      <a:r>
                        <a:rPr lang="ko-KR" altLang="en-US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428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-2</a:t>
                      </a:r>
                      <a:r>
                        <a:rPr lang="ko-KR" altLang="en-US" sz="1000" b="1" dirty="0" smtClean="0"/>
                        <a:t>개월 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 노사협의체 및 노사합동점검실시 회의결과 기록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보존 게시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사업주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도급인 간 무선연락을 실시하여 작업공정의 조정 및 회의 시 결정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내용전파 및 산업재해 예방 건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전 구성원 공유 및 숙지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위험등급은 매일 수시점검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작업변경 시 내용변경에 따른 교육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사고사례 교육을 수시로 실시 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모서리가 둥근 직사각형 6"/>
          <p:cNvSpPr/>
          <p:nvPr/>
        </p:nvSpPr>
        <p:spPr bwMode="auto">
          <a:xfrm>
            <a:off x="46053" y="436486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84962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3528" y="1573540"/>
            <a:ext cx="8568952" cy="498496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사업장의 산업재해 예방계획의 수립에 관한 사항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0" y="315886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1580" y="407373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798811" y="529636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336366" y="1848840"/>
            <a:ext cx="5796644" cy="5038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안전보건관리규정의 작성 및 변경에 관한 사항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5B565EF-FD48-8C52-5E3E-A058397E9C42}"/>
              </a:ext>
            </a:extLst>
          </p:cNvPr>
          <p:cNvSpPr/>
          <p:nvPr/>
        </p:nvSpPr>
        <p:spPr>
          <a:xfrm>
            <a:off x="647564" y="1991588"/>
            <a:ext cx="8172907" cy="2517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스마트안전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현장통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 및 운영관리에 관한 사항</a:t>
            </a: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3977" t="10389" b="15869"/>
          <a:stretch/>
        </p:blipFill>
        <p:spPr>
          <a:xfrm>
            <a:off x="468783" y="2386809"/>
            <a:ext cx="2844317" cy="411915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19" y="2400621"/>
            <a:ext cx="5406352" cy="21086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5528"/>
          <a:stretch/>
        </p:blipFill>
        <p:spPr>
          <a:xfrm>
            <a:off x="3424315" y="4499933"/>
            <a:ext cx="5396155" cy="19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3528" y="1573540"/>
            <a:ext cx="8568952" cy="498496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사업장의 산업재해 예방계획의 수립에 관한 사항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0" y="315886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1580" y="407373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798811" y="529636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323528" y="1829951"/>
            <a:ext cx="5796644" cy="5038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안전보건관리규정의 작성 및 변경에 관한 사항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5B565EF-FD48-8C52-5E3E-A058397E9C42}"/>
              </a:ext>
            </a:extLst>
          </p:cNvPr>
          <p:cNvSpPr/>
          <p:nvPr/>
        </p:nvSpPr>
        <p:spPr>
          <a:xfrm>
            <a:off x="647564" y="1991588"/>
            <a:ext cx="8172907" cy="2517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스마트안전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현장통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 및 운영관리에 관한 사항</a:t>
            </a: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352667"/>
            <a:ext cx="8064896" cy="22992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4" y="4770220"/>
            <a:ext cx="8195568" cy="15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3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3528" y="1573540"/>
            <a:ext cx="8568952" cy="498496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사업장의 산업재해 예방계획의 수립에 관한 사항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0" y="315886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1580" y="407373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798811" y="529636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323274" y="1807428"/>
            <a:ext cx="5796644" cy="50382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안전보건관리규정의 작성 및 변경에 관한 사항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5B565EF-FD48-8C52-5E3E-A058397E9C42}"/>
              </a:ext>
            </a:extLst>
          </p:cNvPr>
          <p:cNvSpPr/>
          <p:nvPr/>
        </p:nvSpPr>
        <p:spPr>
          <a:xfrm>
            <a:off x="647564" y="1658419"/>
            <a:ext cx="6300700" cy="3902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사용자위원 및 근로자위원 추가의 건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대표 심의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의결하여 변경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조직도 변경</a:t>
            </a: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2871"/>
          <a:stretch/>
        </p:blipFill>
        <p:spPr>
          <a:xfrm>
            <a:off x="539552" y="2311255"/>
            <a:ext cx="5190854" cy="40369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07" y="4356121"/>
            <a:ext cx="3014812" cy="19920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3144" t="18325" r="1818" b="3927"/>
          <a:stretch/>
        </p:blipFill>
        <p:spPr>
          <a:xfrm>
            <a:off x="5730406" y="2311255"/>
            <a:ext cx="3014812" cy="20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4882" y="1510833"/>
            <a:ext cx="8568952" cy="498496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07544" y="416668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4605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</a:t>
            </a:r>
            <a:r>
              <a:rPr lang="ko-KR" altLang="en-US" sz="2800" b="1" dirty="0" err="1"/>
              <a:t>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-432556" y="1710552"/>
            <a:ext cx="6768752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근로자의 건강진단 및 건강관리에 관한 사항  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-1764704" y="1879215"/>
            <a:ext cx="763284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 및 특수검진 실시에 관한 사항 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716" y="1545060"/>
            <a:ext cx="675418" cy="57399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682" t="-178" r="2273" b="178"/>
          <a:stretch/>
        </p:blipFill>
        <p:spPr>
          <a:xfrm>
            <a:off x="467544" y="2250379"/>
            <a:ext cx="3636404" cy="208748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337862"/>
            <a:ext cx="3636404" cy="18966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56" y="4337861"/>
            <a:ext cx="4530096" cy="18966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2233"/>
          <a:stretch/>
        </p:blipFill>
        <p:spPr>
          <a:xfrm>
            <a:off x="4103948" y="2236917"/>
            <a:ext cx="4536504" cy="21009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877" y="4341235"/>
            <a:ext cx="2230575" cy="18933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8"/>
          <a:srcRect l="7866" r="-1"/>
          <a:stretch/>
        </p:blipFill>
        <p:spPr>
          <a:xfrm>
            <a:off x="6146744" y="1673034"/>
            <a:ext cx="409822" cy="338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5696" y="1758771"/>
            <a:ext cx="25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전 관리감독자 및 근로자 해당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9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4882" y="1510833"/>
            <a:ext cx="8568952" cy="498496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93285" y="392572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1400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179512" y="1786066"/>
            <a:ext cx="8568573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유해하거나 위험한 기계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기구 설비를 도입한 경우 안전 및 보건관련 조치에 관한 사항 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3B910581-B46B-4A6E-AEFC-FE68D33089B5}"/>
              </a:ext>
            </a:extLst>
          </p:cNvPr>
          <p:cNvSpPr/>
          <p:nvPr/>
        </p:nvSpPr>
        <p:spPr>
          <a:xfrm>
            <a:off x="-1656692" y="1933312"/>
            <a:ext cx="763284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유해위험 기계기구  점검 및 절차에 관한 사항 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13931"/>
          <a:stretch/>
        </p:blipFill>
        <p:spPr>
          <a:xfrm>
            <a:off x="539552" y="2317589"/>
            <a:ext cx="3600400" cy="388372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9" y="2317590"/>
            <a:ext cx="4472969" cy="38837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79" y="5049180"/>
            <a:ext cx="1790999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7524" y="1402600"/>
            <a:ext cx="8666385" cy="519475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26141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206580" y="606174"/>
            <a:ext cx="794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7" name="직사각형 8"/>
          <p:cNvSpPr/>
          <p:nvPr/>
        </p:nvSpPr>
        <p:spPr>
          <a:xfrm>
            <a:off x="510397" y="500300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 안전보건활동 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287524" y="1448646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 [</a:t>
            </a:r>
            <a:r>
              <a:rPr lang="ko-KR" altLang="en-US" b="1" dirty="0" smtClean="0"/>
              <a:t>사업장 자체 </a:t>
            </a:r>
            <a:r>
              <a:rPr lang="ko-KR" altLang="en-US" b="1" dirty="0" err="1" smtClean="0"/>
              <a:t>점검표</a:t>
            </a:r>
            <a:r>
              <a:rPr lang="ko-KR" altLang="en-US" b="1" dirty="0" smtClean="0"/>
              <a:t> 안전공단 매월 </a:t>
            </a:r>
            <a:r>
              <a:rPr lang="en-US" altLang="ko-KR" b="1" dirty="0" smtClean="0"/>
              <a:t>1</a:t>
            </a:r>
            <a:r>
              <a:rPr lang="ko-KR" altLang="en-US" b="1" dirty="0" err="1" smtClean="0"/>
              <a:t>회이상</a:t>
            </a:r>
            <a:r>
              <a:rPr lang="ko-KR" altLang="en-US" b="1" dirty="0" smtClean="0"/>
              <a:t> 점검 및 제출</a:t>
            </a:r>
            <a:r>
              <a:rPr lang="en-US" altLang="ko-KR" b="1" dirty="0" smtClean="0"/>
              <a:t>]</a:t>
            </a:r>
            <a:r>
              <a:rPr lang="ko-KR" altLang="en-US" sz="2400" b="1" dirty="0" smtClean="0"/>
              <a:t>  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95058" y="425167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96" y="1956357"/>
            <a:ext cx="8238067" cy="43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7524" y="1402600"/>
            <a:ext cx="8666385" cy="519475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26141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206580" y="606174"/>
            <a:ext cx="794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7" name="직사각형 8"/>
          <p:cNvSpPr/>
          <p:nvPr/>
        </p:nvSpPr>
        <p:spPr>
          <a:xfrm>
            <a:off x="471945" y="48306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 안전보건활동 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395204" y="1483885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스마트 보건관리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현장 부착관리 </a:t>
            </a:r>
            <a:r>
              <a:rPr lang="en-US" altLang="ko-KR" b="1" dirty="0" smtClean="0"/>
              <a:t>]</a:t>
            </a:r>
            <a:r>
              <a:rPr lang="ko-KR" altLang="en-US" sz="2400" b="1" dirty="0" smtClean="0"/>
              <a:t>  </a:t>
            </a:r>
            <a:endParaRPr lang="ko-KR" altLang="en-US" sz="2400" b="1" dirty="0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82057" y="404370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5" y="1980394"/>
            <a:ext cx="4838175" cy="43649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86" y="4365104"/>
            <a:ext cx="3433177" cy="19802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358978" y="3928409"/>
            <a:ext cx="4072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1" dirty="0" smtClean="0">
                <a:solidFill>
                  <a:srgbClr val="FF0000"/>
                </a:solidFill>
              </a:rPr>
              <a:t>*App Store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참조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*</a:t>
            </a:r>
            <a:r>
              <a:rPr lang="ko-KR" altLang="en-US" b="1" dirty="0" smtClean="0">
                <a:solidFill>
                  <a:srgbClr val="FF0000"/>
                </a:solidFill>
              </a:rPr>
              <a:t> 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391" y="1980394"/>
            <a:ext cx="3466072" cy="201958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276" y="4034820"/>
            <a:ext cx="1695829" cy="23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38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7524" y="1402600"/>
            <a:ext cx="8666385" cy="519475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26141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206580" y="606174"/>
            <a:ext cx="794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7" name="직사각형 8"/>
          <p:cNvSpPr/>
          <p:nvPr/>
        </p:nvSpPr>
        <p:spPr>
          <a:xfrm>
            <a:off x="471945" y="48306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 안전보건활동 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437226" y="1522041"/>
            <a:ext cx="794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en-US" altLang="ko-KR" sz="1600" b="1" dirty="0" smtClean="0"/>
              <a:t>AED </a:t>
            </a:r>
            <a:r>
              <a:rPr lang="ko-KR" altLang="en-US" sz="1600" b="1" dirty="0" smtClean="0"/>
              <a:t>작동 및 관리상태 매월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일 점검 및 점검체크리스트 제출 </a:t>
            </a:r>
            <a:r>
              <a:rPr lang="en-US" altLang="ko-KR" sz="1600" b="1" dirty="0" smtClean="0"/>
              <a:t>_</a:t>
            </a:r>
            <a:r>
              <a:rPr lang="ko-KR" altLang="en-US" sz="1600" b="1" dirty="0" smtClean="0"/>
              <a:t>부산진구보건소</a:t>
            </a:r>
            <a:r>
              <a:rPr lang="en-US" altLang="ko-KR" sz="1600" b="1" dirty="0" smtClean="0"/>
              <a:t>]</a:t>
            </a:r>
            <a:r>
              <a:rPr lang="ko-KR" altLang="en-US" sz="2000" b="1" dirty="0" smtClean="0"/>
              <a:t>  </a:t>
            </a:r>
            <a:endParaRPr lang="ko-KR" altLang="en-US" sz="2000" b="1" dirty="0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82057" y="404370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977"/>
          <a:stretch/>
        </p:blipFill>
        <p:spPr>
          <a:xfrm>
            <a:off x="2950495" y="1997955"/>
            <a:ext cx="3061665" cy="44193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1" y="1997955"/>
            <a:ext cx="2506103" cy="24786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9" y="4443327"/>
            <a:ext cx="2517835" cy="19740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166" y="2041592"/>
            <a:ext cx="2910306" cy="43757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836" y="368654"/>
            <a:ext cx="790081" cy="7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83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7524" y="1402600"/>
            <a:ext cx="8666385" cy="519475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26141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206580" y="606174"/>
            <a:ext cx="794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7" name="직사각형 8"/>
          <p:cNvSpPr/>
          <p:nvPr/>
        </p:nvSpPr>
        <p:spPr>
          <a:xfrm>
            <a:off x="511843" y="508393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 안전보건활동 </a:t>
            </a:r>
            <a:endParaRPr lang="ko-KR" altLang="en-US" sz="2800" b="1" dirty="0"/>
          </a:p>
        </p:txBody>
      </p:sp>
      <p:sp>
        <p:nvSpPr>
          <p:cNvPr id="16" name="직사각형 15"/>
          <p:cNvSpPr/>
          <p:nvPr/>
        </p:nvSpPr>
        <p:spPr>
          <a:xfrm>
            <a:off x="359532" y="1505216"/>
            <a:ext cx="7946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신규장비 및 기존장비 안전점검 공유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수시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신규 </a:t>
            </a:r>
            <a:r>
              <a:rPr lang="ko-KR" altLang="en-US" b="1" dirty="0" smtClean="0">
                <a:solidFill>
                  <a:srgbClr val="FF0000"/>
                </a:solidFill>
              </a:rPr>
              <a:t>현장밴드 </a:t>
            </a:r>
            <a:r>
              <a:rPr lang="en-US" altLang="ko-KR" b="1" dirty="0" smtClean="0"/>
              <a:t>]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82057" y="440739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8" y="1913155"/>
            <a:ext cx="2424818" cy="44321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236" y="2172441"/>
            <a:ext cx="1746767" cy="41648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466" y="2009302"/>
            <a:ext cx="2105994" cy="43360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977165"/>
            <a:ext cx="1976420" cy="43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1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57571" y="1600286"/>
            <a:ext cx="8568952" cy="495822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7704856" cy="6480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3200" b="1" dirty="0">
                <a:solidFill>
                  <a:schemeClr val="bg1"/>
                </a:solidFill>
              </a:rPr>
              <a:t>노사협의체 실시 </a:t>
            </a:r>
            <a:r>
              <a:rPr lang="en-US" altLang="ko-KR" sz="3200" b="1" dirty="0">
                <a:solidFill>
                  <a:schemeClr val="bg1"/>
                </a:solidFill>
              </a:rPr>
              <a:t>(2021.04.27)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475200"/>
            <a:ext cx="9144000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8" name="직사각형 7"/>
          <p:cNvSpPr/>
          <p:nvPr/>
        </p:nvSpPr>
        <p:spPr>
          <a:xfrm>
            <a:off x="206580" y="60617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노사협의체 현황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61" y="2148987"/>
            <a:ext cx="4142799" cy="408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485524" y="1704803"/>
            <a:ext cx="7946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ko-KR" altLang="en-US" b="1" dirty="0" err="1" smtClean="0"/>
              <a:t>전회차</a:t>
            </a:r>
            <a:r>
              <a:rPr lang="ko-KR" altLang="en-US" b="1" dirty="0" smtClean="0"/>
              <a:t> 노사협의체 사진대지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" y="2108329"/>
            <a:ext cx="3888432" cy="42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7441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en-US"/>
            </a:pPr>
            <a:r>
              <a:rPr lang="ko-KR" altLang="en-US" sz="5400" b="1" i="0" kern="0" spc="5" dirty="0" err="1" smtClean="0">
                <a:ln w="18000">
                  <a:solidFill>
                    <a:prstClr val="white"/>
                  </a:solidFill>
                  <a:prstDash val="solid"/>
                  <a:miter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금회차</a:t>
            </a:r>
            <a:r>
              <a:rPr lang="ko-KR" altLang="en-US" sz="5400" b="1" i="0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 </a:t>
            </a:r>
            <a:r>
              <a:rPr lang="ko-KR" altLang="en-US" sz="5400" b="1" i="0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회의사항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16732"/>
            <a:ext cx="9144000" cy="58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307961"/>
            <a:ext cx="8568952" cy="5469411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84776"/>
            <a:ext cx="9144000" cy="6387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55148" y="715535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/>
              <a:t>노사협의체 심의 의결 사항</a:t>
            </a:r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:a16="http://schemas.microsoft.com/office/drawing/2014/main" xmlns="" id="{2014CF7E-BE2C-4B02-9AF6-0FA663047091}"/>
              </a:ext>
            </a:extLst>
          </p:cNvPr>
          <p:cNvSpPr/>
          <p:nvPr/>
        </p:nvSpPr>
        <p:spPr bwMode="auto">
          <a:xfrm>
            <a:off x="71580" y="639948"/>
            <a:ext cx="611988" cy="554283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3" name="표 2">
            <a:extLst>
              <a:ext uri="{FF2B5EF4-FFF2-40B4-BE49-F238E27FC236}">
                <a16:creationId xmlns:a16="http://schemas.microsoft.com/office/drawing/2014/main" xmlns="" id="{04274EC6-DA1A-4896-8635-48BC71BF9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20362"/>
              </p:ext>
            </p:extLst>
          </p:nvPr>
        </p:nvGraphicFramePr>
        <p:xfrm>
          <a:off x="582372" y="1430934"/>
          <a:ext cx="7979256" cy="15108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84832">
                  <a:extLst>
                    <a:ext uri="{9D8B030D-6E8A-4147-A177-3AD203B41FA5}">
                      <a16:colId xmlns:a16="http://schemas.microsoft.com/office/drawing/2014/main" xmlns="" val="3846474349"/>
                    </a:ext>
                  </a:extLst>
                </a:gridCol>
                <a:gridCol w="2261160">
                  <a:extLst>
                    <a:ext uri="{9D8B030D-6E8A-4147-A177-3AD203B41FA5}">
                      <a16:colId xmlns:a16="http://schemas.microsoft.com/office/drawing/2014/main" xmlns="" val="1782384917"/>
                    </a:ext>
                  </a:extLst>
                </a:gridCol>
                <a:gridCol w="2933292">
                  <a:extLst>
                    <a:ext uri="{9D8B030D-6E8A-4147-A177-3AD203B41FA5}">
                      <a16:colId xmlns:a16="http://schemas.microsoft.com/office/drawing/2014/main" xmlns="" val="327424528"/>
                    </a:ext>
                  </a:extLst>
                </a:gridCol>
                <a:gridCol w="1326965">
                  <a:extLst>
                    <a:ext uri="{9D8B030D-6E8A-4147-A177-3AD203B41FA5}">
                      <a16:colId xmlns:a16="http://schemas.microsoft.com/office/drawing/2014/main" xmlns="" val="1323634598"/>
                    </a:ext>
                  </a:extLst>
                </a:gridCol>
                <a:gridCol w="873007">
                  <a:extLst>
                    <a:ext uri="{9D8B030D-6E8A-4147-A177-3AD203B41FA5}">
                      <a16:colId xmlns:a16="http://schemas.microsoft.com/office/drawing/2014/main" xmlns="" val="2132172757"/>
                    </a:ext>
                  </a:extLst>
                </a:gridCol>
              </a:tblGrid>
              <a:tr h="2347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No.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안건 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이행현황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찬성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반대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5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사업장의 산업재해 예방계획의 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수립에 관한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/>
                        <a:t>                               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12</a:t>
                      </a:r>
                      <a:r>
                        <a:rPr lang="ko-KR" altLang="en-US" sz="1000" b="1" dirty="0" smtClean="0"/>
                        <a:t>명 찬성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036190"/>
                  </a:ext>
                </a:extLst>
              </a:tr>
              <a:tr h="8097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/>
                        <a:t>안전보건관리규정의 작성 및 변경에 관한 사항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050" b="1" baseline="0" dirty="0" smtClean="0"/>
                    </a:p>
                    <a:p>
                      <a:pPr algn="l" latinLnBrk="1"/>
                      <a:r>
                        <a:rPr lang="en-US" altLang="ko-KR" sz="1050" b="1" baseline="0" dirty="0" smtClean="0"/>
                        <a:t> 1) </a:t>
                      </a:r>
                      <a:r>
                        <a:rPr lang="ko-KR" altLang="en-US" sz="1050" b="1" baseline="0" dirty="0" smtClean="0"/>
                        <a:t>사용자 위원 변경</a:t>
                      </a:r>
                      <a:r>
                        <a:rPr lang="en-US" altLang="ko-KR" sz="1050" b="1" baseline="0" dirty="0" smtClean="0"/>
                        <a:t>,</a:t>
                      </a:r>
                      <a:r>
                        <a:rPr lang="ko-KR" altLang="en-US" sz="1050" b="1" baseline="0" dirty="0" smtClean="0"/>
                        <a:t>추가에 관한 사항</a:t>
                      </a:r>
                      <a:endParaRPr lang="en-US" altLang="ko-KR" sz="1050" b="1" baseline="0" dirty="0" smtClean="0"/>
                    </a:p>
                    <a:p>
                      <a:pPr algn="l" latinLnBrk="1"/>
                      <a:r>
                        <a:rPr lang="en-US" altLang="ko-KR" sz="1050" b="1" baseline="0" dirty="0" smtClean="0"/>
                        <a:t>    (</a:t>
                      </a:r>
                      <a:r>
                        <a:rPr lang="ko-KR" altLang="en-US" sz="1050" b="1" baseline="0" dirty="0" smtClean="0"/>
                        <a:t>보건관리자 김은지 사원  </a:t>
                      </a:r>
                      <a:r>
                        <a:rPr lang="en-US" altLang="ko-KR" sz="1050" b="1" baseline="0" dirty="0" smtClean="0"/>
                        <a:t>) </a:t>
                      </a:r>
                    </a:p>
                    <a:p>
                      <a:pPr algn="l" latinLnBrk="1"/>
                      <a:r>
                        <a:rPr lang="ko-KR" altLang="en-US" sz="105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altLang="ko-KR" sz="9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명 찬성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85141"/>
              </p:ext>
            </p:extLst>
          </p:nvPr>
        </p:nvGraphicFramePr>
        <p:xfrm>
          <a:off x="582372" y="2941762"/>
          <a:ext cx="7979256" cy="379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268252"/>
                <a:gridCol w="2938696"/>
                <a:gridCol w="1332148"/>
                <a:gridCol w="864096"/>
              </a:tblGrid>
              <a:tr h="449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근로자에 대한 안전보건교육에 </a:t>
                      </a:r>
                      <a:endParaRPr lang="en-US" altLang="ko-KR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관한 사항 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명 찬성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4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근로자의 건강진단 및 건강관리에 관한 사항 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buAutoNum type="arabicParenR"/>
                      </a:pPr>
                      <a:r>
                        <a:rPr lang="en-US" altLang="ko-KR" sz="105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년 상반기 작업환경 측정</a:t>
                      </a:r>
                      <a:r>
                        <a:rPr lang="ko-KR" altLang="en-US" sz="1050" b="1" baseline="0" dirty="0" smtClean="0">
                          <a:solidFill>
                            <a:schemeClr val="tx1"/>
                          </a:solidFill>
                        </a:rPr>
                        <a:t>에 관한 사항</a:t>
                      </a:r>
                      <a:endParaRPr lang="en-US" altLang="ko-K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050" b="1" baseline="0" dirty="0" smtClean="0">
                          <a:solidFill>
                            <a:schemeClr val="tx1"/>
                          </a:solidFill>
                        </a:rPr>
                        <a:t>    (4</a:t>
                      </a:r>
                      <a:r>
                        <a:rPr lang="ko-KR" altLang="en-US" sz="1050" b="1" baseline="0" dirty="0" smtClean="0">
                          <a:solidFill>
                            <a:schemeClr val="tx1"/>
                          </a:solidFill>
                        </a:rPr>
                        <a:t>월 중 실시에 관한 사항</a:t>
                      </a:r>
                      <a:r>
                        <a:rPr lang="en-US" altLang="ko-KR" sz="105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 latinLnBrk="1"/>
                      <a:endParaRPr lang="en-US" altLang="ko-KR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 </a:t>
                      </a: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12</a:t>
                      </a:r>
                      <a:r>
                        <a:rPr lang="ko-KR" altLang="en-US" sz="1050" b="1" dirty="0" smtClean="0"/>
                        <a:t>명 찬성</a:t>
                      </a:r>
                    </a:p>
                    <a:p>
                      <a:pPr latinLnBrk="1"/>
                      <a:endParaRPr lang="ko-KR" alt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중대재해의 원인조사 및 재발방지대책 수립에 관한 사항 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12</a:t>
                      </a:r>
                      <a:r>
                        <a:rPr lang="ko-KR" altLang="en-US" sz="1050" b="1" dirty="0" smtClean="0"/>
                        <a:t>명 찬성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9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산업재해에 </a:t>
                      </a:r>
                      <a:r>
                        <a:rPr lang="ko-KR" altLang="en-US" sz="1050" b="1" dirty="0" smtClean="0"/>
                        <a:t>관한 통계의 기록 및 유지에 관한 사항</a:t>
                      </a:r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-</a:t>
                      </a:r>
                      <a:endParaRPr lang="en-US" altLang="ko-KR" sz="5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12</a:t>
                      </a:r>
                      <a:r>
                        <a:rPr lang="ko-KR" altLang="en-US" sz="1050" b="1" dirty="0" smtClean="0"/>
                        <a:t>명 찬성</a:t>
                      </a:r>
                    </a:p>
                    <a:p>
                      <a:pPr latinLnBrk="1"/>
                      <a:endParaRPr lang="ko-KR" alt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4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 smtClean="0"/>
                        <a:t>유해하거나 위험한 기계</a:t>
                      </a:r>
                      <a:r>
                        <a:rPr lang="en-US" altLang="ko-KR" sz="1050" b="1" dirty="0" smtClean="0"/>
                        <a:t>.</a:t>
                      </a:r>
                      <a:r>
                        <a:rPr lang="ko-KR" altLang="en-US" sz="1050" b="1" dirty="0" smtClean="0"/>
                        <a:t>기구 설비를 도입한 경우 안전 및 보건관련 조치에 관한 사항</a:t>
                      </a:r>
                      <a:endParaRPr lang="ko-KR" alt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500" b="1" dirty="0" smtClean="0"/>
                    </a:p>
                    <a:p>
                      <a:pPr algn="l" latinLnBrk="1"/>
                      <a:r>
                        <a:rPr lang="en-US" altLang="ko-KR" sz="1000" b="1" dirty="0" smtClean="0"/>
                        <a:t>                                _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12</a:t>
                      </a:r>
                      <a:r>
                        <a:rPr lang="ko-KR" altLang="en-US" sz="1050" b="1" dirty="0" smtClean="0"/>
                        <a:t>명 찬성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 smtClean="0"/>
                        <a:t>그 밖에 해당 사업장 근로자의 </a:t>
                      </a:r>
                      <a:endParaRPr lang="en-US" altLang="ko-KR" sz="1050" b="1" dirty="0" smtClean="0"/>
                    </a:p>
                    <a:p>
                      <a:pPr latinLnBrk="1"/>
                      <a:r>
                        <a:rPr lang="ko-KR" altLang="en-US" sz="1050" b="1" dirty="0" smtClean="0"/>
                        <a:t>안전과 보건을 유지</a:t>
                      </a:r>
                      <a:r>
                        <a:rPr lang="en-US" altLang="ko-KR" sz="1050" b="1" dirty="0" smtClean="0"/>
                        <a:t>, </a:t>
                      </a:r>
                      <a:r>
                        <a:rPr lang="ko-KR" altLang="en-US" sz="1050" b="1" dirty="0" smtClean="0"/>
                        <a:t>증진시키기 위하여 필요한 사항 </a:t>
                      </a:r>
                      <a:endParaRPr lang="ko-KR" alt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dirty="0" smtClean="0"/>
                        <a:t>                                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 smtClean="0"/>
                        <a:t>12</a:t>
                      </a:r>
                      <a:r>
                        <a:rPr lang="ko-KR" altLang="en-US" sz="1050" b="1" dirty="0" smtClean="0"/>
                        <a:t>명 찬성</a:t>
                      </a:r>
                    </a:p>
                    <a:p>
                      <a:pPr latinLnBrk="1"/>
                      <a:endParaRPr lang="ko-KR" alt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465005"/>
            <a:ext cx="1224136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545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50178"/>
            <a:ext cx="9144000" cy="542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390342"/>
            <a:ext cx="8568952" cy="522920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63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/>
              <a:t>노사협의체 </a:t>
            </a:r>
            <a:r>
              <a:rPr lang="ko-KR" altLang="en-US" sz="2400" b="1" dirty="0" smtClean="0"/>
              <a:t>협의사항 </a:t>
            </a:r>
            <a:endParaRPr lang="ko-KR" altLang="en-US" sz="24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:a16="http://schemas.microsoft.com/office/drawing/2014/main" xmlns="" id="{2014CF7E-BE2C-4B02-9AF6-0FA663047091}"/>
              </a:ext>
            </a:extLst>
          </p:cNvPr>
          <p:cNvSpPr/>
          <p:nvPr/>
        </p:nvSpPr>
        <p:spPr bwMode="auto">
          <a:xfrm>
            <a:off x="60715" y="634186"/>
            <a:ext cx="647992" cy="58095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24374"/>
              </p:ext>
            </p:extLst>
          </p:nvPr>
        </p:nvGraphicFramePr>
        <p:xfrm>
          <a:off x="472994" y="1556794"/>
          <a:ext cx="8264566" cy="467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283"/>
                <a:gridCol w="4132283"/>
              </a:tblGrid>
              <a:tr h="56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78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안전조회 및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T.B.M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시간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: 07:00~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작업의 시간 </a:t>
                      </a:r>
                      <a:r>
                        <a:rPr lang="en-US" altLang="ko-KR" sz="1000" b="1" dirty="0" smtClean="0"/>
                        <a:t>: </a:t>
                      </a:r>
                      <a:r>
                        <a:rPr lang="ko-KR" altLang="en-US" sz="1000" b="1" dirty="0" smtClean="0"/>
                        <a:t>소음관련 작업 </a:t>
                      </a:r>
                      <a:r>
                        <a:rPr lang="en-US" altLang="ko-KR" sz="1000" b="1" dirty="0" smtClean="0"/>
                        <a:t>07:30</a:t>
                      </a:r>
                      <a:r>
                        <a:rPr lang="ko-KR" altLang="en-US" sz="1000" b="1" dirty="0" smtClean="0"/>
                        <a:t>부터 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실시 및 </a:t>
                      </a:r>
                      <a:r>
                        <a:rPr lang="en-US" altLang="ko-KR" sz="1000" b="1" dirty="0" smtClean="0"/>
                        <a:t>TBM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baseline="0" dirty="0" smtClean="0"/>
                        <a:t>실시 후 투입</a:t>
                      </a:r>
                      <a:endParaRPr lang="en-US" altLang="ko-KR" sz="1000" b="1" baseline="0" dirty="0" smtClean="0"/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신규채용자 교육이수 및 기초안전 보건 </a:t>
                      </a:r>
                      <a:r>
                        <a:rPr lang="ko-KR" altLang="en-US" sz="1000" b="1" baseline="0" dirty="0" err="1" smtClean="0">
                          <a:solidFill>
                            <a:schemeClr val="tx1"/>
                          </a:solidFill>
                        </a:rPr>
                        <a:t>이수증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확인 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배치 전 검진 및 특수검진 철저히 이행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/>
                        <a:t>-</a:t>
                      </a:r>
                      <a:r>
                        <a:rPr lang="ko-KR" altLang="en-US" sz="1000" b="1" baseline="0" dirty="0" smtClean="0"/>
                        <a:t>특수형태 근로종사자 교육 철저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794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휴대전화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 및 </a:t>
                      </a:r>
                      <a:r>
                        <a:rPr lang="ko-KR" altLang="en-US" sz="1000" b="1" dirty="0" err="1" smtClean="0"/>
                        <a:t>단톡</a:t>
                      </a:r>
                      <a:r>
                        <a:rPr lang="ko-KR" altLang="en-US" sz="1000" b="1" dirty="0" smtClean="0"/>
                        <a:t> 사용 및 활성화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비상연락망 가동 </a:t>
                      </a:r>
                    </a:p>
                    <a:p>
                      <a:pPr latinLnBrk="1"/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주기적으로 연락방법을 가동하여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작업장 간 연락이 용이하도록 할 것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교육장 및 현장사무실에 비상연락망 부착관리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밴드에 등재된 부적합 사항 즉시 조치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794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호각 및 메가폰 등을 사용하여 비상 시 주변을 환기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지정장소로 이동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비상사태훈련 시나리오에 따른 대피숙지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필요 시 무전기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신호수 직종에 호각 분출 및 관리철저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 [</a:t>
                      </a:r>
                      <a:r>
                        <a:rPr lang="ko-KR" altLang="en-US" sz="1000" b="1" dirty="0" smtClean="0"/>
                        <a:t>비상대피참조</a:t>
                      </a:r>
                      <a:r>
                        <a:rPr lang="en-US" altLang="ko-KR" sz="1000" b="1" dirty="0" smtClean="0"/>
                        <a:t>}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309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위험성평가</a:t>
                      </a:r>
                      <a:r>
                        <a:rPr lang="en-US" altLang="ko-KR" sz="1000" b="1" dirty="0" smtClean="0"/>
                        <a:t>(4</a:t>
                      </a:r>
                      <a:r>
                        <a:rPr lang="ko-KR" altLang="en-US" sz="1000" b="1" dirty="0" smtClean="0"/>
                        <a:t>주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</a:t>
                      </a:r>
                      <a:r>
                        <a:rPr lang="en-US" altLang="ko-KR" sz="1000" b="1" dirty="0" smtClean="0"/>
                        <a:t>) </a:t>
                      </a:r>
                      <a:r>
                        <a:rPr lang="ko-KR" altLang="en-US" sz="1000" b="1" dirty="0" smtClean="0"/>
                        <a:t>실시하고 결정된 사항에 대해서는 근로자 교육을 실시하고 각 등급에 따른 현장점검 철저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내용 게시 필요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시 위험등급에 관해 위험요소 및 안전대책 전파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전파 및 내용 공유</a:t>
                      </a:r>
                      <a:r>
                        <a:rPr lang="ko-KR" altLang="en-US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021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-2</a:t>
                      </a:r>
                      <a:r>
                        <a:rPr lang="ko-KR" altLang="en-US" sz="1000" b="1" dirty="0" smtClean="0"/>
                        <a:t>개월 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 노사협의체 및 노사합동점검실시 회의결과 기록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보존 게시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사업주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도급인 간 무선연락을 실시하여 작업공정의 조정 및 회의 시 결정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내용전파 및 산업재해 예방 건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전 구성원 공유 및 숙지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위험등급은 매일 수시점검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작업변경 시 내용변경에 따른 교육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사고사례 교육을 수시로 실시 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911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50178"/>
            <a:ext cx="9144000" cy="542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390342"/>
            <a:ext cx="8568952" cy="522920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63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 건의사항 및 전달사항</a:t>
            </a:r>
            <a:endParaRPr lang="ko-KR" altLang="en-US" sz="24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:a16="http://schemas.microsoft.com/office/drawing/2014/main" xmlns="" id="{2014CF7E-BE2C-4B02-9AF6-0FA663047091}"/>
              </a:ext>
            </a:extLst>
          </p:cNvPr>
          <p:cNvSpPr/>
          <p:nvPr/>
        </p:nvSpPr>
        <p:spPr bwMode="auto">
          <a:xfrm>
            <a:off x="60715" y="634186"/>
            <a:ext cx="647992" cy="58095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64804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특이사항 없음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04969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39489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628800"/>
            <a:ext cx="8568952" cy="522920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215516" y="76246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비상대피로</a:t>
            </a:r>
            <a:endParaRPr lang="ko-KR" altLang="en-US" sz="28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3" y="1795314"/>
            <a:ext cx="7056784" cy="47165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4956504"/>
            <a:ext cx="1050781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4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686808"/>
            <a:ext cx="8455916" cy="487170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33781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323106" y="529250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/>
              <a:t>노사협의체 </a:t>
            </a:r>
            <a:r>
              <a:rPr lang="ko-KR" altLang="en-US" sz="2400" b="1" dirty="0" smtClean="0"/>
              <a:t>사진대지 </a:t>
            </a:r>
            <a:endParaRPr lang="ko-KR" altLang="en-US" sz="2400" b="1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="" xmlns:a16="http://schemas.microsoft.com/office/drawing/2014/main" id="{113CC722-4221-4E55-8D84-37E064EA3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56496"/>
              </p:ext>
            </p:extLst>
          </p:nvPr>
        </p:nvGraphicFramePr>
        <p:xfrm>
          <a:off x="4664767" y="4143325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심의</a:t>
                      </a:r>
                      <a:r>
                        <a:rPr kumimoji="0" lang="en-US" altLang="ko-KR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의결사항 동의여부</a:t>
                      </a: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="" xmlns:a16="http://schemas.microsoft.com/office/drawing/2014/main" id="{B17A040D-27D9-4D86-844B-65BE2FAAE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07863"/>
              </p:ext>
            </p:extLst>
          </p:nvPr>
        </p:nvGraphicFramePr>
        <p:xfrm>
          <a:off x="4664767" y="1730930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노사협의체 회의 전경 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="" xmlns:a16="http://schemas.microsoft.com/office/drawing/2014/main" id="{9E58A3F3-EC46-4F35-87E9-6909D0B2A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44321"/>
              </p:ext>
            </p:extLst>
          </p:nvPr>
        </p:nvGraphicFramePr>
        <p:xfrm>
          <a:off x="716583" y="1727599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노사협의체 회의 전경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84EF2259-5F6F-4103-A14D-E1F59D35E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35367"/>
              </p:ext>
            </p:extLst>
          </p:nvPr>
        </p:nvGraphicFramePr>
        <p:xfrm>
          <a:off x="717473" y="4122658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신규</a:t>
                      </a:r>
                      <a:r>
                        <a:rPr kumimoji="0" lang="en-US" altLang="ko-KR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변경 위원 위촉장 수여</a:t>
                      </a: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33" y="4431697"/>
            <a:ext cx="3448367" cy="15175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97" y="4395355"/>
            <a:ext cx="3472627" cy="15539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912" y="1991589"/>
            <a:ext cx="3416488" cy="15814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03" y="1991588"/>
            <a:ext cx="3472821" cy="15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28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1434174"/>
            <a:ext cx="8568952" cy="5124334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32184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8" name="직사각형 7"/>
          <p:cNvSpPr/>
          <p:nvPr/>
        </p:nvSpPr>
        <p:spPr>
          <a:xfrm>
            <a:off x="215516" y="493680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노사협의체 내용 전파 및 게시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5944" r="23448" b="13437"/>
          <a:stretch/>
        </p:blipFill>
        <p:spPr>
          <a:xfrm>
            <a:off x="575556" y="1986000"/>
            <a:ext cx="5220579" cy="4287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467544" y="1602925"/>
            <a:ext cx="7946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ko-KR" altLang="en-US" b="1" dirty="0" err="1" smtClean="0"/>
              <a:t>전회차</a:t>
            </a:r>
            <a:r>
              <a:rPr lang="ko-KR" altLang="en-US" b="1" dirty="0" smtClean="0"/>
              <a:t> 노사협의체 심의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의결 내용 사내 게시현황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5" y="1986000"/>
            <a:ext cx="2844317" cy="42873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38" y="1972257"/>
            <a:ext cx="5214097" cy="43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81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528" y="1520788"/>
            <a:ext cx="8568952" cy="503772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339403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21094" y="620688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진행순서</a:t>
            </a:r>
            <a:endParaRPr lang="ko-KR" altLang="en-US" sz="2400" b="1" dirty="0"/>
          </a:p>
        </p:txBody>
      </p:sp>
      <p:grpSp>
        <p:nvGrpSpPr>
          <p:cNvPr id="24" name="그룹 14"/>
          <p:cNvGrpSpPr/>
          <p:nvPr/>
        </p:nvGrpSpPr>
        <p:grpSpPr>
          <a:xfrm>
            <a:off x="827584" y="2490104"/>
            <a:ext cx="7596844" cy="584775"/>
            <a:chOff x="899592" y="1674252"/>
            <a:chExt cx="4586304" cy="584775"/>
          </a:xfrm>
        </p:grpSpPr>
        <p:sp>
          <p:nvSpPr>
            <p:cNvPr id="25" name="Rectangle 2"/>
            <p:cNvSpPr>
              <a:spLocks noChangeArrowheads="1"/>
            </p:cNvSpPr>
            <p:nvPr/>
          </p:nvSpPr>
          <p:spPr>
            <a:xfrm>
              <a:off x="899592" y="1792014"/>
              <a:ext cx="293059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/>
            </a:ln>
            <a:effectLst>
              <a:outerShdw dist="35921" dir="2700000" algn="ctr" rotWithShape="0">
                <a:srgbClr val="5F5F5F"/>
              </a:outerShdw>
            </a:effectLst>
          </p:spPr>
          <p:txBody>
            <a:bodyPr wrap="none" lIns="89991" tIns="46795" rIns="89991" bIns="46795" anchor="ctr"/>
            <a:lstStyle/>
            <a:p>
              <a:pPr algn="ctr" eaLnBrk="0" hangingPunct="0">
                <a:defRPr lang="ko-KR"/>
              </a:pPr>
              <a:r>
                <a:rPr lang="en-US" altLang="ko-KR" dirty="0">
                  <a:solidFill>
                    <a:schemeClr val="bg1"/>
                  </a:solidFill>
                  <a:latin typeface="맑은 고딕"/>
                  <a:ea typeface="맑은 고딕"/>
                </a:rPr>
                <a:t>1</a:t>
              </a:r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1254492" y="1799661"/>
              <a:ext cx="3770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 defTabSz="306388" eaLnBrk="0" hangingPunct="0">
                <a:spcBef>
                  <a:spcPct val="20000"/>
                </a:spcBef>
                <a:defRPr lang="ko-KR"/>
              </a:pPr>
              <a:r>
                <a:rPr lang="ko-KR" altLang="en-US" sz="2000" b="1" dirty="0" smtClean="0">
                  <a:latin typeface="맑은 고딕"/>
                  <a:ea typeface="맑은 고딕"/>
                </a:rPr>
                <a:t>노사</a:t>
              </a:r>
              <a:r>
                <a:rPr lang="ko-KR" altLang="en-US" b="1" dirty="0" smtClean="0">
                  <a:latin typeface="맑은 고딕"/>
                  <a:ea typeface="맑은 고딕"/>
                </a:rPr>
                <a:t> 협의체 구성 및 전회 심의</a:t>
              </a:r>
              <a:r>
                <a:rPr lang="en-US" altLang="ko-KR" b="1" dirty="0" smtClean="0">
                  <a:latin typeface="맑은 고딕"/>
                  <a:ea typeface="맑은 고딕"/>
                </a:rPr>
                <a:t>, </a:t>
              </a:r>
              <a:r>
                <a:rPr lang="ko-KR" altLang="en-US" b="1" dirty="0" smtClean="0">
                  <a:latin typeface="맑은 고딕"/>
                  <a:ea typeface="맑은 고딕"/>
                </a:rPr>
                <a:t>의결사항 </a:t>
              </a:r>
              <a:endParaRPr lang="ko-KR" altLang="en-US" b="1" dirty="0">
                <a:latin typeface="맑은 고딕"/>
                <a:ea typeface="맑은 고딕"/>
              </a:endParaRPr>
            </a:p>
          </p:txBody>
        </p:sp>
        <p:sp>
          <p:nvSpPr>
            <p:cNvPr id="27" name="직사각형 33"/>
            <p:cNvSpPr/>
            <p:nvPr/>
          </p:nvSpPr>
          <p:spPr>
            <a:xfrm>
              <a:off x="5301165" y="1674252"/>
              <a:ext cx="184731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266700" indent="-266700" defTabSz="306388" eaLnBrk="0" hangingPunct="0">
                <a:lnSpc>
                  <a:spcPct val="200000"/>
                </a:lnSpc>
                <a:spcBef>
                  <a:spcPct val="20000"/>
                </a:spcBef>
                <a:defRPr lang="ko-KR"/>
              </a:pPr>
              <a:endParaRPr lang="en-US" altLang="ko-KR" sz="1600" b="1" dirty="0"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28" name="그룹 15"/>
          <p:cNvGrpSpPr/>
          <p:nvPr/>
        </p:nvGrpSpPr>
        <p:grpSpPr>
          <a:xfrm>
            <a:off x="827584" y="3285071"/>
            <a:ext cx="5435456" cy="400110"/>
            <a:chOff x="899592" y="2576222"/>
            <a:chExt cx="5435455" cy="40011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>
            <a:xfrm>
              <a:off x="899592" y="2601652"/>
              <a:ext cx="447587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/>
            </a:ln>
            <a:effectLst>
              <a:outerShdw dist="35921" dir="2700000" algn="ctr" rotWithShape="0">
                <a:srgbClr val="5F5F5F"/>
              </a:outerShdw>
            </a:effectLst>
          </p:spPr>
          <p:txBody>
            <a:bodyPr wrap="none" lIns="89991" tIns="46795" rIns="89991" bIns="46795" anchor="ctr"/>
            <a:lstStyle/>
            <a:p>
              <a:pPr algn="ctr" eaLnBrk="0" hangingPunct="0">
                <a:defRPr lang="ko-KR"/>
              </a:pPr>
              <a:r>
                <a:rPr lang="en-US" altLang="ko-KR" dirty="0">
                  <a:solidFill>
                    <a:schemeClr val="bg1"/>
                  </a:solidFill>
                  <a:latin typeface="맑은 고딕"/>
                  <a:ea typeface="맑은 고딕"/>
                </a:rPr>
                <a:t>2</a:t>
              </a:r>
            </a:p>
          </p:txBody>
        </p:sp>
        <p:sp>
          <p:nvSpPr>
            <p:cNvPr id="30" name="직사각형 30"/>
            <p:cNvSpPr/>
            <p:nvPr/>
          </p:nvSpPr>
          <p:spPr>
            <a:xfrm>
              <a:off x="1530335" y="2576222"/>
              <a:ext cx="48047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6700" indent="-266700" defTabSz="306388" eaLnBrk="0" hangingPunct="0">
                <a:spcBef>
                  <a:spcPct val="20000"/>
                </a:spcBef>
                <a:defRPr lang="ko-KR"/>
              </a:pPr>
              <a:r>
                <a:rPr lang="en-US" altLang="ko-KR" sz="2000" b="1" dirty="0" smtClean="0">
                  <a:latin typeface="맑은 고딕"/>
                  <a:ea typeface="맑은 고딕"/>
                </a:rPr>
                <a:t>2023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년 </a:t>
              </a:r>
              <a:r>
                <a:rPr lang="en-US" altLang="ko-KR" sz="2000" b="1" dirty="0" smtClean="0">
                  <a:latin typeface="맑은 고딕"/>
                  <a:ea typeface="맑은 고딕"/>
                </a:rPr>
                <a:t>02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월 심의</a:t>
              </a:r>
              <a:r>
                <a:rPr lang="en-US" altLang="ko-KR" sz="2000" b="1" dirty="0" smtClean="0">
                  <a:latin typeface="맑은 고딕"/>
                  <a:ea typeface="맑은 고딕"/>
                </a:rPr>
                <a:t>,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 의결사항 </a:t>
              </a:r>
              <a:r>
                <a:rPr lang="en-US" altLang="ko-KR" sz="2000" b="1" dirty="0" smtClean="0">
                  <a:latin typeface="맑은 고딕"/>
                  <a:ea typeface="맑은 고딕"/>
                </a:rPr>
                <a:t>Feed-back</a:t>
              </a:r>
              <a:endParaRPr lang="ko-KR" altLang="en-US" sz="2000" b="1" dirty="0">
                <a:latin typeface="맑은 고딕"/>
                <a:ea typeface="맑은 고딕"/>
              </a:endParaRPr>
            </a:p>
          </p:txBody>
        </p:sp>
      </p:grpSp>
      <p:sp>
        <p:nvSpPr>
          <p:cNvPr id="31" name="Rectangle 4"/>
          <p:cNvSpPr>
            <a:spLocks noChangeArrowheads="1"/>
          </p:cNvSpPr>
          <p:nvPr/>
        </p:nvSpPr>
        <p:spPr>
          <a:xfrm>
            <a:off x="827585" y="4000593"/>
            <a:ext cx="447587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lIns="89991" tIns="46795" rIns="89991" bIns="46795" anchor="ctr"/>
          <a:lstStyle/>
          <a:p>
            <a:pPr algn="ctr" eaLnBrk="0" hangingPunct="0">
              <a:defRPr lang="ko-KR"/>
            </a:pPr>
            <a:r>
              <a:rPr lang="en-US" altLang="ko-KR" dirty="0">
                <a:solidFill>
                  <a:schemeClr val="bg1"/>
                </a:solidFill>
                <a:latin typeface="맑은 고딕"/>
                <a:ea typeface="맑은 고딕"/>
              </a:rPr>
              <a:t>3</a:t>
            </a:r>
          </a:p>
        </p:txBody>
      </p:sp>
      <p:sp>
        <p:nvSpPr>
          <p:cNvPr id="34" name="직사각형 24"/>
          <p:cNvSpPr/>
          <p:nvPr/>
        </p:nvSpPr>
        <p:spPr>
          <a:xfrm>
            <a:off x="1458326" y="3982850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 defTabSz="306388" eaLnBrk="0" hangingPunct="0">
              <a:spcBef>
                <a:spcPct val="20000"/>
              </a:spcBef>
              <a:defRPr lang="ko-KR"/>
            </a:pPr>
            <a:r>
              <a:rPr lang="en-US" altLang="ko-KR" sz="2000" b="1" dirty="0" smtClean="0">
                <a:latin typeface="맑은 고딕"/>
                <a:ea typeface="맑은 고딕"/>
              </a:rPr>
              <a:t>2023</a:t>
            </a:r>
            <a:r>
              <a:rPr lang="ko-KR" altLang="en-US" sz="2000" b="1" dirty="0" smtClean="0">
                <a:latin typeface="맑은 고딕"/>
                <a:ea typeface="맑은 고딕"/>
              </a:rPr>
              <a:t>년 </a:t>
            </a:r>
            <a:r>
              <a:rPr lang="en-US" altLang="ko-KR" sz="2000" b="1" dirty="0" smtClean="0">
                <a:latin typeface="맑은 고딕"/>
                <a:ea typeface="맑은 고딕"/>
              </a:rPr>
              <a:t>04</a:t>
            </a:r>
            <a:r>
              <a:rPr lang="ko-KR" altLang="en-US" sz="2000" b="1" dirty="0" smtClean="0">
                <a:latin typeface="맑은 고딕"/>
                <a:ea typeface="맑은 고딕"/>
              </a:rPr>
              <a:t>월 심의</a:t>
            </a:r>
            <a:r>
              <a:rPr lang="en-US" altLang="ko-KR" sz="2000" b="1" dirty="0" smtClean="0">
                <a:latin typeface="맑은 고딕"/>
                <a:ea typeface="맑은 고딕"/>
              </a:rPr>
              <a:t>, </a:t>
            </a:r>
            <a:r>
              <a:rPr lang="ko-KR" altLang="en-US" sz="2000" b="1" dirty="0" smtClean="0">
                <a:latin typeface="맑은 고딕"/>
                <a:ea typeface="맑은 고딕"/>
              </a:rPr>
              <a:t>의결사항</a:t>
            </a:r>
            <a:endParaRPr lang="en-US" altLang="ko-KR" sz="2000" b="1" dirty="0">
              <a:latin typeface="맑은 고딕"/>
              <a:ea typeface="맑은 고딕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3C2998F-DDB1-D882-C5D9-50C79A82FCBC}"/>
              </a:ext>
            </a:extLst>
          </p:cNvPr>
          <p:cNvSpPr>
            <a:spLocks noChangeArrowheads="1"/>
          </p:cNvSpPr>
          <p:nvPr/>
        </p:nvSpPr>
        <p:spPr>
          <a:xfrm>
            <a:off x="827585" y="4678879"/>
            <a:ext cx="447587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lIns="89991" tIns="46795" rIns="89991" bIns="46795" anchor="ctr"/>
          <a:lstStyle/>
          <a:p>
            <a:pPr algn="ctr" eaLnBrk="0" hangingPunct="0">
              <a:defRPr lang="ko-KR"/>
            </a:pPr>
            <a:r>
              <a:rPr lang="en-US" altLang="ko-KR" dirty="0">
                <a:solidFill>
                  <a:schemeClr val="bg1"/>
                </a:solidFill>
                <a:latin typeface="맑은 고딕"/>
                <a:ea typeface="맑은 고딕"/>
              </a:rPr>
              <a:t>4</a:t>
            </a:r>
          </a:p>
        </p:txBody>
      </p:sp>
      <p:sp>
        <p:nvSpPr>
          <p:cNvPr id="4" name="직사각형 24">
            <a:extLst>
              <a:ext uri="{FF2B5EF4-FFF2-40B4-BE49-F238E27FC236}">
                <a16:creationId xmlns:a16="http://schemas.microsoft.com/office/drawing/2014/main" xmlns="" id="{A76A21FF-5487-835D-47AC-FA41201447D8}"/>
              </a:ext>
            </a:extLst>
          </p:cNvPr>
          <p:cNvSpPr/>
          <p:nvPr/>
        </p:nvSpPr>
        <p:spPr>
          <a:xfrm>
            <a:off x="1458326" y="4661136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 defTabSz="306388" eaLnBrk="0" hangingPunct="0">
              <a:spcBef>
                <a:spcPct val="20000"/>
              </a:spcBef>
              <a:defRPr lang="ko-KR"/>
            </a:pPr>
            <a:r>
              <a:rPr lang="ko-KR" altLang="en-US" sz="2000" b="1" dirty="0" smtClean="0">
                <a:latin typeface="맑은 고딕"/>
                <a:ea typeface="맑은 고딕"/>
              </a:rPr>
              <a:t>협의사항 결과 및 건의사항</a:t>
            </a:r>
            <a:endParaRPr lang="en-US" altLang="ko-KR" sz="2000" b="1" dirty="0"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274" y="1445920"/>
            <a:ext cx="8568952" cy="5181736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090" y="35266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47986" y="568003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노사협의체 구성</a:t>
            </a:r>
            <a:endParaRPr lang="ko-KR" altLang="en-US" sz="2400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86621"/>
              </p:ext>
            </p:extLst>
          </p:nvPr>
        </p:nvGraphicFramePr>
        <p:xfrm>
          <a:off x="3395590" y="1510824"/>
          <a:ext cx="21962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</a:tblGrid>
              <a:tr h="359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노사협의체 조직도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4493712" y="1772816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2231233" y="2145384"/>
            <a:ext cx="4753035" cy="903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231233" y="2115764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6984268" y="2096852"/>
            <a:ext cx="0" cy="412366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51221"/>
              </p:ext>
            </p:extLst>
          </p:nvPr>
        </p:nvGraphicFramePr>
        <p:xfrm>
          <a:off x="445739" y="2968712"/>
          <a:ext cx="37309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사용자 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36105"/>
              </p:ext>
            </p:extLst>
          </p:nvPr>
        </p:nvGraphicFramePr>
        <p:xfrm>
          <a:off x="4964971" y="2966781"/>
          <a:ext cx="37441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34"/>
                <a:gridCol w="1248034"/>
                <a:gridCol w="124803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근로자위원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7335"/>
              </p:ext>
            </p:extLst>
          </p:nvPr>
        </p:nvGraphicFramePr>
        <p:xfrm>
          <a:off x="445738" y="2509217"/>
          <a:ext cx="3730972" cy="45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72"/>
              </a:tblGrid>
              <a:tr h="457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사용자 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83830"/>
              </p:ext>
            </p:extLst>
          </p:nvPr>
        </p:nvGraphicFramePr>
        <p:xfrm>
          <a:off x="4964971" y="2518588"/>
          <a:ext cx="3744102" cy="44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02"/>
              </a:tblGrid>
              <a:tr h="446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근로자 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75884"/>
              </p:ext>
            </p:extLst>
          </p:nvPr>
        </p:nvGraphicFramePr>
        <p:xfrm>
          <a:off x="445738" y="3368749"/>
          <a:ext cx="37309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사용자대표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정종호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안전관리자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최현철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안전관리자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이태욱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재광건설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황경석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경진씨엔씨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류하정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신성메가텍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류재석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38983"/>
              </p:ext>
            </p:extLst>
          </p:nvPr>
        </p:nvGraphicFramePr>
        <p:xfrm>
          <a:off x="4971536" y="3337621"/>
          <a:ext cx="3730971" cy="225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근로자대표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이종호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조희찬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조남규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김형식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정순성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공우원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 bwMode="auto">
          <a:xfrm>
            <a:off x="66038" y="420504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3482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274" y="1445920"/>
            <a:ext cx="8568952" cy="5181736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090" y="35266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47986" y="568003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>
                <a:solidFill>
                  <a:srgbClr val="FF0000"/>
                </a:solidFill>
              </a:rPr>
              <a:t>노사협의체 구성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월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3395590" y="1510824"/>
          <a:ext cx="21962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</a:tblGrid>
              <a:tr h="359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노사협의체 조직도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4493712" y="1772816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2231233" y="2145384"/>
            <a:ext cx="4753035" cy="903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231233" y="2115764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6984268" y="2096852"/>
            <a:ext cx="0" cy="412366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445739" y="2968712"/>
          <a:ext cx="37309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사용자 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4964971" y="2966781"/>
          <a:ext cx="37441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34"/>
                <a:gridCol w="1248034"/>
                <a:gridCol w="124803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근로자위원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445738" y="2509217"/>
          <a:ext cx="3730972" cy="45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72"/>
              </a:tblGrid>
              <a:tr h="457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사용자 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4964971" y="2518588"/>
          <a:ext cx="3744102" cy="44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02"/>
              </a:tblGrid>
              <a:tr h="446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근로자 측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8026"/>
              </p:ext>
            </p:extLst>
          </p:nvPr>
        </p:nvGraphicFramePr>
        <p:xfrm>
          <a:off x="445738" y="3368749"/>
          <a:ext cx="37309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사용자대표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정종호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안전관리자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최현철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보건관리자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김은지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재광건설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황경석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경진씨앤씨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류하정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신성메가텍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류재석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4971536" y="3337621"/>
          <a:ext cx="3730971" cy="225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근로자대표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이종호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조희찬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조남규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김형식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정순성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공우원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 bwMode="auto">
          <a:xfrm>
            <a:off x="66038" y="420504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9025" y="4082418"/>
            <a:ext cx="3564396" cy="30862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9206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528" y="1407952"/>
            <a:ext cx="8568952" cy="5150555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04245"/>
            <a:ext cx="9144000" cy="754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19572" y="6025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노사협의체 심의</a:t>
            </a:r>
            <a:r>
              <a:rPr lang="en-US" altLang="ko-KR" sz="2400" b="1" dirty="0" smtClean="0"/>
              <a:t>.</a:t>
            </a:r>
            <a:r>
              <a:rPr lang="ko-KR" altLang="en-US" sz="2400" b="1" dirty="0" smtClean="0"/>
              <a:t>의결 및 협의사항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0001" t="14922" r="832"/>
          <a:stretch/>
        </p:blipFill>
        <p:spPr>
          <a:xfrm>
            <a:off x="467544" y="1524048"/>
            <a:ext cx="8274586" cy="4785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모서리가 둥근 직사각형 7"/>
          <p:cNvSpPr/>
          <p:nvPr/>
        </p:nvSpPr>
        <p:spPr bwMode="auto">
          <a:xfrm>
            <a:off x="71580" y="477181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858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285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0" cap="none" spc="0" normalizeH="0" baseline="0" noProof="0" dirty="0" err="1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전회차</a:t>
            </a:r>
            <a:r>
              <a:rPr kumimoji="0" lang="ko-KR" altLang="en-US" sz="5400" b="1" i="0" u="none" strike="noStrike" kern="0" cap="none" spc="0" normalizeH="0" baseline="0" noProof="0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 </a:t>
            </a:r>
            <a:r>
              <a:rPr kumimoji="0" lang="ko-KR" altLang="en-US" sz="5400" b="1" i="0" u="none" strike="noStrike" kern="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이행사항</a:t>
            </a:r>
            <a:endParaRPr kumimoji="0" lang="en-US" altLang="ko-KR" sz="5400" b="1" i="0" u="none" strike="noStrike" kern="0" cap="none" spc="0" normalizeH="0" baseline="0" noProof="0" dirty="0">
              <a:ln w="18000">
                <a:solidFill>
                  <a:prstClr val="white"/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07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1457" y="1079851"/>
            <a:ext cx="9144000" cy="5694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7524" y="1181188"/>
            <a:ext cx="8666385" cy="5416164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326141"/>
            <a:ext cx="9144000" cy="763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8" name="직사각형 17"/>
          <p:cNvSpPr/>
          <p:nvPr/>
        </p:nvSpPr>
        <p:spPr>
          <a:xfrm>
            <a:off x="791500" y="47853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 smtClean="0"/>
              <a:t>전회차</a:t>
            </a:r>
            <a:r>
              <a:rPr lang="ko-KR" altLang="en-US" sz="2800" b="1" dirty="0" smtClean="0"/>
              <a:t> </a:t>
            </a:r>
            <a:r>
              <a:rPr lang="ko-KR" altLang="en-US" sz="2800" b="1" dirty="0"/>
              <a:t>의결 및 이행 사항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1500" y="417894"/>
            <a:ext cx="720000" cy="671541"/>
          </a:xfrm>
          <a:prstGeom prst="roundRect">
            <a:avLst>
              <a:gd name="adj" fmla="val 30411"/>
            </a:avLst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9" y="1350329"/>
            <a:ext cx="8234358" cy="5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58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[2019-교육홍보-76]산업안전보건법 전부개정법률 개정안내(요약형)_교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23809</TotalTime>
  <Words>1060</Words>
  <Application>Microsoft Office PowerPoint</Application>
  <PresentationFormat>화면 슬라이드 쇼(4:3)</PresentationFormat>
  <Paragraphs>283</Paragraphs>
  <Slides>25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나눔고딕 ExtraBold</vt:lpstr>
      <vt:lpstr>맑은 고딕</vt:lpstr>
      <vt:lpstr>Arial</vt:lpstr>
      <vt:lpstr>[2019-교육홍보-76]산업안전보건법 전부개정법률 개정안내(요약형)_교안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dong</cp:lastModifiedBy>
  <cp:revision>2172</cp:revision>
  <cp:lastPrinted>2023-02-17T01:27:22Z</cp:lastPrinted>
  <dcterms:created xsi:type="dcterms:W3CDTF">2017-03-16T08:21:30Z</dcterms:created>
  <dcterms:modified xsi:type="dcterms:W3CDTF">2023-04-22T01:32:29Z</dcterms:modified>
</cp:coreProperties>
</file>