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8"/>
  </p:notesMasterIdLst>
  <p:sldIdLst>
    <p:sldId id="256" r:id="rId2"/>
    <p:sldId id="415" r:id="rId3"/>
    <p:sldId id="418" r:id="rId4"/>
    <p:sldId id="420" r:id="rId5"/>
    <p:sldId id="391" r:id="rId6"/>
    <p:sldId id="401" r:id="rId7"/>
    <p:sldId id="412" r:id="rId8"/>
    <p:sldId id="413" r:id="rId9"/>
    <p:sldId id="406" r:id="rId10"/>
    <p:sldId id="407" r:id="rId11"/>
    <p:sldId id="408" r:id="rId12"/>
    <p:sldId id="411" r:id="rId13"/>
    <p:sldId id="403" r:id="rId14"/>
    <p:sldId id="414" r:id="rId15"/>
    <p:sldId id="416" r:id="rId16"/>
    <p:sldId id="417" r:id="rId17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7A30"/>
    <a:srgbClr val="B5F9F7"/>
    <a:srgbClr val="F5E3BE"/>
    <a:srgbClr val="E4893E"/>
    <a:srgbClr val="F7C09B"/>
    <a:srgbClr val="ECAA74"/>
    <a:srgbClr val="0BACBE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CAE76-9700-4E7D-B49F-6B3107451304}" type="datetimeFigureOut">
              <a:rPr lang="ko-KR" altLang="en-US" smtClean="0"/>
              <a:t>2023-03-16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09BD3-1700-4DED-962D-F7835CD01B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4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0" y="2594919"/>
            <a:ext cx="8242829" cy="3795645"/>
          </a:xfrm>
          <a:prstGeom prst="rect">
            <a:avLst/>
          </a:prstGeom>
          <a:gradFill>
            <a:gsLst>
              <a:gs pos="100000">
                <a:srgbClr val="E4893E"/>
              </a:gs>
              <a:gs pos="0">
                <a:srgbClr val="ECAA74"/>
              </a:gs>
              <a:gs pos="53000">
                <a:srgbClr val="E4893E"/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748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3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28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BA03-571E-4B4D-BACF-53B0FF515C91}" type="datetimeFigureOut">
              <a:rPr lang="ko-KR" altLang="en-US"/>
              <a:pPr>
                <a:defRPr/>
              </a:pPr>
              <a:t>2023-03-16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67D2-C78E-454E-BA80-0F8C958C51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039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 userDrawn="1"/>
        </p:nvSpPr>
        <p:spPr>
          <a:xfrm>
            <a:off x="448091" y="1972507"/>
            <a:ext cx="8238707" cy="44859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8091" y="623300"/>
            <a:ext cx="8238707" cy="1258827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grpSp>
        <p:nvGrpSpPr>
          <p:cNvPr id="8" name="Group 32"/>
          <p:cNvGrpSpPr/>
          <p:nvPr userDrawn="1"/>
        </p:nvGrpSpPr>
        <p:grpSpPr bwMode="gray">
          <a:xfrm>
            <a:off x="8064451" y="1628234"/>
            <a:ext cx="447440" cy="610876"/>
            <a:chOff x="457200" y="859536"/>
            <a:chExt cx="550696" cy="610876"/>
          </a:xfrm>
        </p:grpSpPr>
        <p:grpSp>
          <p:nvGrpSpPr>
            <p:cNvPr id="9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14" name="Oval 38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39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Rounded Rectangle 40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0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11" name="Oval 35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Oval 36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ounded Rectangle 37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6" name="Group 32"/>
          <p:cNvGrpSpPr/>
          <p:nvPr userDrawn="1"/>
        </p:nvGrpSpPr>
        <p:grpSpPr bwMode="gray">
          <a:xfrm>
            <a:off x="708062" y="1628234"/>
            <a:ext cx="447440" cy="610876"/>
            <a:chOff x="457200" y="859536"/>
            <a:chExt cx="550696" cy="610876"/>
          </a:xfrm>
        </p:grpSpPr>
        <p:grpSp>
          <p:nvGrpSpPr>
            <p:cNvPr id="27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32" name="Oval 38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" name="Oval 39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Rounded Rectangle 40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28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29" name="Oval 35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Oval 36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Rounded Rectangle 37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896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1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8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9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8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2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rgbClr val="F27A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rgbClr val="F27A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rgbClr val="0BAC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380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1" latinLnBrk="1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4321" y="1650303"/>
            <a:ext cx="521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¼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분기 안전관리자협의체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>
                <a:latin typeface="HY헤드라인M" pitchFamily="18" charset="-127"/>
                <a:ea typeface="HY헤드라인M" pitchFamily="18" charset="-127"/>
              </a:rPr>
              <a:t>사고사례 안전교육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1796" y="3943253"/>
            <a:ext cx="129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2023. 03. 23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9" y="666402"/>
            <a:ext cx="1737360" cy="247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7032" y="5317374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latin typeface="HY헤드라인M" pitchFamily="18" charset="-127"/>
                <a:ea typeface="HY헤드라인M" pitchFamily="18" charset="-127"/>
              </a:rPr>
              <a:t>안전보건실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A1C558-ECE3-4906-B83B-0FDE9BFC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2" t="23212" r="8271" b="21703"/>
          <a:stretch/>
        </p:blipFill>
        <p:spPr>
          <a:xfrm>
            <a:off x="457201" y="634506"/>
            <a:ext cx="1131887" cy="279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0EA335-07F4-4C35-B30A-24A1CADAD892}"/>
              </a:ext>
            </a:extLst>
          </p:cNvPr>
          <p:cNvSpPr txBox="1"/>
          <p:nvPr/>
        </p:nvSpPr>
        <p:spPr>
          <a:xfrm>
            <a:off x="6397390" y="6022321"/>
            <a:ext cx="228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발표자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이용규 부사장</a:t>
            </a:r>
          </a:p>
        </p:txBody>
      </p:sp>
    </p:spTree>
    <p:extLst>
      <p:ext uri="{BB962C8B-B14F-4D97-AF65-F5344CB8AC3E}">
        <p14:creationId xmlns:p14="http://schemas.microsoft.com/office/powerpoint/2010/main" val="832982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212AD64-5B50-47CC-B9DC-A46905F7E966}"/>
              </a:ext>
            </a:extLst>
          </p:cNvPr>
          <p:cNvGrpSpPr/>
          <p:nvPr/>
        </p:nvGrpSpPr>
        <p:grpSpPr>
          <a:xfrm>
            <a:off x="807648" y="1304845"/>
            <a:ext cx="7528703" cy="4838859"/>
            <a:chOff x="807648" y="2421624"/>
            <a:chExt cx="7528703" cy="3467665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BCA9091-CCE2-4E15-88B3-3149FB523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503"/>
            <a:stretch/>
          </p:blipFill>
          <p:spPr>
            <a:xfrm>
              <a:off x="807648" y="2975514"/>
              <a:ext cx="7528703" cy="23598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4C8FAE-EF63-4565-B965-D45972AB930B}"/>
                </a:ext>
              </a:extLst>
            </p:cNvPr>
            <p:cNvSpPr txBox="1"/>
            <p:nvPr/>
          </p:nvSpPr>
          <p:spPr>
            <a:xfrm>
              <a:off x="2315362" y="5519957"/>
              <a:ext cx="5511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이동식크레인 </a:t>
              </a:r>
              <a:r>
                <a:rPr lang="ko-KR" altLang="en-US" dirty="0" err="1">
                  <a:latin typeface="HY견고딕" panose="02030600000101010101" pitchFamily="18" charset="-127"/>
                  <a:ea typeface="HY견고딕" panose="02030600000101010101" pitchFamily="18" charset="-127"/>
                </a:rPr>
                <a:t>아웃트리거에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대한 하중 배분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2D1185-6CFD-4983-8CBA-643106C6026D}"/>
                </a:ext>
              </a:extLst>
            </p:cNvPr>
            <p:cNvSpPr txBox="1"/>
            <p:nvPr/>
          </p:nvSpPr>
          <p:spPr>
            <a:xfrm>
              <a:off x="1805032" y="2421624"/>
              <a:ext cx="77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수평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183D4D-3CE1-44BF-A30F-B73F97FB9CEF}"/>
                </a:ext>
              </a:extLst>
            </p:cNvPr>
            <p:cNvSpPr txBox="1"/>
            <p:nvPr/>
          </p:nvSpPr>
          <p:spPr>
            <a:xfrm>
              <a:off x="4490908" y="2421624"/>
              <a:ext cx="77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직각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E9B1E2-F046-4CC9-B9FA-091E1B100E4E}"/>
                </a:ext>
              </a:extLst>
            </p:cNvPr>
            <p:cNvSpPr txBox="1"/>
            <p:nvPr/>
          </p:nvSpPr>
          <p:spPr>
            <a:xfrm>
              <a:off x="6427366" y="2421624"/>
              <a:ext cx="77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45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도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E10D50-4E03-41AD-9532-EF0D09678990}"/>
                </a:ext>
              </a:extLst>
            </p:cNvPr>
            <p:cNvSpPr txBox="1"/>
            <p:nvPr/>
          </p:nvSpPr>
          <p:spPr>
            <a:xfrm>
              <a:off x="2624524" y="2975514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40%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7F72BE-9961-4053-910F-AA255A6BB9C3}"/>
                </a:ext>
              </a:extLst>
            </p:cNvPr>
            <p:cNvSpPr txBox="1"/>
            <p:nvPr/>
          </p:nvSpPr>
          <p:spPr>
            <a:xfrm>
              <a:off x="2624523" y="4503709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40%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BEE3AE-E7E6-4EC6-9439-AE426ABBD53D}"/>
                </a:ext>
              </a:extLst>
            </p:cNvPr>
            <p:cNvSpPr txBox="1"/>
            <p:nvPr/>
          </p:nvSpPr>
          <p:spPr>
            <a:xfrm>
              <a:off x="1220599" y="2975513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10%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4D5D48-00EF-44E2-AF6B-B99486E6D98F}"/>
                </a:ext>
              </a:extLst>
            </p:cNvPr>
            <p:cNvSpPr txBox="1"/>
            <p:nvPr/>
          </p:nvSpPr>
          <p:spPr>
            <a:xfrm>
              <a:off x="1220599" y="4503709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10%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169435-5E95-480F-80D5-3B80AB622B30}"/>
                </a:ext>
              </a:extLst>
            </p:cNvPr>
            <p:cNvSpPr txBox="1"/>
            <p:nvPr/>
          </p:nvSpPr>
          <p:spPr>
            <a:xfrm>
              <a:off x="5261297" y="2960940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10%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E4098-23B8-4A37-87EB-F9A31DD71CE5}"/>
                </a:ext>
              </a:extLst>
            </p:cNvPr>
            <p:cNvSpPr txBox="1"/>
            <p:nvPr/>
          </p:nvSpPr>
          <p:spPr>
            <a:xfrm>
              <a:off x="5261296" y="4489135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40%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A95431-AF85-49E1-BB00-B883316A4DAC}"/>
                </a:ext>
              </a:extLst>
            </p:cNvPr>
            <p:cNvSpPr txBox="1"/>
            <p:nvPr/>
          </p:nvSpPr>
          <p:spPr>
            <a:xfrm>
              <a:off x="3982220" y="2960940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10%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41A64F-D4FA-48E2-83E6-BE031AB7AF0F}"/>
                </a:ext>
              </a:extLst>
            </p:cNvPr>
            <p:cNvSpPr txBox="1"/>
            <p:nvPr/>
          </p:nvSpPr>
          <p:spPr>
            <a:xfrm>
              <a:off x="3982220" y="4489136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40%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6BD496-7C0F-4FB1-B9CA-29C8BE57B287}"/>
                </a:ext>
              </a:extLst>
            </p:cNvPr>
            <p:cNvSpPr txBox="1"/>
            <p:nvPr/>
          </p:nvSpPr>
          <p:spPr>
            <a:xfrm>
              <a:off x="7406082" y="2975513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15%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427AD0-E670-4570-9F42-D1341288F1D7}"/>
                </a:ext>
              </a:extLst>
            </p:cNvPr>
            <p:cNvSpPr txBox="1"/>
            <p:nvPr/>
          </p:nvSpPr>
          <p:spPr>
            <a:xfrm>
              <a:off x="6156368" y="2960939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0%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7DD52C-C9EE-4F79-B0F2-1C45F026D24B}"/>
                </a:ext>
              </a:extLst>
            </p:cNvPr>
            <p:cNvSpPr txBox="1"/>
            <p:nvPr/>
          </p:nvSpPr>
          <p:spPr>
            <a:xfrm>
              <a:off x="6617134" y="4650930"/>
              <a:ext cx="7162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0F58EF-6098-4B5C-B20B-A657B4A8375E}"/>
                </a:ext>
              </a:extLst>
            </p:cNvPr>
            <p:cNvSpPr txBox="1"/>
            <p:nvPr/>
          </p:nvSpPr>
          <p:spPr>
            <a:xfrm>
              <a:off x="4025917" y="4725378"/>
              <a:ext cx="7162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62AAD-09D7-44EE-AEBC-57CFE715238A}"/>
                </a:ext>
              </a:extLst>
            </p:cNvPr>
            <p:cNvSpPr txBox="1"/>
            <p:nvPr/>
          </p:nvSpPr>
          <p:spPr>
            <a:xfrm>
              <a:off x="1736722" y="4672118"/>
              <a:ext cx="7162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7D2279-C3DD-4A48-9575-35EFD8EF719C}"/>
                </a:ext>
              </a:extLst>
            </p:cNvPr>
            <p:cNvSpPr txBox="1"/>
            <p:nvPr/>
          </p:nvSpPr>
          <p:spPr>
            <a:xfrm>
              <a:off x="6081009" y="4533618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15%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C6C5A3-D289-46E8-B3EF-6919748A38BF}"/>
                </a:ext>
              </a:extLst>
            </p:cNvPr>
            <p:cNvSpPr txBox="1"/>
            <p:nvPr/>
          </p:nvSpPr>
          <p:spPr>
            <a:xfrm>
              <a:off x="7407278" y="4533618"/>
              <a:ext cx="5531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70%</a:t>
              </a:r>
              <a:endParaRPr lang="ko-KR" altLang="en-US" sz="12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B6124B-42AA-4A28-B2EA-42F8FD314D62}"/>
              </a:ext>
            </a:extLst>
          </p:cNvPr>
          <p:cNvSpPr txBox="1"/>
          <p:nvPr/>
        </p:nvSpPr>
        <p:spPr>
          <a:xfrm>
            <a:off x="490477" y="6276283"/>
            <a:ext cx="5461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0" i="0" dirty="0">
                <a:solidFill>
                  <a:srgbClr val="33333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출처 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200" b="0" i="0" dirty="0">
                <a:solidFill>
                  <a:srgbClr val="33333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이동식 크레인 양중 작업의 안전성 검토 지침 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b="0" i="0" dirty="0" err="1">
                <a:solidFill>
                  <a:srgbClr val="33333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한국산업안전보건공단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200" b="0" i="0" dirty="0">
              <a:solidFill>
                <a:srgbClr val="333333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DCF04E-97EB-47CA-BFD7-3AE0280FB09F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3606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D71A724-6B44-4EF1-9E05-EC67D0C06545}"/>
              </a:ext>
            </a:extLst>
          </p:cNvPr>
          <p:cNvGrpSpPr/>
          <p:nvPr/>
        </p:nvGrpSpPr>
        <p:grpSpPr>
          <a:xfrm>
            <a:off x="807648" y="1304845"/>
            <a:ext cx="7528703" cy="5322458"/>
            <a:chOff x="807648" y="2421624"/>
            <a:chExt cx="7528703" cy="379634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4F2D0E5A-3F91-4471-A20A-9E3E84794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503"/>
            <a:stretch/>
          </p:blipFill>
          <p:spPr>
            <a:xfrm>
              <a:off x="807648" y="2975514"/>
              <a:ext cx="7528703" cy="23598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48C52-3FA0-4EA9-BC17-5EFFD4185572}"/>
                </a:ext>
              </a:extLst>
            </p:cNvPr>
            <p:cNvSpPr txBox="1"/>
            <p:nvPr/>
          </p:nvSpPr>
          <p:spPr>
            <a:xfrm>
              <a:off x="2123335" y="5571641"/>
              <a:ext cx="5074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50t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크레인 </a:t>
              </a:r>
              <a:r>
                <a:rPr lang="ko-KR" altLang="en-US" dirty="0" err="1">
                  <a:latin typeface="HY견고딕" panose="02030600000101010101" pitchFamily="18" charset="-127"/>
                  <a:ea typeface="HY견고딕" panose="02030600000101010101" pitchFamily="18" charset="-127"/>
                </a:rPr>
                <a:t>아웃트리거에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대한 하중 배분 예시</a:t>
              </a:r>
              <a:endPara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(LTM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1050 / 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차량하중 </a:t>
              </a:r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: 43t)</a:t>
              </a:r>
              <a:endPara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B1E05F-A532-4678-B95C-F5670112C26D}"/>
                </a:ext>
              </a:extLst>
            </p:cNvPr>
            <p:cNvSpPr txBox="1"/>
            <p:nvPr/>
          </p:nvSpPr>
          <p:spPr>
            <a:xfrm>
              <a:off x="1805032" y="2421624"/>
              <a:ext cx="77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수평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7A609C-EF9C-4B07-A898-0B8DE844F805}"/>
                </a:ext>
              </a:extLst>
            </p:cNvPr>
            <p:cNvSpPr txBox="1"/>
            <p:nvPr/>
          </p:nvSpPr>
          <p:spPr>
            <a:xfrm>
              <a:off x="4490908" y="2421624"/>
              <a:ext cx="77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직각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F9C48B-937E-4B58-810B-3EB4F9CD01CE}"/>
                </a:ext>
              </a:extLst>
            </p:cNvPr>
            <p:cNvSpPr txBox="1"/>
            <p:nvPr/>
          </p:nvSpPr>
          <p:spPr>
            <a:xfrm>
              <a:off x="6427366" y="2421624"/>
              <a:ext cx="77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45</a:t>
              </a:r>
              <a:r>
                <a:rPr lang="ko-KR" altLang="en-US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도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6AB5B2-BE4A-4B7B-BB90-16315AC62692}"/>
                </a:ext>
              </a:extLst>
            </p:cNvPr>
            <p:cNvSpPr txBox="1"/>
            <p:nvPr/>
          </p:nvSpPr>
          <p:spPr>
            <a:xfrm>
              <a:off x="2624524" y="2975514"/>
              <a:ext cx="63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17.2t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CF6C9A-DB97-487B-BA43-BA1FAF49AAA1}"/>
                </a:ext>
              </a:extLst>
            </p:cNvPr>
            <p:cNvSpPr txBox="1"/>
            <p:nvPr/>
          </p:nvSpPr>
          <p:spPr>
            <a:xfrm>
              <a:off x="2624523" y="4503709"/>
              <a:ext cx="63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17.2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8C5B7E-1994-44DE-8205-B0C2D0C57FD5}"/>
                </a:ext>
              </a:extLst>
            </p:cNvPr>
            <p:cNvSpPr txBox="1"/>
            <p:nvPr/>
          </p:nvSpPr>
          <p:spPr>
            <a:xfrm>
              <a:off x="1220599" y="2975513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4,3t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3654FE-15F9-4830-81F0-0CAB19A54B9B}"/>
                </a:ext>
              </a:extLst>
            </p:cNvPr>
            <p:cNvSpPr txBox="1"/>
            <p:nvPr/>
          </p:nvSpPr>
          <p:spPr>
            <a:xfrm>
              <a:off x="1220599" y="4503709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4.3t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03142A-D15C-4112-B06B-3AE44122E20F}"/>
                </a:ext>
              </a:extLst>
            </p:cNvPr>
            <p:cNvSpPr txBox="1"/>
            <p:nvPr/>
          </p:nvSpPr>
          <p:spPr>
            <a:xfrm>
              <a:off x="5261297" y="2960940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4.3t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08E7AB-2A01-4A2F-959F-FC17566EB40C}"/>
                </a:ext>
              </a:extLst>
            </p:cNvPr>
            <p:cNvSpPr txBox="1"/>
            <p:nvPr/>
          </p:nvSpPr>
          <p:spPr>
            <a:xfrm>
              <a:off x="5261296" y="4489135"/>
              <a:ext cx="63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17.2t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E18788-A532-44B5-B30E-CDE84408137B}"/>
                </a:ext>
              </a:extLst>
            </p:cNvPr>
            <p:cNvSpPr txBox="1"/>
            <p:nvPr/>
          </p:nvSpPr>
          <p:spPr>
            <a:xfrm>
              <a:off x="3982220" y="2960940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4.3t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7F766A4-665A-431D-92D3-A9BCC867DBE6}"/>
                </a:ext>
              </a:extLst>
            </p:cNvPr>
            <p:cNvSpPr txBox="1"/>
            <p:nvPr/>
          </p:nvSpPr>
          <p:spPr>
            <a:xfrm>
              <a:off x="3982220" y="4489136"/>
              <a:ext cx="63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0000FF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17.2t</a:t>
              </a:r>
              <a:endParaRPr lang="ko-KR" altLang="en-US" sz="12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CEECE6-5229-4585-AC4B-DF2275FCBB6D}"/>
                </a:ext>
              </a:extLst>
            </p:cNvPr>
            <p:cNvSpPr txBox="1"/>
            <p:nvPr/>
          </p:nvSpPr>
          <p:spPr>
            <a:xfrm>
              <a:off x="7406082" y="2975513"/>
              <a:ext cx="63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6.45t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B0ED83-72D3-4EED-A4C2-2D96DE02E85C}"/>
                </a:ext>
              </a:extLst>
            </p:cNvPr>
            <p:cNvSpPr txBox="1"/>
            <p:nvPr/>
          </p:nvSpPr>
          <p:spPr>
            <a:xfrm>
              <a:off x="6156368" y="2960939"/>
              <a:ext cx="559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0%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DFF7CF-0F6D-4846-987C-B17C2730F785}"/>
                </a:ext>
              </a:extLst>
            </p:cNvPr>
            <p:cNvSpPr txBox="1"/>
            <p:nvPr/>
          </p:nvSpPr>
          <p:spPr>
            <a:xfrm>
              <a:off x="6617134" y="4650930"/>
              <a:ext cx="7162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40A93C-205D-4F6B-B897-15C0C4C46117}"/>
                </a:ext>
              </a:extLst>
            </p:cNvPr>
            <p:cNvSpPr txBox="1"/>
            <p:nvPr/>
          </p:nvSpPr>
          <p:spPr>
            <a:xfrm>
              <a:off x="4025917" y="4725378"/>
              <a:ext cx="7162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8FA864-1F45-4247-BE52-E2D3BC312FE0}"/>
                </a:ext>
              </a:extLst>
            </p:cNvPr>
            <p:cNvSpPr txBox="1"/>
            <p:nvPr/>
          </p:nvSpPr>
          <p:spPr>
            <a:xfrm>
              <a:off x="1736722" y="4672118"/>
              <a:ext cx="71628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D69AEA-AFA6-4737-976C-781CFE67BC39}"/>
                </a:ext>
              </a:extLst>
            </p:cNvPr>
            <p:cNvSpPr txBox="1"/>
            <p:nvPr/>
          </p:nvSpPr>
          <p:spPr>
            <a:xfrm>
              <a:off x="6081009" y="4533618"/>
              <a:ext cx="63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6.45t</a:t>
              </a:r>
              <a:endPara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51A76C-6929-43C1-8E65-04831EE82684}"/>
                </a:ext>
              </a:extLst>
            </p:cNvPr>
            <p:cNvSpPr txBox="1"/>
            <p:nvPr/>
          </p:nvSpPr>
          <p:spPr>
            <a:xfrm>
              <a:off x="7333415" y="4533618"/>
              <a:ext cx="634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30.1t</a:t>
              </a:r>
              <a:endParaRPr lang="ko-KR" altLang="en-US" sz="12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F400627-EFEB-464A-AD9B-E8C0E31D4F44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200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E004122-2C47-4D29-AC6B-B4A7BFF7F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64953"/>
              </p:ext>
            </p:extLst>
          </p:nvPr>
        </p:nvGraphicFramePr>
        <p:xfrm>
          <a:off x="393700" y="992189"/>
          <a:ext cx="8272462" cy="5397499"/>
        </p:xfrm>
        <a:graphic>
          <a:graphicData uri="http://schemas.openxmlformats.org/drawingml/2006/table">
            <a:tbl>
              <a:tblPr/>
              <a:tblGrid>
                <a:gridCol w="94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8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-2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콘크리트타설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펌프카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전도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 사 명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0000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신축공사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발생일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22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07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20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재해형태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장비전도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재해정도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개요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2022.07.21.(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콘크리트타설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지반침하로 인해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아웃트리거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받침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알루미늄판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이 파손되며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펌프카가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전도된 재해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16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원인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지반침하 예방조치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미실시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수평으로 확장하여 작업하는 경우 붐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방향쪽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전도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방지대에 많은 하중이 가해짐에도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깔목으로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알루미늄판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 설치 후 작업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작업계획 미흡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수일전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많은비로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지반약화의 우려가 있음에도 별도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보강없이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보도블럭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및 버림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바닥에 장비 세팅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01341"/>
                  </a:ext>
                </a:extLst>
              </a:tr>
              <a:tr h="13911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재발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장비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세팅시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중장비전용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받침목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사용으로 하중분산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지반침하 우려가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있는경우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철판보강 등 침하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예방조치 실시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0388BC16-CD54-4325-9B23-F7DFD5734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867" y="2544326"/>
            <a:ext cx="3362285" cy="3403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0E5E7E-D0E6-4D44-9049-7917AFFAFC0C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763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E66DA475-5278-48DE-8547-0BD199360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149670"/>
              </p:ext>
            </p:extLst>
          </p:nvPr>
        </p:nvGraphicFramePr>
        <p:xfrm>
          <a:off x="442693" y="992189"/>
          <a:ext cx="8256690" cy="5366825"/>
        </p:xfrm>
        <a:graphic>
          <a:graphicData uri="http://schemas.openxmlformats.org/drawingml/2006/table">
            <a:tbl>
              <a:tblPr/>
              <a:tblGrid>
                <a:gridCol w="1053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18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26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-2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5" marR="24575" marT="31262" marB="312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2">
                  <a:txBody>
                    <a:bodyPr/>
                    <a:lstStyle/>
                    <a:p>
                      <a:pPr fontAlgn="base" latinLnBrk="1"/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콘크리트타설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펌프카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전도</a:t>
                      </a:r>
                    </a:p>
                  </a:txBody>
                  <a:tcPr marL="24575" marR="24575" marT="31262" marB="312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내용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4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전도방지대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침하부위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4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파손된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알루미늄받침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707889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CACA35C6-DA4D-448F-8A18-E3AF80FCC12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05" y="4174762"/>
            <a:ext cx="3456000" cy="211674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8278E48-72A9-4ED8-A4BE-A795C79D4D3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91" y="4174763"/>
            <a:ext cx="3456000" cy="21167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3AD666D-A90D-46A2-9587-25525C45EF0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05" y="1902234"/>
            <a:ext cx="3456000" cy="2116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6008666-CF83-40D1-BF2F-F814425AC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875" y="1900915"/>
            <a:ext cx="3455741" cy="2117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B4890F-1EA6-48F8-8343-3061E7B10BD2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03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E2A1AD41-D73D-49D1-B72E-38BD7453E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245085"/>
              </p:ext>
            </p:extLst>
          </p:nvPr>
        </p:nvGraphicFramePr>
        <p:xfrm>
          <a:off x="442692" y="1224793"/>
          <a:ext cx="8256690" cy="5092068"/>
        </p:xfrm>
        <a:graphic>
          <a:graphicData uri="http://schemas.openxmlformats.org/drawingml/2006/table">
            <a:tbl>
              <a:tblPr/>
              <a:tblGrid>
                <a:gridCol w="4128345">
                  <a:extLst>
                    <a:ext uri="{9D8B030D-6E8A-4147-A177-3AD203B41FA5}">
                      <a16:colId xmlns:a16="http://schemas.microsoft.com/office/drawing/2014/main" val="1168633154"/>
                    </a:ext>
                  </a:extLst>
                </a:gridCol>
                <a:gridCol w="4128345">
                  <a:extLst>
                    <a:ext uri="{9D8B030D-6E8A-4147-A177-3AD203B41FA5}">
                      <a16:colId xmlns:a16="http://schemas.microsoft.com/office/drawing/2014/main" val="2154626534"/>
                    </a:ext>
                  </a:extLst>
                </a:gridCol>
              </a:tblGrid>
              <a:tr h="213672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409901"/>
                  </a:ext>
                </a:extLst>
              </a:tr>
              <a:tr h="4093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아웃트리거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설치는 주형보에 설치되도록 관리</a:t>
                      </a: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주형보자리에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락카등으로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표시하여 관리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방이동현장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595003"/>
                  </a:ext>
                </a:extLst>
              </a:tr>
              <a:tr h="213672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517676"/>
                  </a:ext>
                </a:extLst>
              </a:tr>
              <a:tr h="40930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아웃트리거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받침 보강사례</a:t>
                      </a: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장비세팅구간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철판보강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평택고덕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61682" marR="61682" marT="17053" marB="17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915442"/>
                  </a:ext>
                </a:extLst>
              </a:tr>
            </a:tbl>
          </a:graphicData>
        </a:graphic>
      </p:graphicFrame>
      <p:pic>
        <p:nvPicPr>
          <p:cNvPr id="29" name="_x742384624">
            <a:extLst>
              <a:ext uri="{FF2B5EF4-FFF2-40B4-BE49-F238E27FC236}">
                <a16:creationId xmlns:a16="http://schemas.microsoft.com/office/drawing/2014/main" id="{BF9D6B23-9924-443B-8F0C-B2E03767D2E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15" y="1326224"/>
            <a:ext cx="3914184" cy="19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EAF75E8-6420-47BF-9B5B-3BAFCBE820D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8759" y="3896650"/>
            <a:ext cx="3914184" cy="194548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6E590D7-A4C9-4802-BFDF-D082A2F5146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8759" y="1322006"/>
            <a:ext cx="3914184" cy="19454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9B1EEAB-2561-4BCD-8F7A-544187129EF7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88915" y="3896650"/>
            <a:ext cx="3914184" cy="1945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211D6-C6C3-4DA4-B469-4CC3CB995AA3}"/>
              </a:ext>
            </a:extLst>
          </p:cNvPr>
          <p:cNvSpPr txBox="1"/>
          <p:nvPr/>
        </p:nvSpPr>
        <p:spPr>
          <a:xfrm>
            <a:off x="476250" y="714155"/>
            <a:ext cx="321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장비전도사고 예방대책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DF5443-CECA-47D5-B91F-2C5A72E45B3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480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56FD5B-4C6C-4F55-B265-BB64D67D5A2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4.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노동부 정책방향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D6CA8E3-0B79-4166-84C3-5D58075D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23212" r="8271" b="21703"/>
          <a:stretch/>
        </p:blipFill>
        <p:spPr>
          <a:xfrm>
            <a:off x="7558088" y="138292"/>
            <a:ext cx="1131887" cy="27900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C3C401A-6004-42E6-8B9A-F463D21C2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40"/>
          <a:stretch/>
        </p:blipFill>
        <p:spPr>
          <a:xfrm>
            <a:off x="368836" y="738231"/>
            <a:ext cx="8406328" cy="57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6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56FD5B-4C6C-4F55-B265-BB64D67D5A2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4.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노동부 정책방향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D6CA8E3-0B79-4166-84C3-5D58075D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23212" r="8271" b="21703"/>
          <a:stretch/>
        </p:blipFill>
        <p:spPr>
          <a:xfrm>
            <a:off x="7558088" y="138292"/>
            <a:ext cx="1131887" cy="27900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4016D33-46EC-49FF-BAA4-4DBB290EC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659"/>
            <a:ext cx="91440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5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56FD5B-4C6C-4F55-B265-BB64D67D5A2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1.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붕괴재해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E004122-2C47-4D29-AC6B-B4A7BFF7F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56637"/>
              </p:ext>
            </p:extLst>
          </p:nvPr>
        </p:nvGraphicFramePr>
        <p:xfrm>
          <a:off x="417513" y="973075"/>
          <a:ext cx="8272462" cy="5645773"/>
        </p:xfrm>
        <a:graphic>
          <a:graphicData uri="http://schemas.openxmlformats.org/drawingml/2006/table">
            <a:tbl>
              <a:tblPr/>
              <a:tblGrid>
                <a:gridCol w="8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6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0019">
                  <a:extLst>
                    <a:ext uri="{9D8B030D-6E8A-4147-A177-3AD203B41FA5}">
                      <a16:colId xmlns:a16="http://schemas.microsoft.com/office/drawing/2014/main" val="2027747054"/>
                    </a:ext>
                  </a:extLst>
                </a:gridCol>
              </a:tblGrid>
              <a:tr h="4027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붕괴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-1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콘크리트 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슬라브 붕괴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 사 명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0000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건축공사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발생일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23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02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10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재해형태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붕괴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재해정도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부상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1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개요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2023. 02. 10.(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금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 14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시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30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분경 지하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3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층 바닥 콘크리트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타설작업을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하던 중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DH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보가 밀려 슬라브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데크플레이트가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탈락되며 붕괴된 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슬라브상부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타설작업자는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데크와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함께 추락하였고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하부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인은 슬라브가 붕괴되며 발생한 잔재물에 맞음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06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원인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DH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보는 밀림방지를 위해 보강철물을 설치해야 하나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400X600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보는 보강이 필요 없다는 구조검토 의견으로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시공누락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시스템동바리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시공시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보에 밀착되지 않게 시공 의심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76096"/>
                  </a:ext>
                </a:extLst>
              </a:tr>
              <a:tr h="3053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내  용 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사고전경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274572"/>
                  </a:ext>
                </a:extLst>
              </a:tr>
              <a:tr h="209631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재발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모든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DH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보는 철사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철근으로 보강 의무시공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서포트 시공 후 철저한 관리로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처짐발생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방지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모든 가설재는 시공 후 직원 및 감리 승인 후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사고발생 슬라브와 동일사이즈 슬라브는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데크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플레이트 중앙에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보강동바리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설치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수평연결재 포함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골조공사 전 근로자 사고사례 및 재발방지대책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특별안전교육 실시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1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내  용 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DH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측판이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밀려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데크가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탈락되며 붕괴된 재해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635973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4D6CA8E3-0B79-4166-84C3-5D58075D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23212" r="8271" b="21703"/>
          <a:stretch/>
        </p:blipFill>
        <p:spPr>
          <a:xfrm>
            <a:off x="7558088" y="138292"/>
            <a:ext cx="1131887" cy="27900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9C05510-9838-4490-AAAB-0FE256A69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40" y="1700359"/>
            <a:ext cx="3767407" cy="222902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1D2706F-F988-4100-978E-61C2ACA3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341" y="4355988"/>
            <a:ext cx="3767407" cy="19986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56FD5B-4C6C-4F55-B265-BB64D67D5A2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1.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붕괴재해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E004122-2C47-4D29-AC6B-B4A7BFF7F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50070"/>
              </p:ext>
            </p:extLst>
          </p:nvPr>
        </p:nvGraphicFramePr>
        <p:xfrm>
          <a:off x="417513" y="973074"/>
          <a:ext cx="8272463" cy="5630823"/>
        </p:xfrm>
        <a:graphic>
          <a:graphicData uri="http://schemas.openxmlformats.org/drawingml/2006/table">
            <a:tbl>
              <a:tblPr/>
              <a:tblGrid>
                <a:gridCol w="78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0350">
                  <a:extLst>
                    <a:ext uri="{9D8B030D-6E8A-4147-A177-3AD203B41FA5}">
                      <a16:colId xmlns:a16="http://schemas.microsoft.com/office/drawing/2014/main" val="3252675413"/>
                    </a:ext>
                  </a:extLst>
                </a:gridCol>
              </a:tblGrid>
              <a:tr h="5826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붕괴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-1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콘크리트 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슬라브 붕괴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조치사항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12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DH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보 보강철물 시공 사진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95057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4D6CA8E3-0B79-4166-84C3-5D58075D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23212" r="8271" b="21703"/>
          <a:stretch/>
        </p:blipFill>
        <p:spPr>
          <a:xfrm>
            <a:off x="7558088" y="138292"/>
            <a:ext cx="1131887" cy="27900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2816672-76E4-4B39-AF49-DFB8DDBA4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3" y="1611520"/>
            <a:ext cx="7933862" cy="4545998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4785FCA-AA0F-4BD8-9CEC-F08FC9AAB4FC}"/>
              </a:ext>
            </a:extLst>
          </p:cNvPr>
          <p:cNvCxnSpPr/>
          <p:nvPr/>
        </p:nvCxnSpPr>
        <p:spPr>
          <a:xfrm>
            <a:off x="3204594" y="3078760"/>
            <a:ext cx="2801923" cy="92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A2223549-82B4-497B-AAE6-8F828925FD53}"/>
              </a:ext>
            </a:extLst>
          </p:cNvPr>
          <p:cNvCxnSpPr>
            <a:cxnSpLocks/>
          </p:cNvCxnSpPr>
          <p:nvPr/>
        </p:nvCxnSpPr>
        <p:spPr>
          <a:xfrm>
            <a:off x="3129094" y="2499919"/>
            <a:ext cx="2348917" cy="118704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5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56FD5B-4C6C-4F55-B265-BB64D67D5A2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1.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붕괴재해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E004122-2C47-4D29-AC6B-B4A7BFF7F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749587"/>
              </p:ext>
            </p:extLst>
          </p:nvPr>
        </p:nvGraphicFramePr>
        <p:xfrm>
          <a:off x="417513" y="973074"/>
          <a:ext cx="8272463" cy="5630823"/>
        </p:xfrm>
        <a:graphic>
          <a:graphicData uri="http://schemas.openxmlformats.org/drawingml/2006/table">
            <a:tbl>
              <a:tblPr/>
              <a:tblGrid>
                <a:gridCol w="78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0350">
                  <a:extLst>
                    <a:ext uri="{9D8B030D-6E8A-4147-A177-3AD203B41FA5}">
                      <a16:colId xmlns:a16="http://schemas.microsoft.com/office/drawing/2014/main" val="3252675413"/>
                    </a:ext>
                  </a:extLst>
                </a:gridCol>
              </a:tblGrid>
              <a:tr h="5826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붕괴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-1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콘크리트 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타설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슬라브 붕괴 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조치사항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127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4">
                <a:tc gridSpan="2">
                  <a:txBody>
                    <a:bodyPr/>
                    <a:lstStyle/>
                    <a:p>
                      <a:pPr algn="ctr" fontAlgn="base" latinLnBrk="1"/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사고지점과 동일한 사이즈의 슬라브 </a:t>
                      </a:r>
                      <a:r>
                        <a:rPr lang="ko-KR" alt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데크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 중앙에 </a:t>
                      </a:r>
                      <a:r>
                        <a:rPr lang="ko-KR" alt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보강서포트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+mn-cs"/>
                        </a:rPr>
                        <a:t> 설치사진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95057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4D6CA8E3-0B79-4166-84C3-5D58075D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2" t="23212" r="8271" b="21703"/>
          <a:stretch/>
        </p:blipFill>
        <p:spPr>
          <a:xfrm>
            <a:off x="7558088" y="138292"/>
            <a:ext cx="1131887" cy="27900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203722E-9D7D-4A02-9F96-7C2EF907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8" y="1642455"/>
            <a:ext cx="7996632" cy="450152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978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E004122-2C47-4D29-AC6B-B4A7BFF7F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629457"/>
              </p:ext>
            </p:extLst>
          </p:nvPr>
        </p:nvGraphicFramePr>
        <p:xfrm>
          <a:off x="393700" y="992188"/>
          <a:ext cx="8272462" cy="5375056"/>
        </p:xfrm>
        <a:graphic>
          <a:graphicData uri="http://schemas.openxmlformats.org/drawingml/2006/table">
            <a:tbl>
              <a:tblPr/>
              <a:tblGrid>
                <a:gridCol w="94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7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추락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-1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고소작업대에서 자재를 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양중하던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추락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3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 사 명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0000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발생일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22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02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24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3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재해형태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추락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재해정도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부상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8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개요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고소작업대를 이용하여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층에서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외부비계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6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층으로 판넬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자재를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양중하던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 자재를 안쪽으로 밀어주기 위해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안전벨트를 풀고 비계발판으로 넘어가다 균형을 잃고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추락하여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단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낙하물방지망으로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떨어진 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55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원인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작업계획 검토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미실시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-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작업인원 및 작업방법 등 사전 검토 미실시로 안전  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벨트를 풀고 비계를 넘어가는 불안전한 행동을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할 수밖에 없었음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추락방지대책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미설치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-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고소작업대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안전대걸이시설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생명줄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을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여유롭게 설치하지 않음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745414"/>
                  </a:ext>
                </a:extLst>
              </a:tr>
              <a:tr h="14612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재발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위험작업 전 작업계획서 작성 및 검토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(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중량물취급계획서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장비작업계획서 등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-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작업방법 검토를 통한 적정인원 배치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특별안전교육 및 위험성평가 등을 통한 위험성 고지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고소작업시 안전벨트 착용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탑승자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케이지이탈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금지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73" name="그림 2">
            <a:extLst>
              <a:ext uri="{FF2B5EF4-FFF2-40B4-BE49-F238E27FC236}">
                <a16:creationId xmlns:a16="http://schemas.microsoft.com/office/drawing/2014/main" id="{4AD0C2D7-2B77-401E-BD7F-88F70012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31" y="1870745"/>
            <a:ext cx="3541984" cy="435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E5BE616-EAF3-4D65-97FD-5F303DCEEB31}"/>
              </a:ext>
            </a:extLst>
          </p:cNvPr>
          <p:cNvSpPr/>
          <p:nvPr/>
        </p:nvSpPr>
        <p:spPr>
          <a:xfrm rot="1236663">
            <a:off x="6125907" y="2726378"/>
            <a:ext cx="144928" cy="3538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8374035-C29C-411E-97B1-75DDF3E243FE}"/>
              </a:ext>
            </a:extLst>
          </p:cNvPr>
          <p:cNvSpPr/>
          <p:nvPr/>
        </p:nvSpPr>
        <p:spPr>
          <a:xfrm>
            <a:off x="6504013" y="2807971"/>
            <a:ext cx="576262" cy="714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8993F800-03D5-480C-B219-C7B98B08A682}"/>
              </a:ext>
            </a:extLst>
          </p:cNvPr>
          <p:cNvSpPr/>
          <p:nvPr/>
        </p:nvSpPr>
        <p:spPr>
          <a:xfrm>
            <a:off x="6889750" y="3392488"/>
            <a:ext cx="142875" cy="6794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별: 꼭짓점 24개 6">
            <a:extLst>
              <a:ext uri="{FF2B5EF4-FFF2-40B4-BE49-F238E27FC236}">
                <a16:creationId xmlns:a16="http://schemas.microsoft.com/office/drawing/2014/main" id="{2A2BF1C1-74B4-4F5C-BD36-54780E64CB02}"/>
              </a:ext>
            </a:extLst>
          </p:cNvPr>
          <p:cNvSpPr/>
          <p:nvPr/>
        </p:nvSpPr>
        <p:spPr>
          <a:xfrm>
            <a:off x="6227763" y="4202113"/>
            <a:ext cx="1330325" cy="1387475"/>
          </a:xfrm>
          <a:prstGeom prst="star24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0278" name="그래픽 8" descr="남자">
            <a:extLst>
              <a:ext uri="{FF2B5EF4-FFF2-40B4-BE49-F238E27FC236}">
                <a16:creationId xmlns:a16="http://schemas.microsoft.com/office/drawing/2014/main" id="{0D5F74AE-4CE1-44F8-9D1E-172500FE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289176"/>
            <a:ext cx="55086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E2C6C9-A899-4218-9E8F-814D5AD2770D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2.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추락재해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4646A2A8-B5E5-4FEF-9CEE-CFE122525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300961"/>
              </p:ext>
            </p:extLst>
          </p:nvPr>
        </p:nvGraphicFramePr>
        <p:xfrm>
          <a:off x="393700" y="992187"/>
          <a:ext cx="8272462" cy="5257448"/>
        </p:xfrm>
        <a:graphic>
          <a:graphicData uri="http://schemas.openxmlformats.org/drawingml/2006/table">
            <a:tbl>
              <a:tblPr/>
              <a:tblGrid>
                <a:gridCol w="94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36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추락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-2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가설휀스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철거작업 중 추락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 사 명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0000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발생일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22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09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26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6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재해형태</a:t>
                      </a: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추락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재해정도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12244" marR="12244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부상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87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개요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2022.09.26.(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 EGI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휀스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철거작업 중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1.5m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높이의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중간대에서 이동 중 발을 헛디뎌 추락하여 머리를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바닥에 부딪힌 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87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원인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비계설치 및 해체작업시 일반 용역공으로 작업 진행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개인보호구 착용 불량 </a:t>
                      </a:r>
                      <a:r>
                        <a:rPr lang="en-US" altLang="ko-KR" sz="1100" b="1" kern="0" spc="0" dirty="0"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안전모 </a:t>
                      </a:r>
                      <a:r>
                        <a:rPr lang="ko-KR" altLang="en-US" sz="1100" b="1" kern="0" spc="0" dirty="0" err="1"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턱끈</a:t>
                      </a:r>
                      <a:r>
                        <a:rPr lang="ko-KR" altLang="en-US" sz="1100" b="1" kern="0" spc="0" dirty="0"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미착용</a:t>
                      </a:r>
                      <a:r>
                        <a:rPr lang="en-US" altLang="ko-KR" sz="1100" b="1" kern="0" spc="0" dirty="0"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024534"/>
                  </a:ext>
                </a:extLst>
              </a:tr>
              <a:tr h="190307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재발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대책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개인보호구 착용 확인 철저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위험작업구간 관리감독자 배치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특수작업시 일반용역 사용 금지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작업에 맞는 기능공 사용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</a:txBody>
                  <a:tcPr marL="44289" marR="44289" marT="12241" marB="122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7391E9C9-3A07-46CD-851D-A9ADA768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061" y="2290192"/>
            <a:ext cx="3515238" cy="40854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01DE09-7199-40CE-BD1F-1860EFA318C8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2.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추락재해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792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7">
            <a:extLst>
              <a:ext uri="{FF2B5EF4-FFF2-40B4-BE49-F238E27FC236}">
                <a16:creationId xmlns:a16="http://schemas.microsoft.com/office/drawing/2014/main" id="{C4B9E0D0-A4DA-4922-9463-80A228A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E004122-2C47-4D29-AC6B-B4A7BFF7F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161960"/>
              </p:ext>
            </p:extLst>
          </p:nvPr>
        </p:nvGraphicFramePr>
        <p:xfrm>
          <a:off x="393700" y="992189"/>
          <a:ext cx="8272462" cy="5442887"/>
        </p:xfrm>
        <a:graphic>
          <a:graphicData uri="http://schemas.openxmlformats.org/drawingml/2006/table">
            <a:tbl>
              <a:tblPr/>
              <a:tblGrid>
                <a:gridCol w="94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80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-1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4">
                  <a:txBody>
                    <a:bodyPr/>
                    <a:lstStyle/>
                    <a:p>
                      <a:pPr latinLnBrk="1"/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자재양중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작업 중 이동식크레인 전도</a:t>
                      </a:r>
                      <a:endParaRPr lang="ko-KR" altLang="en-US" dirty="0"/>
                    </a:p>
                  </a:txBody>
                  <a:tcPr marL="24576" marR="24576" marT="31255" marB="31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 사 명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0000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신축공사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발생일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21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10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25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재해형태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장비전도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재해정도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개요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2021.10.25.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복공판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상부에서 시스템자재 양중작업을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하던 중 복공판이 집중하중에 의해 파손되며 이동식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크레인이 전도된 재해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16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재해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원인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복공판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침하 예방조치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미실시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복공판상부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장비배치시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주형보에 전도방지대가 설치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되어야하나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복공판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중앙에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아웃트리거가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설치됨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수평으로 확장하여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작업하는경우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붐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방향쪽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전도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방지대에 많은 하중이 가해짐에도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빔보강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등을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하지 않고 작업진행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작업계획 검토 미흡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just" defTabSz="457200" rtl="0" eaLnBrk="1" fontAlgn="base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작업계획서 미작성에 따른 양중능력 검토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미실시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01341"/>
                  </a:ext>
                </a:extLst>
              </a:tr>
              <a:tr h="13911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재발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방지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대책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작업전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작업계획서 및 양중능력 확인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복공판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상부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장비배치시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주형보에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아웃트리거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배치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❍ 주형보에 배치가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안될경우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빔등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응력을 분산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시킬 수 있도록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아웃트리거받침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사용</a:t>
                      </a: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39C7776F-4F6A-4882-880D-BF649384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255" y="2296487"/>
            <a:ext cx="3522182" cy="3918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6641D7-5A02-4283-9484-ED55B7397421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장비전도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060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E66DA475-5278-48DE-8547-0BD199360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6862"/>
              </p:ext>
            </p:extLst>
          </p:nvPr>
        </p:nvGraphicFramePr>
        <p:xfrm>
          <a:off x="442693" y="992189"/>
          <a:ext cx="8256690" cy="5366825"/>
        </p:xfrm>
        <a:graphic>
          <a:graphicData uri="http://schemas.openxmlformats.org/drawingml/2006/table">
            <a:tbl>
              <a:tblPr/>
              <a:tblGrid>
                <a:gridCol w="1053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18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26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-1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24575" marR="24575" marT="31262" marB="312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49"/>
                    </a:solidFill>
                  </a:tcPr>
                </a:tc>
                <a:tc gridSpan="2">
                  <a:txBody>
                    <a:bodyPr/>
                    <a:lstStyle/>
                    <a:p>
                      <a:pPr fontAlgn="base" latinLnBrk="1"/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자재양중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작업 중 이동식크레인 전도</a:t>
                      </a:r>
                    </a:p>
                  </a:txBody>
                  <a:tcPr marL="24575" marR="24575" marT="31262" marB="312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F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내용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재해상황도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4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전도방지대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침하부위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lvl="0" indent="0" algn="just" defTabSz="4572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dirty="0"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4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파손된 </a:t>
                      </a:r>
                      <a:endParaRPr lang="en-US" altLang="ko-KR" sz="1100" b="1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알루미늄받침</a:t>
                      </a: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2244" marR="12244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4288" marR="44288" marT="12244" marB="122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707889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EE1500E8-4B74-4912-8CDE-F8B42E87AF3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78194" y="1909437"/>
            <a:ext cx="3456000" cy="21085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4B649AB-9A39-404B-AE35-E34E49FD4FE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78194" y="4191406"/>
            <a:ext cx="3456000" cy="210852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2192E70-C6D4-43F6-B36B-8A55B2E5B19D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31" y="4191406"/>
            <a:ext cx="3456000" cy="210852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F8B3408-E7F3-4B3E-804E-FC1E620B49E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87231" y="1909437"/>
            <a:ext cx="3456000" cy="21085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F3A692-72BE-45BC-9352-04657BD8AEB3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991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7">
            <a:extLst>
              <a:ext uri="{FF2B5EF4-FFF2-40B4-BE49-F238E27FC236}">
                <a16:creationId xmlns:a16="http://schemas.microsoft.com/office/drawing/2014/main" id="{0C9AF2FE-E99B-4CAB-8EF9-7F252B24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382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ko-KR" altLang="ko-KR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3FFC22E-BFB8-44D9-B33A-523C9CBE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201" y="1317072"/>
            <a:ext cx="2787985" cy="43317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A5441-413F-41CC-A60E-6C4203CAA059}"/>
              </a:ext>
            </a:extLst>
          </p:cNvPr>
          <p:cNvSpPr txBox="1"/>
          <p:nvPr/>
        </p:nvSpPr>
        <p:spPr>
          <a:xfrm>
            <a:off x="652821" y="1002536"/>
            <a:ext cx="4974439" cy="321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일반적인 복공판의</a:t>
            </a:r>
            <a:endParaRPr lang="en-US" altLang="ko-KR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(750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X 2,000 X 200)</a:t>
            </a:r>
          </a:p>
          <a:p>
            <a:pPr>
              <a:lnSpc>
                <a:spcPct val="200000"/>
              </a:lnSpc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품질인증 기준은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95D89-FE2C-4ADE-84BC-1072F710A945}"/>
              </a:ext>
            </a:extLst>
          </p:cNvPr>
          <p:cNvSpPr txBox="1"/>
          <p:nvPr/>
        </p:nvSpPr>
        <p:spPr>
          <a:xfrm>
            <a:off x="981514" y="4657028"/>
            <a:ext cx="4144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0" dirty="0">
                <a:solidFill>
                  <a:srgbClr val="FF0000"/>
                </a:solidFill>
              </a:rPr>
              <a:t>13.44</a:t>
            </a:r>
            <a:r>
              <a:rPr lang="ko-KR" altLang="en-US" sz="10000" dirty="0">
                <a:solidFill>
                  <a:srgbClr val="FF0000"/>
                </a:solidFill>
              </a:rPr>
              <a:t>톤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0D044-4252-49DB-AB0D-6DE854E79B6B}"/>
              </a:ext>
            </a:extLst>
          </p:cNvPr>
          <p:cNvSpPr txBox="1"/>
          <p:nvPr/>
        </p:nvSpPr>
        <p:spPr>
          <a:xfrm>
            <a:off x="6339714" y="5648805"/>
            <a:ext cx="1620957" cy="36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복공판정하중시험</a:t>
            </a:r>
            <a:endParaRPr lang="ko-KR" altLang="en-US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2462C9-D408-4350-9B0B-1DC9ACEA02A5}"/>
              </a:ext>
            </a:extLst>
          </p:cNvPr>
          <p:cNvSpPr txBox="1"/>
          <p:nvPr/>
        </p:nvSpPr>
        <p:spPr>
          <a:xfrm>
            <a:off x="486561" y="6157519"/>
            <a:ext cx="3050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출처 </a:t>
            </a:r>
            <a:r>
              <a:rPr lang="en-US" altLang="ko-KR" sz="1200" dirty="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200" dirty="0" err="1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도로교</a:t>
            </a:r>
            <a:r>
              <a:rPr lang="ko-KR" altLang="en-US" sz="1200" dirty="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설계기준 </a:t>
            </a:r>
            <a:r>
              <a:rPr lang="en-US" altLang="ko-KR" sz="1200" dirty="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200" dirty="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한계상태설계법</a:t>
            </a:r>
            <a:r>
              <a:rPr lang="en-US" altLang="ko-KR" sz="1200" dirty="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200" dirty="0">
              <a:solidFill>
                <a:srgbClr val="33333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F8CED0-7781-4B6F-9BCA-9CCDF5220FD3}"/>
              </a:ext>
            </a:extLst>
          </p:cNvPr>
          <p:cNvSpPr txBox="1"/>
          <p:nvPr/>
        </p:nvSpPr>
        <p:spPr>
          <a:xfrm>
            <a:off x="454025" y="20541"/>
            <a:ext cx="7235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3.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포트폴리오M" panose="02020600000000000000" pitchFamily="18" charset="-127"/>
                <a:ea typeface="a포트폴리오M" panose="02020600000000000000" pitchFamily="18" charset="-127"/>
              </a:rPr>
              <a:t>장비전고 사고사례</a:t>
            </a:r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포트폴리오M" panose="02020600000000000000" pitchFamily="18" charset="-127"/>
              <a:ea typeface="a포트폴리오M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theme/theme1.xml><?xml version="1.0" encoding="utf-8"?>
<a:theme xmlns:a="http://schemas.openxmlformats.org/drawingml/2006/main" name="분할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분할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분할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TM03457464[[fn=분할]]</Template>
  <TotalTime>16378</TotalTime>
  <Words>904</Words>
  <Application>Microsoft Office PowerPoint</Application>
  <PresentationFormat>화면 슬라이드 쇼(4:3)</PresentationFormat>
  <Paragraphs>265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a포트폴리오M</vt:lpstr>
      <vt:lpstr>HY견고딕</vt:lpstr>
      <vt:lpstr>HY헤드라인M</vt:lpstr>
      <vt:lpstr>굴림</vt:lpstr>
      <vt:lpstr>맑은 고딕</vt:lpstr>
      <vt:lpstr>함초롬바탕</vt:lpstr>
      <vt:lpstr>Gill Sans MT</vt:lpstr>
      <vt:lpstr>Wingdings 2</vt:lpstr>
      <vt:lpstr>분할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niv1004@naver.com</dc:creator>
  <cp:lastModifiedBy>USER</cp:lastModifiedBy>
  <cp:revision>211</cp:revision>
  <cp:lastPrinted>2020-12-31T00:29:57Z</cp:lastPrinted>
  <dcterms:created xsi:type="dcterms:W3CDTF">2019-12-17T07:01:30Z</dcterms:created>
  <dcterms:modified xsi:type="dcterms:W3CDTF">2023-03-16T01:53:41Z</dcterms:modified>
</cp:coreProperties>
</file>