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58" r:id="rId5"/>
    <p:sldId id="260" r:id="rId6"/>
    <p:sldId id="279" r:id="rId7"/>
    <p:sldId id="280" r:id="rId8"/>
    <p:sldId id="261" r:id="rId9"/>
    <p:sldId id="259" r:id="rId10"/>
    <p:sldId id="262" r:id="rId11"/>
    <p:sldId id="263" r:id="rId12"/>
    <p:sldId id="264" r:id="rId13"/>
    <p:sldId id="281" r:id="rId14"/>
    <p:sldId id="282" r:id="rId15"/>
    <p:sldId id="269" r:id="rId16"/>
    <p:sldId id="284" r:id="rId17"/>
    <p:sldId id="285" r:id="rId18"/>
    <p:sldId id="283" r:id="rId19"/>
    <p:sldId id="270" r:id="rId20"/>
    <p:sldId id="271" r:id="rId21"/>
    <p:sldId id="272" r:id="rId22"/>
    <p:sldId id="273" r:id="rId23"/>
    <p:sldId id="274" r:id="rId24"/>
    <p:sldId id="275" r:id="rId25"/>
    <p:sldId id="277" r:id="rId26"/>
    <p:sldId id="286" r:id="rId27"/>
    <p:sldId id="265" r:id="rId28"/>
  </p:sldIdLst>
  <p:sldSz cx="9144000" cy="6858000" type="screen4x3"/>
  <p:notesSz cx="9866313" cy="673576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6940F-1624-4111-9C97-0976FF130957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3B8AE4-62F9-4B59-A42B-831D85B580BF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6940F-1624-4111-9C97-0976FF130957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B8AE4-62F9-4B59-A42B-831D85B580B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6940F-1624-4111-9C97-0976FF130957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B8AE4-62F9-4B59-A42B-831D85B580B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6940F-1624-4111-9C97-0976FF130957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B8AE4-62F9-4B59-A42B-831D85B580B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6940F-1624-4111-9C97-0976FF130957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B8AE4-62F9-4B59-A42B-831D85B580BF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6940F-1624-4111-9C97-0976FF130957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B8AE4-62F9-4B59-A42B-831D85B580BF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6940F-1624-4111-9C97-0976FF130957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B8AE4-62F9-4B59-A42B-831D85B580BF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6940F-1624-4111-9C97-0976FF130957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B8AE4-62F9-4B59-A42B-831D85B580B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6940F-1624-4111-9C97-0976FF130957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B8AE4-62F9-4B59-A42B-831D85B580B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6940F-1624-4111-9C97-0976FF130957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B8AE4-62F9-4B59-A42B-831D85B580B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6940F-1624-4111-9C97-0976FF130957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B8AE4-62F9-4B59-A42B-831D85B580BF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FC6940F-1624-4111-9C97-0976FF130957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A3B8AE4-62F9-4B59-A42B-831D85B580BF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n.news.naver.com/mnews/article/005/0001078348" TargetMode="External"/><Relationship Id="rId3" Type="http://schemas.openxmlformats.org/officeDocument/2006/relationships/hyperlink" Target="https://blog.naver.com/inzaghi3831/222662366079" TargetMode="External"/><Relationship Id="rId7" Type="http://schemas.openxmlformats.org/officeDocument/2006/relationships/hyperlink" Target="https://n.news.naver.com/mnews/article/001/0009932463" TargetMode="External"/><Relationship Id="rId2" Type="http://schemas.openxmlformats.org/officeDocument/2006/relationships/hyperlink" Target="https://blog.naver.com/suya6904/22100599087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ookje.co.kr/news2011/asp/newsbody.asp?code=0300&amp;key=20180303.99099000880" TargetMode="External"/><Relationship Id="rId11" Type="http://schemas.openxmlformats.org/officeDocument/2006/relationships/hyperlink" Target="http://www.kookje.co.kr/news2011/asp/newsbody.asp?key=20180306.22008001554" TargetMode="External"/><Relationship Id="rId5" Type="http://schemas.openxmlformats.org/officeDocument/2006/relationships/hyperlink" Target="https://blog.naver.com/ljhcjy24/222899843863" TargetMode="External"/><Relationship Id="rId10" Type="http://schemas.openxmlformats.org/officeDocument/2006/relationships/hyperlink" Target="https://www.hankookilbo.com/News/Read/201803050433197517" TargetMode="External"/><Relationship Id="rId4" Type="http://schemas.openxmlformats.org/officeDocument/2006/relationships/hyperlink" Target="https://blog.naver.com/haveqlwjs/222783469761" TargetMode="External"/><Relationship Id="rId9" Type="http://schemas.openxmlformats.org/officeDocument/2006/relationships/hyperlink" Target="https://news.mtn.co.kr/news-detail/2018030511051391599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naver.com/arja200/221220989900" TargetMode="External"/><Relationship Id="rId2" Type="http://schemas.openxmlformats.org/officeDocument/2006/relationships/hyperlink" Target="https://blog.naver.com/sugroup7904/22303034407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afetykorea.or.kr/main/supportCenter/innerBoard?board_no=1020&amp;board_type=repository" TargetMode="External"/><Relationship Id="rId5" Type="http://schemas.openxmlformats.org/officeDocument/2006/relationships/hyperlink" Target="https://blog.naver.com/jhukim777/222942579743" TargetMode="External"/><Relationship Id="rId4" Type="http://schemas.openxmlformats.org/officeDocument/2006/relationships/hyperlink" Target="https://n.news.naver.com/mnews/article/079/000307503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3568" y="620689"/>
            <a:ext cx="7772400" cy="864095"/>
          </a:xfrm>
        </p:spPr>
        <p:txBody>
          <a:bodyPr/>
          <a:lstStyle/>
          <a:p>
            <a:r>
              <a:rPr lang="en-US" altLang="ko-KR" sz="4800" dirty="0"/>
              <a:t>S.W.C. </a:t>
            </a:r>
            <a:r>
              <a:rPr lang="ko-KR" altLang="en-US" sz="4800" dirty="0"/>
              <a:t>안전관리 교육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916" y="1556792"/>
            <a:ext cx="4968553" cy="333514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285" y="5949280"/>
            <a:ext cx="1891811" cy="516835"/>
          </a:xfrm>
          <a:prstGeom prst="rect">
            <a:avLst/>
          </a:prstGeom>
        </p:spPr>
      </p:pic>
      <p:sp>
        <p:nvSpPr>
          <p:cNvPr id="6" name="내용 개체 틀 2"/>
          <p:cNvSpPr txBox="1">
            <a:spLocks/>
          </p:cNvSpPr>
          <p:nvPr/>
        </p:nvSpPr>
        <p:spPr>
          <a:xfrm>
            <a:off x="456390" y="4977744"/>
            <a:ext cx="8229600" cy="913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altLang="ko-KR" sz="2000" dirty="0">
                <a:solidFill>
                  <a:schemeClr val="tx1"/>
                </a:solidFill>
              </a:rPr>
              <a:t>AC</a:t>
            </a:r>
            <a:r>
              <a:rPr lang="ko-KR" altLang="en-US" sz="2000" dirty="0">
                <a:solidFill>
                  <a:schemeClr val="tx1"/>
                </a:solidFill>
              </a:rPr>
              <a:t>호텔 </a:t>
            </a:r>
            <a:r>
              <a:rPr lang="ko-KR" altLang="en-US" sz="2000" dirty="0" err="1">
                <a:solidFill>
                  <a:schemeClr val="tx1"/>
                </a:solidFill>
              </a:rPr>
              <a:t>바이</a:t>
            </a:r>
            <a:r>
              <a:rPr lang="ko-KR" altLang="en-US" sz="2000" dirty="0">
                <a:solidFill>
                  <a:schemeClr val="tx1"/>
                </a:solidFill>
              </a:rPr>
              <a:t> </a:t>
            </a:r>
            <a:r>
              <a:rPr lang="ko-KR" altLang="en-US" sz="2000" dirty="0" err="1">
                <a:solidFill>
                  <a:schemeClr val="tx1"/>
                </a:solidFill>
              </a:rPr>
              <a:t>메리어트</a:t>
            </a:r>
            <a:r>
              <a:rPr lang="ko-KR" altLang="en-US" sz="2000" dirty="0">
                <a:solidFill>
                  <a:schemeClr val="tx1"/>
                </a:solidFill>
              </a:rPr>
              <a:t> 신축공사</a:t>
            </a:r>
            <a:endParaRPr lang="en-US" altLang="ko-KR" sz="2000" dirty="0">
              <a:solidFill>
                <a:schemeClr val="tx1"/>
              </a:solidFill>
            </a:endParaRPr>
          </a:p>
          <a:p>
            <a:endParaRPr lang="en-US" altLang="ko-KR" sz="300" dirty="0">
              <a:solidFill>
                <a:schemeClr val="tx1"/>
              </a:solidFill>
            </a:endParaRPr>
          </a:p>
          <a:p>
            <a:r>
              <a:rPr lang="ko-KR" altLang="en-US" sz="2000" dirty="0">
                <a:solidFill>
                  <a:schemeClr val="tx1"/>
                </a:solidFill>
              </a:rPr>
              <a:t>안전관리자 </a:t>
            </a:r>
            <a:r>
              <a:rPr lang="en-US" altLang="ko-KR" sz="2000" dirty="0">
                <a:solidFill>
                  <a:schemeClr val="tx1"/>
                </a:solidFill>
              </a:rPr>
              <a:t>– </a:t>
            </a:r>
            <a:r>
              <a:rPr lang="ko-KR" altLang="en-US" sz="2000" dirty="0">
                <a:solidFill>
                  <a:schemeClr val="tx1"/>
                </a:solidFill>
              </a:rPr>
              <a:t>박성제 책임</a:t>
            </a:r>
            <a:endParaRPr lang="en-US" altLang="ko-KR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028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32" y="437794"/>
            <a:ext cx="7575414" cy="381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33" y="4377123"/>
            <a:ext cx="7575414" cy="177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151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16" y="1124744"/>
            <a:ext cx="84201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256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842" y="849392"/>
            <a:ext cx="5108968" cy="600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제목 1"/>
          <p:cNvSpPr>
            <a:spLocks noGrp="1"/>
          </p:cNvSpPr>
          <p:nvPr>
            <p:ph type="title"/>
          </p:nvPr>
        </p:nvSpPr>
        <p:spPr>
          <a:xfrm>
            <a:off x="467544" y="280264"/>
            <a:ext cx="8229600" cy="634082"/>
          </a:xfrm>
        </p:spPr>
        <p:txBody>
          <a:bodyPr>
            <a:noAutofit/>
          </a:bodyPr>
          <a:lstStyle/>
          <a:p>
            <a:pPr algn="l"/>
            <a:r>
              <a:rPr lang="en-US" altLang="ko-KR" sz="2800" dirty="0"/>
              <a:t>4. S.W.C. </a:t>
            </a:r>
            <a:r>
              <a:rPr lang="ko-KR" altLang="en-US" sz="2800" dirty="0"/>
              <a:t>내 안전시설물</a:t>
            </a:r>
            <a:r>
              <a:rPr lang="en-US" altLang="ko-KR" sz="2800" dirty="0"/>
              <a:t> 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34975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665930"/>
            <a:ext cx="240675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467544" y="280264"/>
            <a:ext cx="8229600" cy="634082"/>
          </a:xfrm>
        </p:spPr>
        <p:txBody>
          <a:bodyPr>
            <a:noAutofit/>
          </a:bodyPr>
          <a:lstStyle/>
          <a:p>
            <a:pPr algn="l"/>
            <a:r>
              <a:rPr lang="en-US" altLang="ko-KR" sz="2800" dirty="0"/>
              <a:t>4. S.W.C. </a:t>
            </a:r>
            <a:r>
              <a:rPr lang="ko-KR" altLang="en-US" sz="2800" dirty="0"/>
              <a:t>내 안전시설물</a:t>
            </a:r>
            <a:r>
              <a:rPr lang="en-US" altLang="ko-KR" sz="2800" dirty="0"/>
              <a:t> </a:t>
            </a:r>
            <a:endParaRPr lang="ko-KR" altLang="en-US" sz="28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00" y="1665930"/>
            <a:ext cx="247073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786" y="1665931"/>
            <a:ext cx="2605089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4629885"/>
            <a:ext cx="2406754" cy="39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786" y="4629885"/>
            <a:ext cx="2605089" cy="39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00" y="4629885"/>
            <a:ext cx="2468464" cy="398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260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467544" y="280264"/>
            <a:ext cx="8229600" cy="634082"/>
          </a:xfrm>
        </p:spPr>
        <p:txBody>
          <a:bodyPr>
            <a:noAutofit/>
          </a:bodyPr>
          <a:lstStyle/>
          <a:p>
            <a:pPr algn="l"/>
            <a:r>
              <a:rPr lang="en-US" altLang="ko-KR" sz="2800" dirty="0"/>
              <a:t>4. S.W.C. </a:t>
            </a:r>
            <a:r>
              <a:rPr lang="ko-KR" altLang="en-US" sz="2800" dirty="0"/>
              <a:t>내 안전시설물</a:t>
            </a:r>
            <a:r>
              <a:rPr lang="en-US" altLang="ko-KR" sz="2800" dirty="0"/>
              <a:t> </a:t>
            </a:r>
            <a:endParaRPr lang="ko-KR" altLang="en-US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89" y="1665931"/>
            <a:ext cx="4117341" cy="289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s://blogfiles.pstatic.net/MjAyMjEwMTRfMiAg/MDAxNjY1NzA1Mjk5MjQ4.qurxwDh5cmC0TwzyyyHVAzdT2PX_HZ5lejkPS0AsKBkg.R2AnIS4pN-Z5ZZTppgWNJDtRbe76_nIY-v3MT-Q8kPMg.JPEG.ljhcjy24/SE-af3a22b6-c037-46f1-b697-a43117d326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515" y="1665931"/>
            <a:ext cx="3872268" cy="289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5"/>
          <p:cNvSpPr>
            <a:spLocks noChangeArrowheads="1"/>
          </p:cNvSpPr>
          <p:nvPr/>
        </p:nvSpPr>
        <p:spPr bwMode="auto">
          <a:xfrm rot="20324200">
            <a:off x="4735228" y="1941197"/>
            <a:ext cx="3908157" cy="1543126"/>
          </a:xfrm>
          <a:prstGeom prst="ellipse">
            <a:avLst/>
          </a:prstGeom>
          <a:noFill/>
          <a:ln w="57150" algn="ctr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ko-KR" altLang="en-US" sz="180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86" y="4653136"/>
            <a:ext cx="7272808" cy="5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404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1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800" dirty="0"/>
              <a:t>5. S.W.C. </a:t>
            </a:r>
            <a:r>
              <a:rPr lang="ko-KR" altLang="en-US" sz="2800" dirty="0"/>
              <a:t>관련</a:t>
            </a:r>
            <a:r>
              <a:rPr lang="en-US" altLang="ko-KR" sz="2800" dirty="0"/>
              <a:t> </a:t>
            </a:r>
            <a:r>
              <a:rPr lang="ko-KR" altLang="en-US" sz="2800" dirty="0"/>
              <a:t>재해사례</a:t>
            </a:r>
          </a:p>
        </p:txBody>
      </p:sp>
      <p:sp>
        <p:nvSpPr>
          <p:cNvPr id="10" name="내용 개체 틀 2"/>
          <p:cNvSpPr>
            <a:spLocks noGrp="1"/>
          </p:cNvSpPr>
          <p:nvPr>
            <p:ph idx="1"/>
          </p:nvPr>
        </p:nvSpPr>
        <p:spPr>
          <a:xfrm>
            <a:off x="3563888" y="980730"/>
            <a:ext cx="5256584" cy="5145434"/>
          </a:xfrm>
        </p:spPr>
        <p:txBody>
          <a:bodyPr>
            <a:normAutofit/>
          </a:bodyPr>
          <a:lstStyle/>
          <a:p>
            <a:r>
              <a:rPr lang="en-US" altLang="ko-KR" sz="2000" b="1" dirty="0">
                <a:solidFill>
                  <a:schemeClr val="tx1"/>
                </a:solidFill>
              </a:rPr>
              <a:t>2018</a:t>
            </a:r>
            <a:r>
              <a:rPr lang="ko-KR" altLang="en-US" sz="2000" b="1" dirty="0">
                <a:solidFill>
                  <a:schemeClr val="tx1"/>
                </a:solidFill>
              </a:rPr>
              <a:t>년 </a:t>
            </a:r>
            <a:r>
              <a:rPr lang="en-US" altLang="ko-KR" sz="2000" b="1" dirty="0">
                <a:solidFill>
                  <a:schemeClr val="tx1"/>
                </a:solidFill>
              </a:rPr>
              <a:t>03</a:t>
            </a:r>
            <a:r>
              <a:rPr lang="ko-KR" altLang="en-US" sz="2000" b="1" dirty="0">
                <a:solidFill>
                  <a:schemeClr val="tx1"/>
                </a:solidFill>
              </a:rPr>
              <a:t>월 </a:t>
            </a:r>
            <a:r>
              <a:rPr lang="en-US" altLang="ko-KR" sz="2000" b="1" dirty="0">
                <a:solidFill>
                  <a:schemeClr val="tx1"/>
                </a:solidFill>
              </a:rPr>
              <a:t>02</a:t>
            </a:r>
            <a:r>
              <a:rPr lang="ko-KR" altLang="en-US" sz="2000" b="1" dirty="0">
                <a:solidFill>
                  <a:schemeClr val="tx1"/>
                </a:solidFill>
              </a:rPr>
              <a:t>일 </a:t>
            </a:r>
            <a:r>
              <a:rPr lang="en-US" altLang="ko-KR" sz="2000" b="1" dirty="0">
                <a:solidFill>
                  <a:schemeClr val="tx1"/>
                </a:solidFill>
              </a:rPr>
              <a:t>(</a:t>
            </a:r>
            <a:r>
              <a:rPr lang="ko-KR" altLang="en-US" sz="2000" b="1" dirty="0">
                <a:solidFill>
                  <a:schemeClr val="tx1"/>
                </a:solidFill>
              </a:rPr>
              <a:t>금</a:t>
            </a:r>
            <a:r>
              <a:rPr lang="en-US" altLang="ko-KR" sz="2000" b="1" dirty="0">
                <a:solidFill>
                  <a:schemeClr val="tx1"/>
                </a:solidFill>
              </a:rPr>
              <a:t>) </a:t>
            </a:r>
            <a:r>
              <a:rPr lang="ko-KR" altLang="en-US" sz="2000" b="1" dirty="0">
                <a:solidFill>
                  <a:schemeClr val="tx1"/>
                </a:solidFill>
              </a:rPr>
              <a:t>오후 </a:t>
            </a:r>
            <a:r>
              <a:rPr lang="en-US" altLang="ko-KR" sz="2000" b="1" dirty="0">
                <a:solidFill>
                  <a:schemeClr val="tx1"/>
                </a:solidFill>
              </a:rPr>
              <a:t>01</a:t>
            </a:r>
            <a:r>
              <a:rPr lang="ko-KR" altLang="en-US" sz="2000" b="1" dirty="0">
                <a:solidFill>
                  <a:schemeClr val="tx1"/>
                </a:solidFill>
              </a:rPr>
              <a:t>시 </a:t>
            </a:r>
            <a:r>
              <a:rPr lang="en-US" altLang="ko-KR" sz="2000" b="1" dirty="0">
                <a:solidFill>
                  <a:schemeClr val="tx1"/>
                </a:solidFill>
              </a:rPr>
              <a:t>50</a:t>
            </a:r>
            <a:r>
              <a:rPr lang="ko-KR" altLang="en-US" sz="2000" b="1" dirty="0">
                <a:solidFill>
                  <a:schemeClr val="tx1"/>
                </a:solidFill>
              </a:rPr>
              <a:t>분 경</a:t>
            </a:r>
            <a:endParaRPr lang="en-US" altLang="ko-KR" sz="2000" b="1" dirty="0">
              <a:solidFill>
                <a:schemeClr val="tx1"/>
              </a:solidFill>
            </a:endParaRPr>
          </a:p>
          <a:p>
            <a:endParaRPr lang="en-US" altLang="ko-KR" sz="600" b="1" dirty="0">
              <a:solidFill>
                <a:schemeClr val="tx1"/>
              </a:solidFill>
            </a:endParaRPr>
          </a:p>
          <a:p>
            <a:r>
              <a:rPr lang="ko-KR" altLang="en-US" sz="2000" b="1" dirty="0" err="1">
                <a:solidFill>
                  <a:schemeClr val="tx1"/>
                </a:solidFill>
              </a:rPr>
              <a:t>포스코건설</a:t>
            </a:r>
            <a:r>
              <a:rPr lang="ko-KR" altLang="en-US" sz="2000" dirty="0">
                <a:solidFill>
                  <a:schemeClr val="tx1"/>
                </a:solidFill>
              </a:rPr>
              <a:t> </a:t>
            </a:r>
            <a:r>
              <a:rPr lang="en-US" altLang="ko-KR" sz="2000" dirty="0">
                <a:solidFill>
                  <a:schemeClr val="tx1"/>
                </a:solidFill>
              </a:rPr>
              <a:t>- </a:t>
            </a:r>
            <a:r>
              <a:rPr lang="ko-KR" altLang="en-US" sz="2000" b="1" dirty="0">
                <a:solidFill>
                  <a:schemeClr val="tx1"/>
                </a:solidFill>
              </a:rPr>
              <a:t>부산</a:t>
            </a:r>
            <a:r>
              <a:rPr lang="ko-KR" altLang="en-US" sz="2000" dirty="0">
                <a:solidFill>
                  <a:schemeClr val="tx1"/>
                </a:solidFill>
              </a:rPr>
              <a:t> 해운대구 </a:t>
            </a:r>
            <a:r>
              <a:rPr lang="ko-KR" altLang="en-US" sz="2000" b="1" dirty="0" err="1">
                <a:solidFill>
                  <a:schemeClr val="tx1"/>
                </a:solidFill>
              </a:rPr>
              <a:t>엘시티</a:t>
            </a:r>
            <a:r>
              <a:rPr lang="ko-KR" altLang="en-US" sz="2000" dirty="0">
                <a:solidFill>
                  <a:schemeClr val="tx1"/>
                </a:solidFill>
              </a:rPr>
              <a:t> </a:t>
            </a:r>
            <a:endParaRPr lang="en-US" altLang="ko-KR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ko-KR" sz="2000" dirty="0">
                <a:solidFill>
                  <a:schemeClr val="tx1"/>
                </a:solidFill>
              </a:rPr>
              <a:t>     </a:t>
            </a:r>
            <a:r>
              <a:rPr lang="ko-KR" altLang="en-US" sz="2000" dirty="0" err="1">
                <a:solidFill>
                  <a:schemeClr val="tx1"/>
                </a:solidFill>
              </a:rPr>
              <a:t>레지던스</a:t>
            </a:r>
            <a:r>
              <a:rPr lang="ko-KR" altLang="en-US" sz="2000" dirty="0">
                <a:solidFill>
                  <a:schemeClr val="tx1"/>
                </a:solidFill>
              </a:rPr>
              <a:t> 사업</a:t>
            </a:r>
            <a:r>
              <a:rPr lang="en-US" altLang="ko-KR" sz="2000" dirty="0">
                <a:solidFill>
                  <a:schemeClr val="tx1"/>
                </a:solidFill>
              </a:rPr>
              <a:t> </a:t>
            </a:r>
            <a:r>
              <a:rPr lang="ko-KR" altLang="en-US" sz="2000" dirty="0">
                <a:solidFill>
                  <a:schemeClr val="tx1"/>
                </a:solidFill>
              </a:rPr>
              <a:t>주상복합 아파트 </a:t>
            </a:r>
            <a:r>
              <a:rPr lang="en-US" altLang="ko-KR" sz="2000" dirty="0">
                <a:solidFill>
                  <a:schemeClr val="tx1"/>
                </a:solidFill>
              </a:rPr>
              <a:t>A</a:t>
            </a:r>
            <a:r>
              <a:rPr lang="ko-KR" altLang="en-US" sz="2000" dirty="0">
                <a:solidFill>
                  <a:schemeClr val="tx1"/>
                </a:solidFill>
              </a:rPr>
              <a:t>동</a:t>
            </a:r>
            <a:r>
              <a:rPr lang="en-US" altLang="ko-KR" sz="2000" dirty="0">
                <a:solidFill>
                  <a:schemeClr val="tx1"/>
                </a:solidFill>
              </a:rPr>
              <a:t>(85</a:t>
            </a:r>
            <a:r>
              <a:rPr lang="ko-KR" altLang="en-US" sz="2000" dirty="0">
                <a:solidFill>
                  <a:schemeClr val="tx1"/>
                </a:solidFill>
              </a:rPr>
              <a:t>층</a:t>
            </a:r>
            <a:r>
              <a:rPr lang="en-US" altLang="ko-KR" sz="2000" dirty="0">
                <a:solidFill>
                  <a:schemeClr val="tx1"/>
                </a:solidFill>
              </a:rPr>
              <a:t>) </a:t>
            </a:r>
          </a:p>
          <a:p>
            <a:pPr marL="0" indent="0">
              <a:buNone/>
            </a:pPr>
            <a:r>
              <a:rPr lang="en-US" altLang="ko-KR" sz="2000" dirty="0">
                <a:solidFill>
                  <a:schemeClr val="tx1"/>
                </a:solidFill>
              </a:rPr>
              <a:t>     </a:t>
            </a:r>
            <a:r>
              <a:rPr lang="ko-KR" altLang="en-US" sz="2000" dirty="0">
                <a:solidFill>
                  <a:schemeClr val="tx1"/>
                </a:solidFill>
              </a:rPr>
              <a:t>공사현장</a:t>
            </a:r>
            <a:endParaRPr lang="en-US" altLang="ko-KR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ko-KR" sz="600" b="1" dirty="0">
              <a:solidFill>
                <a:schemeClr val="tx1"/>
              </a:solidFill>
            </a:endParaRPr>
          </a:p>
          <a:p>
            <a:r>
              <a:rPr lang="en-US" altLang="ko-KR" sz="2000" b="1" dirty="0">
                <a:solidFill>
                  <a:srgbClr val="FF0000"/>
                </a:solidFill>
              </a:rPr>
              <a:t>SWC </a:t>
            </a:r>
            <a:r>
              <a:rPr lang="ko-KR" altLang="en-US" sz="2000" b="1" dirty="0">
                <a:solidFill>
                  <a:srgbClr val="FF0000"/>
                </a:solidFill>
              </a:rPr>
              <a:t>인상 근로자 </a:t>
            </a:r>
            <a:r>
              <a:rPr lang="en-US" altLang="ko-KR" sz="2000" b="1" dirty="0">
                <a:solidFill>
                  <a:srgbClr val="FF0000"/>
                </a:solidFill>
              </a:rPr>
              <a:t>3</a:t>
            </a:r>
            <a:r>
              <a:rPr lang="ko-KR" altLang="en-US" sz="2000" b="1" dirty="0">
                <a:solidFill>
                  <a:srgbClr val="FF0000"/>
                </a:solidFill>
              </a:rPr>
              <a:t>명</a:t>
            </a:r>
            <a:r>
              <a:rPr lang="ko-KR" altLang="en-US" sz="2000" dirty="0">
                <a:solidFill>
                  <a:schemeClr val="tx1"/>
                </a:solidFill>
              </a:rPr>
              <a:t>이</a:t>
            </a:r>
            <a:r>
              <a:rPr lang="ko-KR" altLang="en-US" sz="2000" b="1" dirty="0">
                <a:solidFill>
                  <a:schemeClr val="tx1"/>
                </a:solidFill>
              </a:rPr>
              <a:t> </a:t>
            </a:r>
            <a:r>
              <a:rPr lang="en-US" altLang="ko-KR" sz="2000" b="1" dirty="0">
                <a:solidFill>
                  <a:schemeClr val="tx1"/>
                </a:solidFill>
              </a:rPr>
              <a:t>SWC </a:t>
            </a:r>
            <a:r>
              <a:rPr lang="ko-KR" altLang="en-US" sz="2000" b="1" dirty="0">
                <a:solidFill>
                  <a:schemeClr val="tx1"/>
                </a:solidFill>
              </a:rPr>
              <a:t>인상작업</a:t>
            </a:r>
            <a:r>
              <a:rPr lang="ko-KR" altLang="en-US" sz="2000" dirty="0">
                <a:solidFill>
                  <a:schemeClr val="tx1"/>
                </a:solidFill>
              </a:rPr>
              <a:t>을</a:t>
            </a:r>
            <a:endParaRPr lang="en-US" altLang="ko-KR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ko-KR" sz="2000" b="1" dirty="0">
                <a:solidFill>
                  <a:schemeClr val="tx1"/>
                </a:solidFill>
              </a:rPr>
              <a:t>    </a:t>
            </a:r>
            <a:r>
              <a:rPr lang="en-US" altLang="ko-KR" sz="100" b="1" dirty="0">
                <a:solidFill>
                  <a:schemeClr val="tx1"/>
                </a:solidFill>
              </a:rPr>
              <a:t>   </a:t>
            </a:r>
            <a:r>
              <a:rPr lang="ko-KR" altLang="en-US" sz="2000" dirty="0">
                <a:solidFill>
                  <a:schemeClr val="tx1"/>
                </a:solidFill>
              </a:rPr>
              <a:t>위해 </a:t>
            </a:r>
            <a:r>
              <a:rPr lang="ko-KR" altLang="en-US" sz="2000" b="1" dirty="0">
                <a:solidFill>
                  <a:schemeClr val="tx1"/>
                </a:solidFill>
              </a:rPr>
              <a:t>유압</a:t>
            </a:r>
            <a:r>
              <a:rPr lang="ko-KR" altLang="en-US" sz="2000" dirty="0">
                <a:solidFill>
                  <a:schemeClr val="tx1"/>
                </a:solidFill>
              </a:rPr>
              <a:t>을</a:t>
            </a:r>
            <a:r>
              <a:rPr lang="en-US" altLang="ko-KR" sz="2000" b="1" dirty="0">
                <a:solidFill>
                  <a:schemeClr val="tx1"/>
                </a:solidFill>
              </a:rPr>
              <a:t> </a:t>
            </a:r>
            <a:r>
              <a:rPr lang="ko-KR" altLang="en-US" sz="2000" dirty="0">
                <a:solidFill>
                  <a:schemeClr val="tx1"/>
                </a:solidFill>
              </a:rPr>
              <a:t>통해</a:t>
            </a:r>
            <a:r>
              <a:rPr lang="ko-KR" altLang="en-US" sz="2000" b="1" dirty="0">
                <a:solidFill>
                  <a:schemeClr val="tx1"/>
                </a:solidFill>
              </a:rPr>
              <a:t> 인상</a:t>
            </a:r>
            <a:r>
              <a:rPr lang="ko-KR" altLang="en-US" sz="2000" dirty="0">
                <a:solidFill>
                  <a:schemeClr val="tx1"/>
                </a:solidFill>
              </a:rPr>
              <a:t>하던 중</a:t>
            </a:r>
            <a:r>
              <a:rPr lang="ko-KR" altLang="en-US" sz="2000" b="1" dirty="0">
                <a:solidFill>
                  <a:schemeClr val="tx1"/>
                </a:solidFill>
              </a:rPr>
              <a:t> 구조물</a:t>
            </a:r>
            <a:r>
              <a:rPr lang="ko-KR" altLang="en-US" sz="2000" dirty="0">
                <a:solidFill>
                  <a:schemeClr val="tx1"/>
                </a:solidFill>
              </a:rPr>
              <a:t>의</a:t>
            </a:r>
            <a:r>
              <a:rPr lang="ko-KR" altLang="en-US" sz="2000" b="1" dirty="0">
                <a:solidFill>
                  <a:schemeClr val="tx1"/>
                </a:solidFill>
              </a:rPr>
              <a:t> </a:t>
            </a:r>
            <a:endParaRPr lang="en-US" altLang="ko-KR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ko-KR" sz="2000" b="1" dirty="0">
                <a:solidFill>
                  <a:schemeClr val="tx1"/>
                </a:solidFill>
              </a:rPr>
              <a:t>    </a:t>
            </a:r>
            <a:r>
              <a:rPr lang="en-US" altLang="ko-KR" sz="100" b="1" dirty="0">
                <a:solidFill>
                  <a:schemeClr val="tx1"/>
                </a:solidFill>
              </a:rPr>
              <a:t>   </a:t>
            </a:r>
            <a:r>
              <a:rPr lang="ko-KR" altLang="en-US" sz="2000" b="1" dirty="0">
                <a:solidFill>
                  <a:schemeClr val="tx1"/>
                </a:solidFill>
              </a:rPr>
              <a:t>하중</a:t>
            </a:r>
            <a:r>
              <a:rPr lang="ko-KR" altLang="en-US" sz="2000" dirty="0">
                <a:solidFill>
                  <a:schemeClr val="tx1"/>
                </a:solidFill>
              </a:rPr>
              <a:t>을</a:t>
            </a:r>
            <a:r>
              <a:rPr lang="ko-KR" altLang="en-US" sz="2000" b="1" dirty="0">
                <a:solidFill>
                  <a:schemeClr val="tx1"/>
                </a:solidFill>
              </a:rPr>
              <a:t> 지지해주는 고정장치</a:t>
            </a:r>
            <a:r>
              <a:rPr lang="ko-KR" altLang="en-US" sz="2000" dirty="0">
                <a:solidFill>
                  <a:schemeClr val="tx1"/>
                </a:solidFill>
              </a:rPr>
              <a:t>인</a:t>
            </a:r>
            <a:r>
              <a:rPr lang="ko-KR" altLang="en-US" sz="2000" b="1" dirty="0">
                <a:solidFill>
                  <a:schemeClr val="tx1"/>
                </a:solidFill>
              </a:rPr>
              <a:t> </a:t>
            </a:r>
            <a:r>
              <a:rPr lang="ko-KR" altLang="en-US" sz="2000" b="1" dirty="0" err="1">
                <a:solidFill>
                  <a:schemeClr val="tx1"/>
                </a:solidFill>
              </a:rPr>
              <a:t>벽부형</a:t>
            </a:r>
            <a:r>
              <a:rPr lang="ko-KR" altLang="en-US" sz="2000" b="1" dirty="0">
                <a:solidFill>
                  <a:schemeClr val="tx1"/>
                </a:solidFill>
              </a:rPr>
              <a:t> </a:t>
            </a:r>
            <a:endParaRPr lang="en-US" altLang="ko-KR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ko-KR" sz="2000" b="1" dirty="0">
                <a:solidFill>
                  <a:schemeClr val="tx1"/>
                </a:solidFill>
              </a:rPr>
              <a:t>    </a:t>
            </a:r>
            <a:r>
              <a:rPr lang="en-US" altLang="ko-KR" sz="100" b="1" dirty="0">
                <a:solidFill>
                  <a:schemeClr val="tx1"/>
                </a:solidFill>
              </a:rPr>
              <a:t>   </a:t>
            </a:r>
            <a:r>
              <a:rPr lang="ko-KR" altLang="en-US" sz="2000" b="1" dirty="0" err="1">
                <a:solidFill>
                  <a:srgbClr val="FF0000"/>
                </a:solidFill>
              </a:rPr>
              <a:t>슈브라켓</a:t>
            </a:r>
            <a:r>
              <a:rPr lang="ko-KR" altLang="en-US" sz="2000" dirty="0" err="1">
                <a:solidFill>
                  <a:schemeClr val="tx1"/>
                </a:solidFill>
              </a:rPr>
              <a:t>이</a:t>
            </a:r>
            <a:r>
              <a:rPr lang="ko-KR" altLang="en-US" sz="2000" b="1" dirty="0">
                <a:solidFill>
                  <a:schemeClr val="tx1"/>
                </a:solidFill>
              </a:rPr>
              <a:t> 이탈</a:t>
            </a:r>
            <a:r>
              <a:rPr lang="ko-KR" altLang="en-US" sz="2000" dirty="0">
                <a:solidFill>
                  <a:schemeClr val="tx1"/>
                </a:solidFill>
              </a:rPr>
              <a:t>되어</a:t>
            </a:r>
            <a:r>
              <a:rPr lang="ko-KR" altLang="en-US" sz="2000" b="1" dirty="0">
                <a:solidFill>
                  <a:schemeClr val="tx1"/>
                </a:solidFill>
              </a:rPr>
              <a:t> </a:t>
            </a:r>
            <a:r>
              <a:rPr lang="en-US" altLang="ko-KR" sz="2000" b="1" dirty="0">
                <a:solidFill>
                  <a:schemeClr val="tx1"/>
                </a:solidFill>
              </a:rPr>
              <a:t>SWC </a:t>
            </a:r>
            <a:r>
              <a:rPr lang="ko-KR" altLang="en-US" sz="2000" b="1" dirty="0">
                <a:solidFill>
                  <a:schemeClr val="tx1"/>
                </a:solidFill>
              </a:rPr>
              <a:t>한 </a:t>
            </a:r>
            <a:r>
              <a:rPr lang="ko-KR" altLang="en-US" sz="2000" b="1" dirty="0" err="1">
                <a:solidFill>
                  <a:schemeClr val="tx1"/>
                </a:solidFill>
              </a:rPr>
              <a:t>케이지</a:t>
            </a:r>
            <a:r>
              <a:rPr lang="ko-KR" altLang="en-US" sz="2000" dirty="0" err="1">
                <a:solidFill>
                  <a:schemeClr val="tx1"/>
                </a:solidFill>
              </a:rPr>
              <a:t>가</a:t>
            </a:r>
            <a:r>
              <a:rPr lang="ko-KR" altLang="en-US" sz="2000" b="1" dirty="0">
                <a:solidFill>
                  <a:schemeClr val="tx1"/>
                </a:solidFill>
              </a:rPr>
              <a:t> </a:t>
            </a:r>
            <a:endParaRPr lang="en-US" altLang="ko-KR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ko-KR" sz="2000" b="1" dirty="0">
                <a:solidFill>
                  <a:schemeClr val="tx1"/>
                </a:solidFill>
              </a:rPr>
              <a:t>    </a:t>
            </a:r>
            <a:r>
              <a:rPr lang="en-US" altLang="ko-KR" sz="100" b="1" dirty="0">
                <a:solidFill>
                  <a:schemeClr val="tx1"/>
                </a:solidFill>
              </a:rPr>
              <a:t>   </a:t>
            </a:r>
            <a:r>
              <a:rPr lang="ko-KR" altLang="en-US" sz="2000" b="1" dirty="0">
                <a:solidFill>
                  <a:schemeClr val="tx1"/>
                </a:solidFill>
              </a:rPr>
              <a:t>그대로 추락</a:t>
            </a:r>
            <a:r>
              <a:rPr lang="ko-KR" altLang="en-US" sz="2000" dirty="0">
                <a:solidFill>
                  <a:schemeClr val="tx1"/>
                </a:solidFill>
              </a:rPr>
              <a:t>하여</a:t>
            </a:r>
            <a:r>
              <a:rPr lang="ko-KR" altLang="en-US" sz="2000" b="1" dirty="0">
                <a:solidFill>
                  <a:schemeClr val="tx1"/>
                </a:solidFill>
              </a:rPr>
              <a:t> 그 안에 있던 </a:t>
            </a:r>
            <a:r>
              <a:rPr lang="ko-KR" altLang="en-US" sz="2000" b="1" dirty="0">
                <a:solidFill>
                  <a:srgbClr val="FF0000"/>
                </a:solidFill>
              </a:rPr>
              <a:t>근로자 </a:t>
            </a:r>
            <a:r>
              <a:rPr lang="en-US" altLang="ko-KR" sz="2000" b="1" dirty="0">
                <a:solidFill>
                  <a:srgbClr val="FF0000"/>
                </a:solidFill>
              </a:rPr>
              <a:t>3</a:t>
            </a:r>
            <a:r>
              <a:rPr lang="ko-KR" altLang="en-US" sz="2000" b="1" dirty="0">
                <a:solidFill>
                  <a:srgbClr val="FF0000"/>
                </a:solidFill>
              </a:rPr>
              <a:t>명</a:t>
            </a:r>
            <a:r>
              <a:rPr lang="ko-KR" altLang="en-US" sz="2000" b="1" dirty="0">
                <a:solidFill>
                  <a:schemeClr val="tx1"/>
                </a:solidFill>
              </a:rPr>
              <a:t> </a:t>
            </a:r>
            <a:endParaRPr lang="en-US" altLang="ko-KR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ko-KR" sz="2000" b="1" dirty="0">
                <a:solidFill>
                  <a:schemeClr val="tx1"/>
                </a:solidFill>
              </a:rPr>
              <a:t>    </a:t>
            </a:r>
            <a:r>
              <a:rPr lang="en-US" altLang="ko-KR" sz="100" b="1" dirty="0">
                <a:solidFill>
                  <a:schemeClr val="tx1"/>
                </a:solidFill>
              </a:rPr>
              <a:t>   </a:t>
            </a:r>
            <a:r>
              <a:rPr lang="ko-KR" altLang="en-US" sz="2000" dirty="0">
                <a:solidFill>
                  <a:schemeClr val="tx1"/>
                </a:solidFill>
              </a:rPr>
              <a:t>및</a:t>
            </a:r>
            <a:r>
              <a:rPr lang="ko-KR" altLang="en-US" sz="2000" b="1" dirty="0">
                <a:solidFill>
                  <a:schemeClr val="tx1"/>
                </a:solidFill>
              </a:rPr>
              <a:t> </a:t>
            </a:r>
            <a:r>
              <a:rPr lang="ko-KR" altLang="en-US" sz="2000" b="1" dirty="0">
                <a:solidFill>
                  <a:srgbClr val="FF0000"/>
                </a:solidFill>
              </a:rPr>
              <a:t>하부 지상</a:t>
            </a:r>
            <a:r>
              <a:rPr lang="ko-KR" altLang="en-US" sz="2000" dirty="0">
                <a:solidFill>
                  <a:schemeClr val="tx1"/>
                </a:solidFill>
              </a:rPr>
              <a:t>에서</a:t>
            </a:r>
            <a:r>
              <a:rPr lang="ko-KR" altLang="en-US" sz="2000" b="1" dirty="0">
                <a:solidFill>
                  <a:schemeClr val="tx1"/>
                </a:solidFill>
              </a:rPr>
              <a:t> </a:t>
            </a:r>
            <a:r>
              <a:rPr lang="ko-KR" altLang="en-US" sz="2000" b="1" dirty="0">
                <a:solidFill>
                  <a:srgbClr val="FF0000"/>
                </a:solidFill>
              </a:rPr>
              <a:t>작업</a:t>
            </a:r>
            <a:r>
              <a:rPr lang="ko-KR" altLang="en-US" sz="2000" dirty="0">
                <a:solidFill>
                  <a:schemeClr val="tx1"/>
                </a:solidFill>
              </a:rPr>
              <a:t>하던 </a:t>
            </a:r>
            <a:r>
              <a:rPr lang="ko-KR" altLang="en-US" sz="2000" b="1" dirty="0">
                <a:solidFill>
                  <a:srgbClr val="FF0000"/>
                </a:solidFill>
              </a:rPr>
              <a:t>근로자 </a:t>
            </a:r>
            <a:r>
              <a:rPr lang="en-US" altLang="ko-KR" sz="2000" b="1" dirty="0">
                <a:solidFill>
                  <a:srgbClr val="FF0000"/>
                </a:solidFill>
              </a:rPr>
              <a:t>1</a:t>
            </a:r>
            <a:r>
              <a:rPr lang="ko-KR" altLang="en-US" sz="2000" b="1" dirty="0">
                <a:solidFill>
                  <a:srgbClr val="FF0000"/>
                </a:solidFill>
              </a:rPr>
              <a:t>명</a:t>
            </a:r>
            <a:endParaRPr lang="en-US" altLang="ko-KR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ko-KR" sz="2000" b="1" dirty="0">
                <a:solidFill>
                  <a:schemeClr val="tx1"/>
                </a:solidFill>
              </a:rPr>
              <a:t>    </a:t>
            </a:r>
            <a:r>
              <a:rPr lang="en-US" altLang="ko-KR" sz="100" b="1" dirty="0">
                <a:solidFill>
                  <a:schemeClr val="tx1"/>
                </a:solidFill>
              </a:rPr>
              <a:t>   </a:t>
            </a:r>
            <a:r>
              <a:rPr lang="ko-KR" altLang="en-US" sz="2000" dirty="0">
                <a:solidFill>
                  <a:schemeClr val="tx1"/>
                </a:solidFill>
              </a:rPr>
              <a:t>까지</a:t>
            </a:r>
            <a:r>
              <a:rPr lang="ko-KR" altLang="en-US" sz="2000" b="1" dirty="0">
                <a:solidFill>
                  <a:schemeClr val="tx1"/>
                </a:solidFill>
              </a:rPr>
              <a:t> 깔려 </a:t>
            </a:r>
            <a:r>
              <a:rPr lang="ko-KR" altLang="en-US" sz="2000" b="1" dirty="0">
                <a:solidFill>
                  <a:srgbClr val="FF0000"/>
                </a:solidFill>
              </a:rPr>
              <a:t>총 </a:t>
            </a:r>
            <a:r>
              <a:rPr lang="en-US" altLang="ko-KR" sz="2000" b="1" dirty="0">
                <a:solidFill>
                  <a:srgbClr val="FF0000"/>
                </a:solidFill>
              </a:rPr>
              <a:t>4</a:t>
            </a:r>
            <a:r>
              <a:rPr lang="ko-KR" altLang="en-US" sz="2000" b="1" dirty="0">
                <a:solidFill>
                  <a:srgbClr val="FF0000"/>
                </a:solidFill>
              </a:rPr>
              <a:t>명</a:t>
            </a:r>
            <a:r>
              <a:rPr lang="ko-KR" altLang="en-US" sz="2000" b="1" dirty="0">
                <a:solidFill>
                  <a:schemeClr val="tx1"/>
                </a:solidFill>
              </a:rPr>
              <a:t> </a:t>
            </a:r>
            <a:r>
              <a:rPr lang="en-US" altLang="ko-KR" sz="2000" dirty="0">
                <a:solidFill>
                  <a:schemeClr val="tx1"/>
                </a:solidFill>
                <a:latin typeface="+mn-ea"/>
              </a:rPr>
              <a:t>(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H≒204M</a:t>
            </a:r>
            <a:r>
              <a:rPr lang="en-US" altLang="ko-KR" sz="2000" dirty="0">
                <a:solidFill>
                  <a:schemeClr val="tx1"/>
                </a:solidFill>
                <a:latin typeface="+mn-ea"/>
              </a:rPr>
              <a:t>) </a:t>
            </a:r>
            <a:r>
              <a:rPr lang="ko-KR" altLang="en-US" sz="2000" b="1" dirty="0">
                <a:solidFill>
                  <a:srgbClr val="FF0000"/>
                </a:solidFill>
                <a:latin typeface="+mn-ea"/>
              </a:rPr>
              <a:t>사망</a:t>
            </a:r>
            <a:r>
              <a:rPr lang="en-US" altLang="ko-KR" sz="2000" dirty="0">
                <a:solidFill>
                  <a:schemeClr val="tx1"/>
                </a:solidFill>
                <a:latin typeface="+mn-ea"/>
              </a:rPr>
              <a:t>.</a:t>
            </a:r>
          </a:p>
          <a:p>
            <a:pPr marL="0" indent="0">
              <a:buNone/>
            </a:pPr>
            <a:endParaRPr lang="en-US" altLang="ko-KR" sz="600" dirty="0">
              <a:solidFill>
                <a:schemeClr val="tx1"/>
              </a:solidFill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052736"/>
            <a:ext cx="3278044" cy="191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06" y="3014940"/>
            <a:ext cx="2891476" cy="358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그림 19" descr="IMG_147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358320"/>
            <a:ext cx="1440028" cy="123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blogfiles.pstatic.net/MjAxODAzMDNfODUg/MDAxNTIwMDc1OTQzOTM5.DYh3QhE1wocXzq-0miHWZzdeqhd8DIcpIVH9kX1jVGwg.m2nrn3c8ue0Ve7PuslycEA9OpQiegeMWja5sAoqItIgg.JPEG.arja200/SmartSelectImage_2018-03-03-20-12-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358320"/>
            <a:ext cx="1237271" cy="123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84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1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800" dirty="0"/>
              <a:t>5. S.W.C. </a:t>
            </a:r>
            <a:r>
              <a:rPr lang="ko-KR" altLang="en-US" sz="2800" dirty="0"/>
              <a:t>관련</a:t>
            </a:r>
            <a:r>
              <a:rPr lang="en-US" altLang="ko-KR" sz="2800" dirty="0"/>
              <a:t> </a:t>
            </a:r>
            <a:r>
              <a:rPr lang="ko-KR" altLang="en-US" sz="2800" dirty="0"/>
              <a:t>재해사례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84" y="1013488"/>
            <a:ext cx="312182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80728"/>
            <a:ext cx="4503147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038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imgnews.pstatic.net/image/079/2018/03/03/0003075031_003_20180303164920725.jpg?type=w6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540" y="3604518"/>
            <a:ext cx="2223905" cy="148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1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800" dirty="0"/>
              <a:t>5. S.W.C. </a:t>
            </a:r>
            <a:r>
              <a:rPr lang="ko-KR" altLang="en-US" sz="2800" dirty="0"/>
              <a:t>관련</a:t>
            </a:r>
            <a:r>
              <a:rPr lang="en-US" altLang="ko-KR" sz="2800" dirty="0"/>
              <a:t> </a:t>
            </a:r>
            <a:r>
              <a:rPr lang="ko-KR" altLang="en-US" sz="2800" dirty="0"/>
              <a:t>재해사례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80728"/>
            <a:ext cx="4042792" cy="252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내용 개체 틀 2"/>
          <p:cNvSpPr txBox="1">
            <a:spLocks/>
          </p:cNvSpPr>
          <p:nvPr/>
        </p:nvSpPr>
        <p:spPr>
          <a:xfrm>
            <a:off x="719309" y="5496256"/>
            <a:ext cx="7705382" cy="8751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ko-KR" altLang="en-US" sz="2000" dirty="0">
                <a:solidFill>
                  <a:schemeClr val="tx1"/>
                </a:solidFill>
              </a:rPr>
              <a:t>사전에 </a:t>
            </a:r>
            <a:r>
              <a:rPr lang="en-US" altLang="ko-KR" sz="2000" b="1" dirty="0">
                <a:solidFill>
                  <a:srgbClr val="FF0000"/>
                </a:solidFill>
              </a:rPr>
              <a:t>SWC </a:t>
            </a:r>
            <a:r>
              <a:rPr lang="ko-KR" altLang="en-US" sz="2000" b="1" dirty="0">
                <a:solidFill>
                  <a:srgbClr val="FF0000"/>
                </a:solidFill>
              </a:rPr>
              <a:t>시공계획서</a:t>
            </a:r>
            <a:r>
              <a:rPr lang="ko-KR" altLang="en-US" sz="2000" dirty="0">
                <a:solidFill>
                  <a:schemeClr val="tx1"/>
                </a:solidFill>
              </a:rPr>
              <a:t>를 받아 </a:t>
            </a:r>
            <a:r>
              <a:rPr lang="ko-KR" altLang="en-US" sz="2000" b="1" dirty="0">
                <a:solidFill>
                  <a:schemeClr val="tx1"/>
                </a:solidFill>
              </a:rPr>
              <a:t>자재 반입 시 규격에 맞는 자재</a:t>
            </a:r>
            <a:r>
              <a:rPr lang="ko-KR" altLang="en-US" sz="2000" dirty="0">
                <a:solidFill>
                  <a:schemeClr val="tx1"/>
                </a:solidFill>
              </a:rPr>
              <a:t>가 </a:t>
            </a:r>
            <a:endParaRPr lang="en-US" altLang="ko-KR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ko-KR" sz="2000" dirty="0">
                <a:solidFill>
                  <a:schemeClr val="tx1"/>
                </a:solidFill>
              </a:rPr>
              <a:t>     </a:t>
            </a:r>
            <a:r>
              <a:rPr lang="ko-KR" altLang="en-US" sz="2000" dirty="0">
                <a:solidFill>
                  <a:schemeClr val="tx1"/>
                </a:solidFill>
              </a:rPr>
              <a:t>들어왔는지 그리고 </a:t>
            </a:r>
            <a:r>
              <a:rPr lang="ko-KR" altLang="en-US" sz="2000" b="1" dirty="0">
                <a:solidFill>
                  <a:schemeClr val="tx1"/>
                </a:solidFill>
              </a:rPr>
              <a:t>작업 시 계획서 내용대로 이행하고 있는지 확인</a:t>
            </a:r>
            <a:endParaRPr lang="en-US" altLang="ko-KR" sz="2000" b="1" dirty="0">
              <a:solidFill>
                <a:schemeClr val="tx1"/>
              </a:solidFill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780269" y="5199382"/>
            <a:ext cx="370831" cy="18002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1174372" y="5083248"/>
            <a:ext cx="1286156" cy="547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2000" b="1" dirty="0">
                <a:solidFill>
                  <a:srgbClr val="0070C0"/>
                </a:solidFill>
              </a:rPr>
              <a:t>예방대책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0728"/>
            <a:ext cx="3370792" cy="420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7"/>
            <a:ext cx="3919736" cy="219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533" y="984223"/>
            <a:ext cx="4598554" cy="252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5" y="3690638"/>
            <a:ext cx="4392488" cy="249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90638"/>
            <a:ext cx="4498158" cy="249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06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1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800" dirty="0"/>
              <a:t>5. S.W.C. </a:t>
            </a:r>
            <a:r>
              <a:rPr lang="ko-KR" altLang="en-US" sz="2800" dirty="0"/>
              <a:t>관련</a:t>
            </a:r>
            <a:r>
              <a:rPr lang="en-US" altLang="ko-KR" sz="2800" dirty="0"/>
              <a:t> </a:t>
            </a:r>
            <a:r>
              <a:rPr lang="ko-KR" altLang="en-US" sz="2800" dirty="0"/>
              <a:t>재해사례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2" y="925105"/>
            <a:ext cx="2649436" cy="235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59" y="3625177"/>
            <a:ext cx="2671079" cy="27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73" y="3324894"/>
            <a:ext cx="2658166" cy="16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88" y="6396327"/>
            <a:ext cx="1820416" cy="18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내용 개체 틀 2"/>
          <p:cNvSpPr>
            <a:spLocks noGrp="1"/>
          </p:cNvSpPr>
          <p:nvPr>
            <p:ph idx="1"/>
          </p:nvPr>
        </p:nvSpPr>
        <p:spPr>
          <a:xfrm>
            <a:off x="3563888" y="980730"/>
            <a:ext cx="5256584" cy="5145434"/>
          </a:xfrm>
        </p:spPr>
        <p:txBody>
          <a:bodyPr>
            <a:normAutofit/>
          </a:bodyPr>
          <a:lstStyle/>
          <a:p>
            <a:r>
              <a:rPr lang="en-US" altLang="ko-KR" sz="2000" b="1" dirty="0">
                <a:solidFill>
                  <a:schemeClr val="tx1"/>
                </a:solidFill>
              </a:rPr>
              <a:t>2022</a:t>
            </a:r>
            <a:r>
              <a:rPr lang="ko-KR" altLang="en-US" sz="2000" b="1" dirty="0">
                <a:solidFill>
                  <a:schemeClr val="tx1"/>
                </a:solidFill>
              </a:rPr>
              <a:t>년 </a:t>
            </a:r>
            <a:r>
              <a:rPr lang="en-US" altLang="ko-KR" sz="2000" b="1" dirty="0">
                <a:solidFill>
                  <a:schemeClr val="tx1"/>
                </a:solidFill>
              </a:rPr>
              <a:t>11</a:t>
            </a:r>
            <a:r>
              <a:rPr lang="ko-KR" altLang="en-US" sz="2000" b="1" dirty="0">
                <a:solidFill>
                  <a:schemeClr val="tx1"/>
                </a:solidFill>
              </a:rPr>
              <a:t>월 </a:t>
            </a:r>
            <a:r>
              <a:rPr lang="en-US" altLang="ko-KR" sz="2000" b="1" dirty="0">
                <a:solidFill>
                  <a:schemeClr val="tx1"/>
                </a:solidFill>
              </a:rPr>
              <a:t>29</a:t>
            </a:r>
            <a:r>
              <a:rPr lang="ko-KR" altLang="en-US" sz="2000" b="1" dirty="0">
                <a:solidFill>
                  <a:schemeClr val="tx1"/>
                </a:solidFill>
              </a:rPr>
              <a:t>일 </a:t>
            </a:r>
            <a:r>
              <a:rPr lang="en-US" altLang="ko-KR" sz="2000" b="1" dirty="0">
                <a:solidFill>
                  <a:schemeClr val="tx1"/>
                </a:solidFill>
              </a:rPr>
              <a:t>(</a:t>
            </a:r>
            <a:r>
              <a:rPr lang="ko-KR" altLang="en-US" sz="2000" b="1" dirty="0">
                <a:solidFill>
                  <a:schemeClr val="tx1"/>
                </a:solidFill>
              </a:rPr>
              <a:t>화</a:t>
            </a:r>
            <a:r>
              <a:rPr lang="en-US" altLang="ko-KR" sz="2000" b="1" dirty="0">
                <a:solidFill>
                  <a:schemeClr val="tx1"/>
                </a:solidFill>
              </a:rPr>
              <a:t>) </a:t>
            </a:r>
            <a:r>
              <a:rPr lang="ko-KR" altLang="en-US" sz="2000" b="1" dirty="0">
                <a:solidFill>
                  <a:schemeClr val="tx1"/>
                </a:solidFill>
              </a:rPr>
              <a:t>오전 </a:t>
            </a:r>
            <a:r>
              <a:rPr lang="en-US" altLang="ko-KR" sz="2000" b="1" dirty="0">
                <a:solidFill>
                  <a:schemeClr val="tx1"/>
                </a:solidFill>
              </a:rPr>
              <a:t>09</a:t>
            </a:r>
            <a:r>
              <a:rPr lang="ko-KR" altLang="en-US" sz="2000" b="1" dirty="0">
                <a:solidFill>
                  <a:schemeClr val="tx1"/>
                </a:solidFill>
              </a:rPr>
              <a:t>시 </a:t>
            </a:r>
            <a:r>
              <a:rPr lang="en-US" altLang="ko-KR" sz="2000" b="1" dirty="0">
                <a:solidFill>
                  <a:schemeClr val="tx1"/>
                </a:solidFill>
              </a:rPr>
              <a:t>15</a:t>
            </a:r>
            <a:r>
              <a:rPr lang="ko-KR" altLang="en-US" sz="2000" b="1" dirty="0">
                <a:solidFill>
                  <a:schemeClr val="tx1"/>
                </a:solidFill>
              </a:rPr>
              <a:t>분 경</a:t>
            </a:r>
            <a:endParaRPr lang="en-US" altLang="ko-KR" sz="2000" b="1" dirty="0">
              <a:solidFill>
                <a:schemeClr val="tx1"/>
              </a:solidFill>
            </a:endParaRPr>
          </a:p>
          <a:p>
            <a:endParaRPr lang="en-US" altLang="ko-KR" sz="600" b="1" dirty="0">
              <a:solidFill>
                <a:schemeClr val="tx1"/>
              </a:solidFill>
            </a:endParaRPr>
          </a:p>
          <a:p>
            <a:r>
              <a:rPr lang="ko-KR" altLang="en-US" sz="2000" b="1" dirty="0">
                <a:solidFill>
                  <a:schemeClr val="tx1"/>
                </a:solidFill>
              </a:rPr>
              <a:t>경남 소재 주상복합 신축현장</a:t>
            </a:r>
            <a:endParaRPr lang="en-US" altLang="ko-KR" sz="2000" b="1" dirty="0">
              <a:solidFill>
                <a:schemeClr val="tx1"/>
              </a:solidFill>
            </a:endParaRPr>
          </a:p>
          <a:p>
            <a:endParaRPr lang="en-US" altLang="ko-KR" sz="600" b="1" dirty="0">
              <a:solidFill>
                <a:schemeClr val="tx1"/>
              </a:solidFill>
            </a:endParaRPr>
          </a:p>
          <a:p>
            <a:r>
              <a:rPr lang="ko-KR" altLang="en-US" sz="2000" b="1" dirty="0">
                <a:solidFill>
                  <a:srgbClr val="FF0000"/>
                </a:solidFill>
              </a:rPr>
              <a:t>창호 근로자</a:t>
            </a:r>
            <a:r>
              <a:rPr lang="ko-KR" altLang="en-US" sz="2000" dirty="0">
                <a:solidFill>
                  <a:schemeClr val="tx1"/>
                </a:solidFill>
              </a:rPr>
              <a:t>가 </a:t>
            </a:r>
            <a:r>
              <a:rPr lang="en-US" altLang="ko-KR" sz="2000" b="1" dirty="0">
                <a:solidFill>
                  <a:schemeClr val="tx1"/>
                </a:solidFill>
              </a:rPr>
              <a:t>21</a:t>
            </a:r>
            <a:r>
              <a:rPr lang="ko-KR" altLang="en-US" sz="2000" b="1" dirty="0">
                <a:solidFill>
                  <a:schemeClr val="tx1"/>
                </a:solidFill>
              </a:rPr>
              <a:t>층 외벽</a:t>
            </a:r>
            <a:r>
              <a:rPr lang="ko-KR" altLang="en-US" sz="2000" dirty="0">
                <a:solidFill>
                  <a:schemeClr val="tx1"/>
                </a:solidFill>
              </a:rPr>
              <a:t>에 설치된 </a:t>
            </a:r>
            <a:r>
              <a:rPr lang="en-US" altLang="ko-KR" sz="2000" b="1" dirty="0">
                <a:solidFill>
                  <a:schemeClr val="tx1"/>
                </a:solidFill>
              </a:rPr>
              <a:t>SWC</a:t>
            </a:r>
          </a:p>
          <a:p>
            <a:pPr marL="0" indent="0">
              <a:buNone/>
            </a:pPr>
            <a:r>
              <a:rPr lang="en-US" altLang="ko-KR" sz="2000" b="1" dirty="0">
                <a:solidFill>
                  <a:schemeClr val="tx1"/>
                </a:solidFill>
              </a:rPr>
              <a:t>     </a:t>
            </a:r>
            <a:r>
              <a:rPr lang="ko-KR" altLang="en-US" sz="2000" b="1" dirty="0">
                <a:solidFill>
                  <a:schemeClr val="tx1"/>
                </a:solidFill>
              </a:rPr>
              <a:t>작업발판</a:t>
            </a:r>
            <a:r>
              <a:rPr lang="ko-KR" altLang="en-US" sz="2000" dirty="0">
                <a:solidFill>
                  <a:schemeClr val="tx1"/>
                </a:solidFill>
              </a:rPr>
              <a:t>에서 </a:t>
            </a:r>
            <a:r>
              <a:rPr lang="ko-KR" altLang="en-US" sz="2000" b="1" dirty="0" err="1">
                <a:solidFill>
                  <a:schemeClr val="tx1"/>
                </a:solidFill>
              </a:rPr>
              <a:t>커튼월</a:t>
            </a:r>
            <a:r>
              <a:rPr lang="ko-KR" altLang="en-US" sz="2000" b="1" dirty="0">
                <a:solidFill>
                  <a:schemeClr val="tx1"/>
                </a:solidFill>
              </a:rPr>
              <a:t> </a:t>
            </a:r>
            <a:r>
              <a:rPr lang="ko-KR" altLang="en-US" sz="2000" b="1" dirty="0" err="1">
                <a:solidFill>
                  <a:schemeClr val="tx1"/>
                </a:solidFill>
              </a:rPr>
              <a:t>창호틀</a:t>
            </a:r>
            <a:r>
              <a:rPr lang="ko-KR" altLang="en-US" sz="2000" b="1" dirty="0">
                <a:solidFill>
                  <a:schemeClr val="tx1"/>
                </a:solidFill>
              </a:rPr>
              <a:t> 고정</a:t>
            </a:r>
            <a:r>
              <a:rPr lang="ko-KR" altLang="en-US" sz="2000" dirty="0">
                <a:solidFill>
                  <a:schemeClr val="tx1"/>
                </a:solidFill>
              </a:rPr>
              <a:t>을 위한 </a:t>
            </a:r>
            <a:endParaRPr lang="en-US" altLang="ko-KR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ko-KR" sz="2000" dirty="0">
                <a:solidFill>
                  <a:schemeClr val="tx1"/>
                </a:solidFill>
              </a:rPr>
              <a:t>     </a:t>
            </a:r>
            <a:r>
              <a:rPr lang="ko-KR" altLang="en-US" sz="2000" b="1" dirty="0" err="1">
                <a:solidFill>
                  <a:schemeClr val="tx1"/>
                </a:solidFill>
                <a:latin typeface="+mn-ea"/>
              </a:rPr>
              <a:t>앙카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 설치</a:t>
            </a:r>
            <a:r>
              <a:rPr lang="ko-KR" altLang="en-US" sz="2000" dirty="0">
                <a:solidFill>
                  <a:schemeClr val="tx1"/>
                </a:solidFill>
                <a:latin typeface="+mn-ea"/>
              </a:rPr>
              <a:t>작업 중 작업발판에서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빈틈 </a:t>
            </a:r>
            <a:endParaRPr lang="en-US" altLang="ko-KR" sz="2000" b="1" dirty="0">
              <a:solidFill>
                <a:schemeClr val="tx1"/>
              </a:solidFill>
              <a:latin typeface="+mn-ea"/>
            </a:endParaRPr>
          </a:p>
          <a:p>
            <a:pPr marL="0" indent="0">
              <a:buNone/>
            </a:pP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    </a:t>
            </a:r>
            <a:r>
              <a:rPr lang="ko-KR" altLang="en-US" sz="2000" b="1" dirty="0">
                <a:solidFill>
                  <a:schemeClr val="tx1"/>
                </a:solidFill>
                <a:latin typeface="+mn-ea"/>
              </a:rPr>
              <a:t>사이</a:t>
            </a:r>
            <a:r>
              <a:rPr lang="ko-KR" altLang="en-US" sz="2000" dirty="0">
                <a:solidFill>
                  <a:schemeClr val="tx1"/>
                </a:solidFill>
                <a:latin typeface="+mn-ea"/>
              </a:rPr>
              <a:t>에 </a:t>
            </a:r>
            <a:r>
              <a:rPr lang="en-US" altLang="ko-KR" sz="2000" dirty="0">
                <a:solidFill>
                  <a:schemeClr val="tx1"/>
                </a:solidFill>
                <a:latin typeface="+mn-ea"/>
              </a:rPr>
              <a:t>14</a:t>
            </a:r>
            <a:r>
              <a:rPr lang="ko-KR" altLang="en-US" sz="2000" dirty="0">
                <a:solidFill>
                  <a:schemeClr val="tx1"/>
                </a:solidFill>
                <a:latin typeface="+mn-ea"/>
              </a:rPr>
              <a:t>층 바닥 돌출부로 떨어져 </a:t>
            </a:r>
            <a:endParaRPr lang="en-US" altLang="ko-KR" sz="2000" dirty="0">
              <a:solidFill>
                <a:schemeClr val="tx1"/>
              </a:solidFill>
              <a:latin typeface="+mn-ea"/>
            </a:endParaRPr>
          </a:p>
          <a:p>
            <a:pPr marL="0" indent="0">
              <a:buNone/>
            </a:pPr>
            <a:r>
              <a:rPr lang="en-US" altLang="ko-KR" sz="2000" dirty="0">
                <a:solidFill>
                  <a:schemeClr val="tx1"/>
                </a:solidFill>
                <a:latin typeface="+mn-ea"/>
              </a:rPr>
              <a:t>    (</a:t>
            </a:r>
            <a:r>
              <a:rPr lang="en-US" altLang="ko-KR" sz="2000" b="1" dirty="0">
                <a:solidFill>
                  <a:schemeClr val="tx1"/>
                </a:solidFill>
                <a:latin typeface="+mn-ea"/>
              </a:rPr>
              <a:t>H≒21M</a:t>
            </a:r>
            <a:r>
              <a:rPr lang="en-US" altLang="ko-KR" sz="2000" dirty="0">
                <a:solidFill>
                  <a:schemeClr val="tx1"/>
                </a:solidFill>
                <a:latin typeface="+mn-ea"/>
              </a:rPr>
              <a:t>) </a:t>
            </a:r>
            <a:r>
              <a:rPr lang="ko-KR" altLang="en-US" sz="2000" b="1" dirty="0">
                <a:solidFill>
                  <a:srgbClr val="FF0000"/>
                </a:solidFill>
                <a:latin typeface="+mn-ea"/>
              </a:rPr>
              <a:t>사망</a:t>
            </a:r>
            <a:r>
              <a:rPr lang="en-US" altLang="ko-KR" sz="2000" dirty="0">
                <a:solidFill>
                  <a:schemeClr val="tx1"/>
                </a:solidFill>
                <a:latin typeface="+mn-ea"/>
              </a:rPr>
              <a:t>.</a:t>
            </a:r>
          </a:p>
          <a:p>
            <a:pPr marL="0" indent="0">
              <a:buNone/>
            </a:pPr>
            <a:endParaRPr lang="en-US" altLang="ko-KR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17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1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800" dirty="0"/>
              <a:t>5. S.W.C. </a:t>
            </a:r>
            <a:r>
              <a:rPr lang="ko-KR" altLang="en-US" sz="2800" dirty="0"/>
              <a:t>관련</a:t>
            </a:r>
            <a:r>
              <a:rPr lang="en-US" altLang="ko-KR" sz="2800" dirty="0"/>
              <a:t> </a:t>
            </a:r>
            <a:r>
              <a:rPr lang="ko-KR" altLang="en-US" sz="2800" dirty="0"/>
              <a:t>재해사례</a:t>
            </a:r>
          </a:p>
        </p:txBody>
      </p:sp>
      <p:sp>
        <p:nvSpPr>
          <p:cNvPr id="10" name="내용 개체 틀 2"/>
          <p:cNvSpPr>
            <a:spLocks noGrp="1"/>
          </p:cNvSpPr>
          <p:nvPr>
            <p:ph idx="1"/>
          </p:nvPr>
        </p:nvSpPr>
        <p:spPr>
          <a:xfrm>
            <a:off x="719309" y="3573016"/>
            <a:ext cx="7705382" cy="1224136"/>
          </a:xfrm>
        </p:spPr>
        <p:txBody>
          <a:bodyPr>
            <a:normAutofit/>
          </a:bodyPr>
          <a:lstStyle/>
          <a:p>
            <a:r>
              <a:rPr lang="en-US" altLang="ko-KR" sz="2000" b="1" dirty="0">
                <a:solidFill>
                  <a:schemeClr val="tx1"/>
                </a:solidFill>
              </a:rPr>
              <a:t>SWC </a:t>
            </a:r>
            <a:r>
              <a:rPr lang="ko-KR" altLang="en-US" sz="2000" b="1" dirty="0">
                <a:solidFill>
                  <a:schemeClr val="tx1"/>
                </a:solidFill>
              </a:rPr>
              <a:t>작업발판과 구조물 사이</a:t>
            </a:r>
            <a:r>
              <a:rPr lang="ko-KR" altLang="en-US" sz="2000" dirty="0">
                <a:solidFill>
                  <a:schemeClr val="tx1"/>
                </a:solidFill>
              </a:rPr>
              <a:t>에는 </a:t>
            </a:r>
            <a:r>
              <a:rPr lang="ko-KR" altLang="en-US" sz="2000" dirty="0" err="1">
                <a:solidFill>
                  <a:schemeClr val="tx1"/>
                </a:solidFill>
              </a:rPr>
              <a:t>커튼월</a:t>
            </a:r>
            <a:r>
              <a:rPr lang="ko-KR" altLang="en-US" sz="2000" dirty="0">
                <a:solidFill>
                  <a:schemeClr val="tx1"/>
                </a:solidFill>
              </a:rPr>
              <a:t> 설치작업을 위해 </a:t>
            </a:r>
            <a:endParaRPr lang="en-US" altLang="ko-KR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ko-KR" sz="2000" dirty="0">
                <a:solidFill>
                  <a:schemeClr val="tx1"/>
                </a:solidFill>
              </a:rPr>
              <a:t>     </a:t>
            </a:r>
            <a:r>
              <a:rPr lang="ko-KR" altLang="en-US" sz="2000" b="1" dirty="0">
                <a:solidFill>
                  <a:srgbClr val="FF0000"/>
                </a:solidFill>
              </a:rPr>
              <a:t>안전난간을 설치하지 않아 </a:t>
            </a:r>
            <a:r>
              <a:rPr lang="ko-KR" altLang="en-US" sz="2000" dirty="0">
                <a:solidFill>
                  <a:schemeClr val="tx1"/>
                </a:solidFill>
              </a:rPr>
              <a:t>높이 </a:t>
            </a:r>
            <a:r>
              <a:rPr lang="ko-KR" altLang="en-US" sz="2000" b="1" dirty="0">
                <a:solidFill>
                  <a:schemeClr val="tx1"/>
                </a:solidFill>
              </a:rPr>
              <a:t>약 </a:t>
            </a:r>
            <a:r>
              <a:rPr lang="en-US" altLang="ko-KR" sz="2000" b="1" dirty="0">
                <a:solidFill>
                  <a:schemeClr val="tx1"/>
                </a:solidFill>
              </a:rPr>
              <a:t>80cm</a:t>
            </a:r>
            <a:r>
              <a:rPr lang="ko-KR" altLang="en-US" sz="2000" dirty="0">
                <a:solidFill>
                  <a:schemeClr val="tx1"/>
                </a:solidFill>
              </a:rPr>
              <a:t>의 </a:t>
            </a:r>
            <a:r>
              <a:rPr lang="ko-KR" altLang="en-US" sz="2000" b="1" dirty="0" err="1">
                <a:solidFill>
                  <a:srgbClr val="FF0000"/>
                </a:solidFill>
              </a:rPr>
              <a:t>개구부</a:t>
            </a:r>
            <a:r>
              <a:rPr lang="ko-KR" altLang="en-US" sz="2000" dirty="0" err="1">
                <a:solidFill>
                  <a:schemeClr val="tx1"/>
                </a:solidFill>
              </a:rPr>
              <a:t>가</a:t>
            </a:r>
            <a:r>
              <a:rPr lang="ko-KR" altLang="en-US" sz="2000" dirty="0">
                <a:solidFill>
                  <a:schemeClr val="tx1"/>
                </a:solidFill>
              </a:rPr>
              <a:t> 발생</a:t>
            </a:r>
            <a:r>
              <a:rPr lang="en-US" altLang="ko-KR" sz="2000" dirty="0">
                <a:solidFill>
                  <a:schemeClr val="tx1"/>
                </a:solidFill>
              </a:rPr>
              <a:t>, </a:t>
            </a:r>
          </a:p>
          <a:p>
            <a:pPr marL="0" indent="0">
              <a:buNone/>
            </a:pPr>
            <a:r>
              <a:rPr lang="en-US" altLang="ko-KR" sz="2000" dirty="0">
                <a:solidFill>
                  <a:schemeClr val="tx1"/>
                </a:solidFill>
              </a:rPr>
              <a:t>     </a:t>
            </a:r>
            <a:r>
              <a:rPr lang="ko-KR" altLang="en-US" sz="2000" b="1" dirty="0">
                <a:solidFill>
                  <a:srgbClr val="FF0000"/>
                </a:solidFill>
              </a:rPr>
              <a:t>근로자 </a:t>
            </a:r>
            <a:r>
              <a:rPr lang="ko-KR" altLang="en-US" sz="2000" b="1" dirty="0" err="1">
                <a:solidFill>
                  <a:srgbClr val="FF0000"/>
                </a:solidFill>
              </a:rPr>
              <a:t>안전대</a:t>
            </a:r>
            <a:r>
              <a:rPr lang="ko-KR" altLang="en-US" sz="2000" b="1" dirty="0">
                <a:solidFill>
                  <a:srgbClr val="FF0000"/>
                </a:solidFill>
              </a:rPr>
              <a:t> </a:t>
            </a:r>
            <a:r>
              <a:rPr lang="ko-KR" altLang="en-US" sz="2000" b="1" dirty="0" err="1">
                <a:solidFill>
                  <a:srgbClr val="FF0000"/>
                </a:solidFill>
              </a:rPr>
              <a:t>미착용</a:t>
            </a:r>
            <a:r>
              <a:rPr lang="ko-KR" altLang="en-US" sz="2000" dirty="0" err="1">
                <a:solidFill>
                  <a:schemeClr val="tx1"/>
                </a:solidFill>
              </a:rPr>
              <a:t>한</a:t>
            </a:r>
            <a:r>
              <a:rPr lang="ko-KR" altLang="en-US" sz="2000" dirty="0">
                <a:solidFill>
                  <a:schemeClr val="tx1"/>
                </a:solidFill>
              </a:rPr>
              <a:t> 상태에서 작업 진행도중 넘어져 </a:t>
            </a:r>
            <a:r>
              <a:rPr lang="ko-KR" altLang="en-US" sz="2000" b="1" dirty="0">
                <a:solidFill>
                  <a:srgbClr val="FF0000"/>
                </a:solidFill>
              </a:rPr>
              <a:t>추락사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62" y="944552"/>
            <a:ext cx="4897070" cy="226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84" y="3237360"/>
            <a:ext cx="32480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433" y="944552"/>
            <a:ext cx="3215245" cy="226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80" y="3237360"/>
            <a:ext cx="22669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내용 개체 틀 2"/>
          <p:cNvSpPr txBox="1">
            <a:spLocks/>
          </p:cNvSpPr>
          <p:nvPr/>
        </p:nvSpPr>
        <p:spPr>
          <a:xfrm>
            <a:off x="719308" y="5218152"/>
            <a:ext cx="7813131" cy="1224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ko-KR" altLang="en-US" sz="2000" b="1" dirty="0">
                <a:solidFill>
                  <a:schemeClr val="tx1"/>
                </a:solidFill>
              </a:rPr>
              <a:t>추락 위험이 있는 장소</a:t>
            </a:r>
            <a:r>
              <a:rPr lang="ko-KR" altLang="en-US" sz="2000" dirty="0">
                <a:solidFill>
                  <a:schemeClr val="tx1"/>
                </a:solidFill>
              </a:rPr>
              <a:t>에는 </a:t>
            </a:r>
            <a:r>
              <a:rPr lang="ko-KR" altLang="en-US" sz="2000" b="1" dirty="0">
                <a:solidFill>
                  <a:srgbClr val="FF0000"/>
                </a:solidFill>
              </a:rPr>
              <a:t>충분한 강도</a:t>
            </a:r>
            <a:r>
              <a:rPr lang="ko-KR" altLang="en-US" sz="2000" b="1" dirty="0">
                <a:solidFill>
                  <a:schemeClr val="tx1"/>
                </a:solidFill>
              </a:rPr>
              <a:t>를 가진 </a:t>
            </a:r>
            <a:r>
              <a:rPr lang="ko-KR" altLang="en-US" sz="2000" b="1" dirty="0">
                <a:solidFill>
                  <a:srgbClr val="FF0000"/>
                </a:solidFill>
              </a:rPr>
              <a:t>구조</a:t>
            </a:r>
            <a:r>
              <a:rPr lang="ko-KR" altLang="en-US" sz="2000" dirty="0">
                <a:solidFill>
                  <a:schemeClr val="tx1"/>
                </a:solidFill>
              </a:rPr>
              <a:t>로 </a:t>
            </a:r>
            <a:r>
              <a:rPr lang="ko-KR" altLang="en-US" sz="2000" b="1" dirty="0">
                <a:solidFill>
                  <a:srgbClr val="FF0000"/>
                </a:solidFill>
              </a:rPr>
              <a:t>안전난간</a:t>
            </a:r>
            <a:endParaRPr lang="en-US" altLang="ko-KR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ko-KR" sz="2000" b="1" dirty="0">
                <a:solidFill>
                  <a:srgbClr val="FF0000"/>
                </a:solidFill>
              </a:rPr>
              <a:t>    </a:t>
            </a:r>
            <a:r>
              <a:rPr lang="ko-KR" altLang="en-US" sz="2000" b="1" dirty="0">
                <a:solidFill>
                  <a:srgbClr val="FF0000"/>
                </a:solidFill>
              </a:rPr>
              <a:t> 설치</a:t>
            </a:r>
            <a:r>
              <a:rPr lang="ko-KR" altLang="en-US" sz="2000" dirty="0">
                <a:solidFill>
                  <a:schemeClr val="tx1"/>
                </a:solidFill>
              </a:rPr>
              <a:t>하거나 곤란한 경우 </a:t>
            </a:r>
            <a:r>
              <a:rPr lang="ko-KR" altLang="en-US" sz="2000" dirty="0" err="1">
                <a:solidFill>
                  <a:schemeClr val="tx1"/>
                </a:solidFill>
              </a:rPr>
              <a:t>개구부</a:t>
            </a:r>
            <a:r>
              <a:rPr lang="ko-KR" altLang="en-US" sz="600" dirty="0">
                <a:solidFill>
                  <a:schemeClr val="tx1"/>
                </a:solidFill>
              </a:rPr>
              <a:t> </a:t>
            </a:r>
            <a:r>
              <a:rPr lang="en-US" altLang="ko-KR" sz="2000" dirty="0">
                <a:solidFill>
                  <a:schemeClr val="tx1"/>
                </a:solidFill>
              </a:rPr>
              <a:t>(</a:t>
            </a:r>
            <a:r>
              <a:rPr lang="ko-KR" altLang="en-US" sz="2000" dirty="0">
                <a:solidFill>
                  <a:schemeClr val="tx1"/>
                </a:solidFill>
              </a:rPr>
              <a:t>발판 </a:t>
            </a:r>
            <a:r>
              <a:rPr lang="ko-KR" altLang="en-US" sz="2000" dirty="0" err="1">
                <a:solidFill>
                  <a:schemeClr val="tx1"/>
                </a:solidFill>
              </a:rPr>
              <a:t>단부</a:t>
            </a:r>
            <a:r>
              <a:rPr lang="ko-KR" altLang="en-US" sz="2000" dirty="0">
                <a:solidFill>
                  <a:schemeClr val="tx1"/>
                </a:solidFill>
              </a:rPr>
              <a:t> 및 </a:t>
            </a:r>
            <a:r>
              <a:rPr lang="ko-KR" altLang="en-US" sz="2000" dirty="0" err="1">
                <a:solidFill>
                  <a:schemeClr val="tx1"/>
                </a:solidFill>
              </a:rPr>
              <a:t>커튼월</a:t>
            </a:r>
            <a:r>
              <a:rPr lang="ko-KR" altLang="en-US" sz="2000" dirty="0">
                <a:solidFill>
                  <a:schemeClr val="tx1"/>
                </a:solidFill>
              </a:rPr>
              <a:t> 사이</a:t>
            </a:r>
            <a:r>
              <a:rPr lang="en-US" altLang="ko-KR" sz="2000" dirty="0">
                <a:solidFill>
                  <a:schemeClr val="tx1"/>
                </a:solidFill>
              </a:rPr>
              <a:t>)</a:t>
            </a:r>
            <a:r>
              <a:rPr lang="ko-KR" altLang="en-US" sz="2000" dirty="0">
                <a:solidFill>
                  <a:schemeClr val="tx1"/>
                </a:solidFill>
              </a:rPr>
              <a:t>에 </a:t>
            </a:r>
            <a:endParaRPr lang="en-US" altLang="ko-KR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ko-KR" sz="2000" dirty="0">
                <a:solidFill>
                  <a:schemeClr val="tx1"/>
                </a:solidFill>
              </a:rPr>
              <a:t>     </a:t>
            </a:r>
            <a:r>
              <a:rPr lang="ko-KR" altLang="en-US" sz="2000" b="1" dirty="0" err="1">
                <a:solidFill>
                  <a:srgbClr val="FF0000"/>
                </a:solidFill>
              </a:rPr>
              <a:t>추락방호망</a:t>
            </a:r>
            <a:r>
              <a:rPr lang="ko-KR" altLang="en-US" sz="2000" b="1" dirty="0">
                <a:solidFill>
                  <a:srgbClr val="FF0000"/>
                </a:solidFill>
              </a:rPr>
              <a:t> 설치</a:t>
            </a:r>
            <a:r>
              <a:rPr lang="ko-KR" altLang="en-US" sz="2000" dirty="0">
                <a:solidFill>
                  <a:schemeClr val="tx1"/>
                </a:solidFill>
              </a:rPr>
              <a:t>하며</a:t>
            </a:r>
            <a:r>
              <a:rPr lang="en-US" altLang="ko-KR" sz="2000" dirty="0">
                <a:solidFill>
                  <a:schemeClr val="tx1"/>
                </a:solidFill>
              </a:rPr>
              <a:t>,</a:t>
            </a:r>
            <a:r>
              <a:rPr lang="en-US" altLang="ko-KR" sz="2000" b="1" dirty="0">
                <a:solidFill>
                  <a:srgbClr val="FF0000"/>
                </a:solidFill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</a:rPr>
              <a:t>근로자</a:t>
            </a:r>
            <a:r>
              <a:rPr lang="ko-KR" altLang="en-US" sz="2000" dirty="0">
                <a:solidFill>
                  <a:schemeClr val="tx1"/>
                </a:solidFill>
              </a:rPr>
              <a:t>는</a:t>
            </a:r>
            <a:r>
              <a:rPr lang="ko-KR" altLang="en-US" sz="2000" b="1" dirty="0">
                <a:solidFill>
                  <a:srgbClr val="FF0000"/>
                </a:solidFill>
              </a:rPr>
              <a:t> </a:t>
            </a:r>
            <a:r>
              <a:rPr lang="ko-KR" altLang="en-US" sz="2000" b="1" dirty="0" err="1">
                <a:solidFill>
                  <a:srgbClr val="FF0000"/>
                </a:solidFill>
              </a:rPr>
              <a:t>안전대</a:t>
            </a:r>
            <a:r>
              <a:rPr lang="ko-KR" altLang="en-US" sz="2000" b="1" dirty="0">
                <a:solidFill>
                  <a:srgbClr val="FF0000"/>
                </a:solidFill>
              </a:rPr>
              <a:t> 착용 </a:t>
            </a:r>
            <a:r>
              <a:rPr lang="ko-KR" altLang="en-US" sz="2000" dirty="0">
                <a:solidFill>
                  <a:schemeClr val="tx1"/>
                </a:solidFill>
              </a:rPr>
              <a:t>및</a:t>
            </a:r>
            <a:r>
              <a:rPr lang="ko-KR" altLang="en-US" sz="2000" b="1" dirty="0">
                <a:solidFill>
                  <a:srgbClr val="FF0000"/>
                </a:solidFill>
              </a:rPr>
              <a:t> 안전고리 체결 </a:t>
            </a:r>
            <a:r>
              <a:rPr lang="ko-KR" altLang="en-US" sz="2000" dirty="0">
                <a:solidFill>
                  <a:schemeClr val="tx1"/>
                </a:solidFill>
              </a:rPr>
              <a:t>철저</a:t>
            </a:r>
          </a:p>
        </p:txBody>
      </p:sp>
      <p:sp>
        <p:nvSpPr>
          <p:cNvPr id="15" name="내용 개체 틀 2"/>
          <p:cNvSpPr txBox="1">
            <a:spLocks/>
          </p:cNvSpPr>
          <p:nvPr/>
        </p:nvSpPr>
        <p:spPr>
          <a:xfrm>
            <a:off x="719309" y="4797152"/>
            <a:ext cx="7705382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ko-KR" alt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오른쪽 화살표 15"/>
          <p:cNvSpPr/>
          <p:nvPr/>
        </p:nvSpPr>
        <p:spPr>
          <a:xfrm>
            <a:off x="780269" y="4894582"/>
            <a:ext cx="370831" cy="18002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내용 개체 틀 2"/>
          <p:cNvSpPr txBox="1">
            <a:spLocks/>
          </p:cNvSpPr>
          <p:nvPr/>
        </p:nvSpPr>
        <p:spPr>
          <a:xfrm>
            <a:off x="1174372" y="4778448"/>
            <a:ext cx="1286156" cy="547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2000" b="1" dirty="0">
                <a:solidFill>
                  <a:srgbClr val="0070C0"/>
                </a:solidFill>
              </a:rPr>
              <a:t>예방대책</a:t>
            </a:r>
          </a:p>
        </p:txBody>
      </p:sp>
    </p:spTree>
    <p:extLst>
      <p:ext uri="{BB962C8B-B14F-4D97-AF65-F5344CB8AC3E}">
        <p14:creationId xmlns:p14="http://schemas.microsoft.com/office/powerpoint/2010/main" val="4108587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ko-KR" altLang="en-US" dirty="0"/>
              <a:t>목 차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altLang="ko-KR" dirty="0">
                <a:solidFill>
                  <a:schemeClr val="tx1"/>
                </a:solidFill>
              </a:rPr>
              <a:t>S.W.C.</a:t>
            </a:r>
            <a:r>
              <a:rPr lang="ko-KR" altLang="en-US" dirty="0">
                <a:solidFill>
                  <a:schemeClr val="tx1"/>
                </a:solidFill>
              </a:rPr>
              <a:t>란</a:t>
            </a:r>
            <a:r>
              <a:rPr lang="en-US" altLang="ko-KR" dirty="0">
                <a:solidFill>
                  <a:schemeClr val="tx1"/>
                </a:solidFill>
              </a:rPr>
              <a:t>?</a:t>
            </a:r>
          </a:p>
          <a:p>
            <a:pPr marL="457200" indent="-457200">
              <a:buAutoNum type="arabicPeriod"/>
            </a:pPr>
            <a:endParaRPr lang="en-US" altLang="ko-KR" sz="60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ko-KR" altLang="en-US" dirty="0">
                <a:solidFill>
                  <a:schemeClr val="tx1"/>
                </a:solidFill>
              </a:rPr>
              <a:t>외부 가설공법 비교</a:t>
            </a:r>
            <a:endParaRPr lang="en-US" altLang="ko-KR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endParaRPr lang="en-US" altLang="ko-KR" sz="60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en-US" altLang="ko-KR" dirty="0">
                <a:solidFill>
                  <a:schemeClr val="tx1"/>
                </a:solidFill>
              </a:rPr>
              <a:t>S.W.C </a:t>
            </a:r>
            <a:r>
              <a:rPr lang="ko-KR" altLang="en-US" dirty="0">
                <a:solidFill>
                  <a:schemeClr val="tx1"/>
                </a:solidFill>
              </a:rPr>
              <a:t>설치 순서</a:t>
            </a:r>
            <a:endParaRPr lang="en-US" altLang="ko-KR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endParaRPr lang="en-US" altLang="ko-KR" sz="600" dirty="0">
              <a:solidFill>
                <a:schemeClr val="tx1"/>
              </a:solidFill>
            </a:endParaRPr>
          </a:p>
          <a:p>
            <a:pPr marL="457200" indent="-457200">
              <a:buFont typeface="Arial" pitchFamily="34" charset="0"/>
              <a:buAutoNum type="arabicPeriod"/>
            </a:pPr>
            <a:r>
              <a:rPr lang="en-US" altLang="ko-KR" dirty="0">
                <a:solidFill>
                  <a:schemeClr val="tx1"/>
                </a:solidFill>
              </a:rPr>
              <a:t>S.W.C. </a:t>
            </a:r>
            <a:r>
              <a:rPr lang="ko-KR" altLang="en-US" dirty="0">
                <a:solidFill>
                  <a:schemeClr val="tx1"/>
                </a:solidFill>
              </a:rPr>
              <a:t>내 안전시설물 </a:t>
            </a:r>
            <a:endParaRPr lang="en-US" altLang="ko-KR" dirty="0">
              <a:solidFill>
                <a:schemeClr val="tx1"/>
              </a:solidFill>
            </a:endParaRPr>
          </a:p>
          <a:p>
            <a:pPr marL="457200" indent="-457200">
              <a:buFont typeface="Arial" pitchFamily="34" charset="0"/>
              <a:buAutoNum type="arabicPeriod"/>
            </a:pPr>
            <a:endParaRPr lang="en-US" altLang="ko-KR" sz="600" dirty="0">
              <a:solidFill>
                <a:schemeClr val="tx1"/>
              </a:solidFill>
            </a:endParaRPr>
          </a:p>
          <a:p>
            <a:pPr marL="457200" indent="-457200">
              <a:buFont typeface="Arial" pitchFamily="34" charset="0"/>
              <a:buAutoNum type="arabicPeriod"/>
            </a:pPr>
            <a:r>
              <a:rPr lang="en-US" altLang="ko-KR" dirty="0">
                <a:solidFill>
                  <a:schemeClr val="tx1"/>
                </a:solidFill>
              </a:rPr>
              <a:t>S.W.C. </a:t>
            </a:r>
            <a:r>
              <a:rPr lang="ko-KR" altLang="en-US" dirty="0">
                <a:solidFill>
                  <a:schemeClr val="tx1"/>
                </a:solidFill>
              </a:rPr>
              <a:t>관련 재해사례</a:t>
            </a:r>
            <a:endParaRPr lang="en-US" altLang="ko-KR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endParaRPr lang="en-US" altLang="ko-KR" sz="60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en-US" altLang="ko-KR" dirty="0">
                <a:solidFill>
                  <a:schemeClr val="tx1"/>
                </a:solidFill>
              </a:rPr>
              <a:t>S.W.C. </a:t>
            </a:r>
            <a:r>
              <a:rPr lang="ko-KR" altLang="en-US" dirty="0">
                <a:solidFill>
                  <a:schemeClr val="tx1"/>
                </a:solidFill>
              </a:rPr>
              <a:t>안전관리</a:t>
            </a:r>
            <a:endParaRPr lang="en-US" altLang="ko-KR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endParaRPr lang="en-US" altLang="ko-KR" sz="60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en-US" altLang="ko-KR" dirty="0">
                <a:solidFill>
                  <a:schemeClr val="tx1"/>
                </a:solidFill>
              </a:rPr>
              <a:t>S.W.C. </a:t>
            </a:r>
            <a:r>
              <a:rPr lang="ko-KR" altLang="en-US" dirty="0">
                <a:solidFill>
                  <a:schemeClr val="tx1"/>
                </a:solidFill>
              </a:rPr>
              <a:t>해체</a:t>
            </a:r>
            <a:endParaRPr lang="en-US" altLang="ko-K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743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1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800" dirty="0"/>
              <a:t>6. S.W.C. </a:t>
            </a:r>
            <a:r>
              <a:rPr lang="ko-KR" altLang="en-US" sz="2800" dirty="0"/>
              <a:t>안전관리</a:t>
            </a:r>
          </a:p>
        </p:txBody>
      </p:sp>
      <p:pic>
        <p:nvPicPr>
          <p:cNvPr id="5" name="그림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89011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848" y="1052736"/>
            <a:ext cx="389011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도넛 6">
            <a:extLst>
              <a:ext uri="{FF2B5EF4-FFF2-40B4-BE49-F238E27FC236}">
                <a16:creationId xmlns:a16="http://schemas.microsoft.com/office/drawing/2014/main" id="{152515E2-E75E-4490-94AC-69F6B4DF9079}"/>
              </a:ext>
            </a:extLst>
          </p:cNvPr>
          <p:cNvSpPr/>
          <p:nvPr/>
        </p:nvSpPr>
        <p:spPr>
          <a:xfrm rot="900000">
            <a:off x="1043986" y="1606658"/>
            <a:ext cx="3148770" cy="1251835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8" name="도넛 7">
            <a:extLst>
              <a:ext uri="{FF2B5EF4-FFF2-40B4-BE49-F238E27FC236}">
                <a16:creationId xmlns:a16="http://schemas.microsoft.com/office/drawing/2014/main" id="{152515E2-E75E-4490-94AC-69F6B4DF9079}"/>
              </a:ext>
            </a:extLst>
          </p:cNvPr>
          <p:cNvSpPr/>
          <p:nvPr/>
        </p:nvSpPr>
        <p:spPr>
          <a:xfrm rot="1140000">
            <a:off x="5119650" y="2104904"/>
            <a:ext cx="3506712" cy="939771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4321328" y="2096852"/>
            <a:ext cx="515464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90184"/>
            <a:ext cx="3890111" cy="245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848" y="3790185"/>
            <a:ext cx="3919040" cy="246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오른쪽 화살표 11"/>
          <p:cNvSpPr/>
          <p:nvPr/>
        </p:nvSpPr>
        <p:spPr>
          <a:xfrm>
            <a:off x="4312208" y="4843076"/>
            <a:ext cx="515464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도넛 12">
            <a:extLst>
              <a:ext uri="{FF2B5EF4-FFF2-40B4-BE49-F238E27FC236}">
                <a16:creationId xmlns:a16="http://schemas.microsoft.com/office/drawing/2014/main" id="{152515E2-E75E-4490-94AC-69F6B4DF9079}"/>
              </a:ext>
            </a:extLst>
          </p:cNvPr>
          <p:cNvSpPr/>
          <p:nvPr/>
        </p:nvSpPr>
        <p:spPr>
          <a:xfrm rot="19800000">
            <a:off x="1509152" y="4484789"/>
            <a:ext cx="1359287" cy="786240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47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1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800" dirty="0"/>
              <a:t>6. S.W.C. </a:t>
            </a:r>
            <a:r>
              <a:rPr lang="ko-KR" altLang="en-US" sz="2800" dirty="0"/>
              <a:t>안전관리</a:t>
            </a:r>
          </a:p>
        </p:txBody>
      </p:sp>
      <p:sp>
        <p:nvSpPr>
          <p:cNvPr id="7" name="도넛 6">
            <a:extLst>
              <a:ext uri="{FF2B5EF4-FFF2-40B4-BE49-F238E27FC236}">
                <a16:creationId xmlns:a16="http://schemas.microsoft.com/office/drawing/2014/main" id="{152515E2-E75E-4490-94AC-69F6B4DF9079}"/>
              </a:ext>
            </a:extLst>
          </p:cNvPr>
          <p:cNvSpPr/>
          <p:nvPr/>
        </p:nvSpPr>
        <p:spPr>
          <a:xfrm rot="900000">
            <a:off x="1043986" y="1606658"/>
            <a:ext cx="3148770" cy="1251835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9" name="오른쪽 화살표 8"/>
          <p:cNvSpPr/>
          <p:nvPr/>
        </p:nvSpPr>
        <p:spPr>
          <a:xfrm>
            <a:off x="4321328" y="2096852"/>
            <a:ext cx="515464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오른쪽 화살표 11"/>
          <p:cNvSpPr/>
          <p:nvPr/>
        </p:nvSpPr>
        <p:spPr>
          <a:xfrm>
            <a:off x="4312208" y="4843076"/>
            <a:ext cx="515464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도넛 12">
            <a:extLst>
              <a:ext uri="{FF2B5EF4-FFF2-40B4-BE49-F238E27FC236}">
                <a16:creationId xmlns:a16="http://schemas.microsoft.com/office/drawing/2014/main" id="{152515E2-E75E-4490-94AC-69F6B4DF9079}"/>
              </a:ext>
            </a:extLst>
          </p:cNvPr>
          <p:cNvSpPr/>
          <p:nvPr/>
        </p:nvSpPr>
        <p:spPr>
          <a:xfrm rot="19800000">
            <a:off x="1509152" y="4484789"/>
            <a:ext cx="1359287" cy="786240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pic>
        <p:nvPicPr>
          <p:cNvPr id="14" name="그림 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930"/>
          <a:stretch/>
        </p:blipFill>
        <p:spPr bwMode="auto">
          <a:xfrm>
            <a:off x="323528" y="975551"/>
            <a:ext cx="3890111" cy="252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도넛 14">
            <a:extLst>
              <a:ext uri="{FF2B5EF4-FFF2-40B4-BE49-F238E27FC236}">
                <a16:creationId xmlns:a16="http://schemas.microsoft.com/office/drawing/2014/main" id="{152515E2-E75E-4490-94AC-69F6B4DF9079}"/>
              </a:ext>
            </a:extLst>
          </p:cNvPr>
          <p:cNvSpPr/>
          <p:nvPr/>
        </p:nvSpPr>
        <p:spPr>
          <a:xfrm rot="120000">
            <a:off x="1414860" y="2167452"/>
            <a:ext cx="2793998" cy="878522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pic>
        <p:nvPicPr>
          <p:cNvPr id="16" name="그림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848" y="975551"/>
            <a:ext cx="3919040" cy="252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도넛 16">
            <a:extLst>
              <a:ext uri="{FF2B5EF4-FFF2-40B4-BE49-F238E27FC236}">
                <a16:creationId xmlns:a16="http://schemas.microsoft.com/office/drawing/2014/main" id="{152515E2-E75E-4490-94AC-69F6B4DF9079}"/>
              </a:ext>
            </a:extLst>
          </p:cNvPr>
          <p:cNvSpPr/>
          <p:nvPr/>
        </p:nvSpPr>
        <p:spPr>
          <a:xfrm rot="120000">
            <a:off x="6237490" y="2606766"/>
            <a:ext cx="2586627" cy="487574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18" name="도넛 17">
            <a:extLst>
              <a:ext uri="{FF2B5EF4-FFF2-40B4-BE49-F238E27FC236}">
                <a16:creationId xmlns:a16="http://schemas.microsoft.com/office/drawing/2014/main" id="{152515E2-E75E-4490-94AC-69F6B4DF9079}"/>
              </a:ext>
            </a:extLst>
          </p:cNvPr>
          <p:cNvSpPr/>
          <p:nvPr/>
        </p:nvSpPr>
        <p:spPr>
          <a:xfrm rot="480000">
            <a:off x="5028403" y="1981768"/>
            <a:ext cx="703113" cy="795928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20" name="도넛 19">
            <a:extLst>
              <a:ext uri="{FF2B5EF4-FFF2-40B4-BE49-F238E27FC236}">
                <a16:creationId xmlns:a16="http://schemas.microsoft.com/office/drawing/2014/main" id="{152515E2-E75E-4490-94AC-69F6B4DF9079}"/>
              </a:ext>
            </a:extLst>
          </p:cNvPr>
          <p:cNvSpPr/>
          <p:nvPr/>
        </p:nvSpPr>
        <p:spPr>
          <a:xfrm>
            <a:off x="611561" y="4184895"/>
            <a:ext cx="3602078" cy="1548361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ko-KR" sz="1100">
              <a:solidFill>
                <a:schemeClr val="tx1"/>
              </a:solidFill>
            </a:endParaRPr>
          </a:p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pic>
        <p:nvPicPr>
          <p:cNvPr id="24" name="그림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90185"/>
            <a:ext cx="3899809" cy="246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도넛 24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>
            <a:off x="1993392" y="4767963"/>
            <a:ext cx="1630312" cy="508306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26" name="도넛 25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>
            <a:off x="1027237" y="4830883"/>
            <a:ext cx="808459" cy="372563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27" name="도넛 26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 rot="3726504" flipH="1">
            <a:off x="3604447" y="4525918"/>
            <a:ext cx="597995" cy="626488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pic>
        <p:nvPicPr>
          <p:cNvPr id="28" name="그림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848" y="3790185"/>
            <a:ext cx="3911990" cy="246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도넛 28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>
            <a:off x="6444209" y="4313563"/>
            <a:ext cx="1800200" cy="1635717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30" name="도넛 29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>
            <a:off x="4988630" y="4670461"/>
            <a:ext cx="1467771" cy="628649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31" name="도넛 30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 rot="3726504" flipH="1">
            <a:off x="8226234" y="4587025"/>
            <a:ext cx="597995" cy="589673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87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1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800" dirty="0"/>
              <a:t>6. S.W.C. </a:t>
            </a:r>
            <a:r>
              <a:rPr lang="ko-KR" altLang="en-US" sz="2800" dirty="0"/>
              <a:t>안전관리</a:t>
            </a:r>
          </a:p>
        </p:txBody>
      </p:sp>
      <p:sp>
        <p:nvSpPr>
          <p:cNvPr id="9" name="오른쪽 화살표 8"/>
          <p:cNvSpPr/>
          <p:nvPr/>
        </p:nvSpPr>
        <p:spPr>
          <a:xfrm>
            <a:off x="4321328" y="2096852"/>
            <a:ext cx="515464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오른쪽 화살표 11"/>
          <p:cNvSpPr/>
          <p:nvPr/>
        </p:nvSpPr>
        <p:spPr>
          <a:xfrm>
            <a:off x="4312208" y="4843076"/>
            <a:ext cx="515464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도넛 12">
            <a:extLst>
              <a:ext uri="{FF2B5EF4-FFF2-40B4-BE49-F238E27FC236}">
                <a16:creationId xmlns:a16="http://schemas.microsoft.com/office/drawing/2014/main" id="{152515E2-E75E-4490-94AC-69F6B4DF9079}"/>
              </a:ext>
            </a:extLst>
          </p:cNvPr>
          <p:cNvSpPr/>
          <p:nvPr/>
        </p:nvSpPr>
        <p:spPr>
          <a:xfrm rot="19800000">
            <a:off x="1509152" y="4484789"/>
            <a:ext cx="1359287" cy="786240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pic>
        <p:nvPicPr>
          <p:cNvPr id="19" name="그림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790185"/>
            <a:ext cx="3890110" cy="246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도넛 19">
            <a:extLst>
              <a:ext uri="{FF2B5EF4-FFF2-40B4-BE49-F238E27FC236}">
                <a16:creationId xmlns:a16="http://schemas.microsoft.com/office/drawing/2014/main" id="{152515E2-E75E-4490-94AC-69F6B4DF9079}"/>
              </a:ext>
            </a:extLst>
          </p:cNvPr>
          <p:cNvSpPr/>
          <p:nvPr/>
        </p:nvSpPr>
        <p:spPr>
          <a:xfrm>
            <a:off x="611561" y="4184895"/>
            <a:ext cx="3602078" cy="1548361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ko-KR" sz="1100">
              <a:solidFill>
                <a:schemeClr val="tx1"/>
              </a:solidFill>
            </a:endParaRPr>
          </a:p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pic>
        <p:nvPicPr>
          <p:cNvPr id="21" name="그림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848" y="3790185"/>
            <a:ext cx="3919040" cy="246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도넛 21">
            <a:extLst>
              <a:ext uri="{FF2B5EF4-FFF2-40B4-BE49-F238E27FC236}">
                <a16:creationId xmlns:a16="http://schemas.microsoft.com/office/drawing/2014/main" id="{152515E2-E75E-4490-94AC-69F6B4DF9079}"/>
              </a:ext>
            </a:extLst>
          </p:cNvPr>
          <p:cNvSpPr/>
          <p:nvPr/>
        </p:nvSpPr>
        <p:spPr>
          <a:xfrm>
            <a:off x="4976438" y="4077073"/>
            <a:ext cx="3855400" cy="1872208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ko-KR" sz="1100">
              <a:solidFill>
                <a:schemeClr val="tx1"/>
              </a:solidFill>
            </a:endParaRPr>
          </a:p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pic>
        <p:nvPicPr>
          <p:cNvPr id="24" name="그림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975551"/>
            <a:ext cx="3890110" cy="252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도넛 24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 rot="1590773">
            <a:off x="800026" y="1080927"/>
            <a:ext cx="501051" cy="2527152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pic>
        <p:nvPicPr>
          <p:cNvPr id="26" name="그림 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848" y="975552"/>
            <a:ext cx="3911990" cy="252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도넛 26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 rot="60000">
            <a:off x="2110206" y="1132639"/>
            <a:ext cx="591091" cy="167217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28" name="도넛 27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>
            <a:off x="1836952" y="1127493"/>
            <a:ext cx="259647" cy="159258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29" name="도넛 28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 rot="1008051">
            <a:off x="2618145" y="978550"/>
            <a:ext cx="163529" cy="218731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30" name="도넛 29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 rot="120000">
            <a:off x="2032455" y="2668554"/>
            <a:ext cx="1104899" cy="465740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31" name="도넛 30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>
            <a:off x="1336637" y="2649415"/>
            <a:ext cx="585660" cy="428626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32" name="도넛 31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 rot="2652392">
            <a:off x="3157915" y="2215959"/>
            <a:ext cx="543078" cy="793071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33" name="도넛 32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 rot="1590773">
            <a:off x="5362314" y="843734"/>
            <a:ext cx="549146" cy="2776534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34" name="도넛 33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>
            <a:off x="6502306" y="2289065"/>
            <a:ext cx="1228725" cy="1008111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35" name="도넛 34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>
            <a:off x="5661271" y="2545403"/>
            <a:ext cx="841035" cy="495300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36" name="도넛 35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 rot="2652392">
            <a:off x="7736455" y="2188965"/>
            <a:ext cx="543078" cy="657453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37" name="도넛 36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 rot="60000">
            <a:off x="6757425" y="1026566"/>
            <a:ext cx="591091" cy="247974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38" name="도넛 37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>
            <a:off x="6502306" y="1051339"/>
            <a:ext cx="250767" cy="164908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61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790186"/>
            <a:ext cx="3890110" cy="246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그림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963559"/>
            <a:ext cx="3890110" cy="253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제목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1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800" dirty="0"/>
              <a:t>6. S.W.C. </a:t>
            </a:r>
            <a:r>
              <a:rPr lang="ko-KR" altLang="en-US" sz="2800" dirty="0"/>
              <a:t>안전관리</a:t>
            </a:r>
          </a:p>
        </p:txBody>
      </p:sp>
      <p:sp>
        <p:nvSpPr>
          <p:cNvPr id="9" name="오른쪽 화살표 8"/>
          <p:cNvSpPr/>
          <p:nvPr/>
        </p:nvSpPr>
        <p:spPr>
          <a:xfrm>
            <a:off x="4321328" y="2096852"/>
            <a:ext cx="515464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오른쪽 화살표 11"/>
          <p:cNvSpPr/>
          <p:nvPr/>
        </p:nvSpPr>
        <p:spPr>
          <a:xfrm>
            <a:off x="4312208" y="4843076"/>
            <a:ext cx="515464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도넛 19">
            <a:extLst>
              <a:ext uri="{FF2B5EF4-FFF2-40B4-BE49-F238E27FC236}">
                <a16:creationId xmlns:a16="http://schemas.microsoft.com/office/drawing/2014/main" id="{152515E2-E75E-4490-94AC-69F6B4DF9079}"/>
              </a:ext>
            </a:extLst>
          </p:cNvPr>
          <p:cNvSpPr/>
          <p:nvPr/>
        </p:nvSpPr>
        <p:spPr>
          <a:xfrm>
            <a:off x="1331639" y="4581127"/>
            <a:ext cx="2856199" cy="1675537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altLang="ko-KR" sz="1100">
              <a:solidFill>
                <a:schemeClr val="tx1"/>
              </a:solidFill>
            </a:endParaRPr>
          </a:p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40" name="도넛 39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>
            <a:off x="323529" y="1279680"/>
            <a:ext cx="3890110" cy="2220558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pic>
        <p:nvPicPr>
          <p:cNvPr id="41" name="그림 4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" b="5471"/>
          <a:stretch/>
        </p:blipFill>
        <p:spPr bwMode="auto">
          <a:xfrm>
            <a:off x="4919848" y="963558"/>
            <a:ext cx="3911990" cy="253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도넛 41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>
            <a:off x="4919848" y="1316383"/>
            <a:ext cx="3890110" cy="2046383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pic>
        <p:nvPicPr>
          <p:cNvPr id="44" name="그림 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848" y="3790187"/>
            <a:ext cx="3890110" cy="246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도넛 44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>
            <a:off x="6495415" y="5023097"/>
            <a:ext cx="693258" cy="1233568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46" name="도넛 45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 rot="2880000">
            <a:off x="5749777" y="3983064"/>
            <a:ext cx="958811" cy="408469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  <p:sp>
        <p:nvSpPr>
          <p:cNvPr id="47" name="도넛 46">
            <a:extLst>
              <a:ext uri="{FF2B5EF4-FFF2-40B4-BE49-F238E27FC236}">
                <a16:creationId xmlns:a16="http://schemas.microsoft.com/office/drawing/2014/main" id="{3720A7AA-3C9D-479E-B835-74B594B3036D}"/>
              </a:ext>
            </a:extLst>
          </p:cNvPr>
          <p:cNvSpPr/>
          <p:nvPr/>
        </p:nvSpPr>
        <p:spPr>
          <a:xfrm>
            <a:off x="6556866" y="4381101"/>
            <a:ext cx="285178" cy="400049"/>
          </a:xfrm>
          <a:prstGeom prst="donut">
            <a:avLst>
              <a:gd name="adj" fmla="val 0"/>
            </a:avLst>
          </a:prstGeom>
          <a:solidFill>
            <a:srgbClr val="FF00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ko-KR" altLang="en-US" sz="11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67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1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800" dirty="0"/>
              <a:t>7. S.W.C. </a:t>
            </a:r>
            <a:r>
              <a:rPr lang="ko-KR" altLang="en-US" sz="2800" dirty="0"/>
              <a:t>해체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3527298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3527298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17032"/>
            <a:ext cx="3527298" cy="263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3527298" cy="263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621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1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2800" dirty="0"/>
              <a:t>7. S.W.C. </a:t>
            </a:r>
            <a:r>
              <a:rPr lang="ko-KR" altLang="en-US" sz="2800" dirty="0"/>
              <a:t>해체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1"/>
            <a:ext cx="3527298" cy="2630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903767"/>
            <a:ext cx="3527298" cy="263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717032"/>
            <a:ext cx="3527298" cy="263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717031"/>
            <a:ext cx="3527298" cy="263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089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3200" dirty="0"/>
              <a:t>참고자료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00600"/>
          </a:xfrm>
        </p:spPr>
        <p:txBody>
          <a:bodyPr/>
          <a:lstStyle/>
          <a:p>
            <a:r>
              <a:rPr lang="en-US" altLang="ko-KR" sz="1200" dirty="0">
                <a:hlinkClick r:id="rId2"/>
              </a:rPr>
              <a:t>http://hgswc.com/swc/</a:t>
            </a:r>
          </a:p>
          <a:p>
            <a:pPr marL="0" indent="0">
              <a:buNone/>
            </a:pPr>
            <a:r>
              <a:rPr lang="en-US" altLang="ko-KR" sz="1200" dirty="0"/>
              <a:t>       (</a:t>
            </a:r>
            <a:r>
              <a:rPr lang="ko-KR" altLang="en-US" sz="1200" dirty="0"/>
              <a:t>㈜</a:t>
            </a:r>
            <a:r>
              <a:rPr lang="ko-KR" altLang="en-US" sz="1200" dirty="0" err="1"/>
              <a:t>한결에이스</a:t>
            </a:r>
            <a:r>
              <a:rPr lang="ko-KR" altLang="en-US" sz="1200" dirty="0"/>
              <a:t> 홈페이지</a:t>
            </a:r>
            <a:r>
              <a:rPr lang="en-US" altLang="ko-KR" sz="1200" dirty="0"/>
              <a:t>)</a:t>
            </a:r>
          </a:p>
          <a:p>
            <a:r>
              <a:rPr lang="en-US" altLang="ko-KR" sz="1200" dirty="0"/>
              <a:t>S.W.C. </a:t>
            </a:r>
            <a:r>
              <a:rPr lang="ko-KR" altLang="en-US" sz="1200" dirty="0"/>
              <a:t>시공계획서 </a:t>
            </a:r>
            <a:r>
              <a:rPr lang="en-US" altLang="ko-KR" sz="1200" dirty="0"/>
              <a:t>- </a:t>
            </a:r>
            <a:r>
              <a:rPr lang="ko-KR" altLang="en-US" sz="1200" dirty="0"/>
              <a:t>㈜</a:t>
            </a:r>
            <a:r>
              <a:rPr lang="ko-KR" altLang="en-US" sz="1200" dirty="0" err="1"/>
              <a:t>한결에이스</a:t>
            </a:r>
            <a:endParaRPr lang="en-US" altLang="ko-KR" sz="1200" dirty="0"/>
          </a:p>
          <a:p>
            <a:r>
              <a:rPr lang="en-US" altLang="ko-KR" sz="1200" dirty="0">
                <a:hlinkClick r:id="rId2"/>
              </a:rPr>
              <a:t>https://blog.naver.com/suya6904/221005990872</a:t>
            </a:r>
            <a:r>
              <a:rPr lang="en-US" altLang="ko-KR" sz="1200" dirty="0"/>
              <a:t> </a:t>
            </a:r>
          </a:p>
          <a:p>
            <a:pPr marL="0" indent="0">
              <a:buNone/>
            </a:pPr>
            <a:r>
              <a:rPr lang="en-US" altLang="ko-KR" sz="1200" dirty="0"/>
              <a:t>        (</a:t>
            </a:r>
            <a:r>
              <a:rPr lang="ko-KR" altLang="en-US" sz="1200" dirty="0"/>
              <a:t>느티나무의 세상사는 이야기 </a:t>
            </a:r>
            <a:r>
              <a:rPr lang="en-US" altLang="ko-KR" sz="1200" dirty="0"/>
              <a:t>– SWC </a:t>
            </a:r>
            <a:r>
              <a:rPr lang="ko-KR" altLang="en-US" sz="1200" dirty="0"/>
              <a:t>공법</a:t>
            </a:r>
            <a:r>
              <a:rPr lang="en-US" altLang="ko-KR" sz="1200" dirty="0"/>
              <a:t>)</a:t>
            </a:r>
          </a:p>
          <a:p>
            <a:r>
              <a:rPr lang="en-US" altLang="ko-KR" sz="1200" dirty="0">
                <a:hlinkClick r:id="rId3"/>
              </a:rPr>
              <a:t>https://blog.naver.com/inzaghi3831/222662366079</a:t>
            </a:r>
            <a:r>
              <a:rPr lang="en-US" altLang="ko-KR" sz="1200" dirty="0"/>
              <a:t> </a:t>
            </a:r>
          </a:p>
          <a:p>
            <a:pPr marL="0" indent="0">
              <a:buNone/>
            </a:pPr>
            <a:r>
              <a:rPr lang="en-US" altLang="ko-KR" sz="1200" dirty="0"/>
              <a:t>        ([</a:t>
            </a:r>
            <a:r>
              <a:rPr lang="ko-KR" altLang="en-US" sz="1200" dirty="0"/>
              <a:t>건축시공기술사</a:t>
            </a:r>
            <a:r>
              <a:rPr lang="en-US" altLang="ko-KR" sz="1200" dirty="0"/>
              <a:t>-</a:t>
            </a:r>
            <a:r>
              <a:rPr lang="ko-KR" altLang="en-US" sz="1200" dirty="0"/>
              <a:t>정리</a:t>
            </a:r>
            <a:r>
              <a:rPr lang="en-US" altLang="ko-KR" sz="1200" dirty="0"/>
              <a:t>] </a:t>
            </a:r>
            <a:r>
              <a:rPr lang="ko-KR" altLang="en-US" sz="1200" dirty="0"/>
              <a:t>초고층</a:t>
            </a:r>
            <a:r>
              <a:rPr lang="en-US" altLang="ko-KR" sz="1200" dirty="0"/>
              <a:t> </a:t>
            </a:r>
            <a:r>
              <a:rPr lang="ko-KR" altLang="en-US" sz="1200" dirty="0"/>
              <a:t>건축물 코어 후행공법 및 </a:t>
            </a:r>
            <a:r>
              <a:rPr lang="en-US" altLang="ko-KR" sz="1200" dirty="0"/>
              <a:t>SWC)</a:t>
            </a:r>
          </a:p>
          <a:p>
            <a:r>
              <a:rPr lang="en-US" altLang="ko-KR" sz="1200" dirty="0">
                <a:hlinkClick r:id="rId4"/>
              </a:rPr>
              <a:t>https://blog.naver.com/haveqlwjs/222783469761</a:t>
            </a:r>
            <a:endParaRPr lang="en-US" altLang="ko-KR" sz="1200" dirty="0"/>
          </a:p>
          <a:p>
            <a:pPr marL="0" indent="0">
              <a:buNone/>
            </a:pPr>
            <a:r>
              <a:rPr lang="en-US" altLang="ko-KR" sz="1200" dirty="0"/>
              <a:t>        ((</a:t>
            </a:r>
            <a:r>
              <a:rPr lang="ko-KR" altLang="en-US" sz="1200" dirty="0"/>
              <a:t>무명의 건축가</a:t>
            </a:r>
            <a:r>
              <a:rPr lang="en-US" altLang="ko-KR" sz="1200" dirty="0"/>
              <a:t>) </a:t>
            </a:r>
            <a:r>
              <a:rPr lang="ko-KR" altLang="en-US" sz="1200" dirty="0"/>
              <a:t>생활과 건축 연구소 </a:t>
            </a:r>
            <a:r>
              <a:rPr lang="en-US" altLang="ko-KR" sz="1200" dirty="0"/>
              <a:t>– SWC </a:t>
            </a:r>
            <a:r>
              <a:rPr lang="ko-KR" altLang="en-US" sz="1200" dirty="0"/>
              <a:t>공법</a:t>
            </a:r>
            <a:r>
              <a:rPr lang="en-US" altLang="ko-KR" sz="1200" dirty="0"/>
              <a:t>)</a:t>
            </a:r>
          </a:p>
          <a:p>
            <a:r>
              <a:rPr lang="en-US" altLang="ko-KR" sz="1200" dirty="0">
                <a:hlinkClick r:id="rId5"/>
              </a:rPr>
              <a:t>https://blog.naver.com/ljhcjy24/222899843863</a:t>
            </a:r>
            <a:endParaRPr lang="en-US" altLang="ko-KR" sz="1200" dirty="0"/>
          </a:p>
          <a:p>
            <a:pPr marL="0" indent="0">
              <a:buNone/>
            </a:pPr>
            <a:r>
              <a:rPr lang="en-US" altLang="ko-KR" sz="1200" dirty="0"/>
              <a:t>        ([AC</a:t>
            </a:r>
            <a:r>
              <a:rPr lang="ko-KR" altLang="en-US" sz="1200" dirty="0"/>
              <a:t>호텔 </a:t>
            </a:r>
            <a:r>
              <a:rPr lang="ko-KR" altLang="en-US" sz="1200" dirty="0" err="1"/>
              <a:t>바이</a:t>
            </a:r>
            <a:r>
              <a:rPr lang="ko-KR" altLang="en-US" sz="1200" dirty="0"/>
              <a:t> </a:t>
            </a:r>
            <a:r>
              <a:rPr lang="ko-KR" altLang="en-US" sz="1200" dirty="0" err="1"/>
              <a:t>메리어트</a:t>
            </a:r>
            <a:r>
              <a:rPr lang="ko-KR" altLang="en-US" sz="1200" dirty="0"/>
              <a:t> 군포 </a:t>
            </a:r>
            <a:r>
              <a:rPr lang="en-US" altLang="ko-KR" sz="1200" dirty="0"/>
              <a:t>– </a:t>
            </a:r>
            <a:r>
              <a:rPr lang="ko-KR" altLang="en-US" sz="1200" dirty="0" err="1"/>
              <a:t>파싸인</a:t>
            </a:r>
            <a:r>
              <a:rPr lang="ko-KR" altLang="en-US" sz="1200" dirty="0"/>
              <a:t> 테라코타</a:t>
            </a:r>
            <a:r>
              <a:rPr lang="en-US" altLang="ko-KR" sz="1200" dirty="0"/>
              <a:t>] SWC </a:t>
            </a:r>
            <a:r>
              <a:rPr lang="ko-KR" altLang="en-US" sz="1200" dirty="0"/>
              <a:t>한 개 층 인상되다</a:t>
            </a:r>
            <a:r>
              <a:rPr lang="en-US" altLang="ko-KR" sz="1200" dirty="0"/>
              <a:t>.)</a:t>
            </a:r>
          </a:p>
          <a:p>
            <a:r>
              <a:rPr lang="en-US" altLang="ko-KR" sz="1200" dirty="0">
                <a:hlinkClick r:id="rId6"/>
              </a:rPr>
              <a:t>http://www.kookje.co.kr/news2011/asp/newsbody.asp?code=0300&amp;key=20180303.99099000880</a:t>
            </a:r>
            <a:endParaRPr lang="en-US" altLang="ko-KR" sz="1200" dirty="0"/>
          </a:p>
          <a:p>
            <a:pPr marL="0" indent="0">
              <a:buNone/>
            </a:pPr>
            <a:r>
              <a:rPr lang="en-US" altLang="ko-KR" sz="1200" dirty="0"/>
              <a:t>        ((</a:t>
            </a:r>
            <a:r>
              <a:rPr lang="ko-KR" altLang="en-US" sz="1200" dirty="0"/>
              <a:t>국제신문</a:t>
            </a:r>
            <a:r>
              <a:rPr lang="en-US" altLang="ko-KR" sz="1200" dirty="0"/>
              <a:t>) ‘</a:t>
            </a:r>
            <a:r>
              <a:rPr lang="ko-KR" altLang="en-US" sz="1200" dirty="0"/>
              <a:t>해운대 </a:t>
            </a:r>
            <a:r>
              <a:rPr lang="ko-KR" altLang="en-US" sz="1200" dirty="0" err="1"/>
              <a:t>엘시티</a:t>
            </a:r>
            <a:r>
              <a:rPr lang="en-US" altLang="ko-KR" sz="1200" dirty="0"/>
              <a:t>’ </a:t>
            </a:r>
            <a:r>
              <a:rPr lang="ko-KR" altLang="en-US" sz="1200" dirty="0"/>
              <a:t>작업대 추락 사고</a:t>
            </a:r>
            <a:r>
              <a:rPr lang="en-US" altLang="ko-KR" sz="1200" dirty="0"/>
              <a:t>… 4</a:t>
            </a:r>
            <a:r>
              <a:rPr lang="ko-KR" altLang="en-US" sz="1200" dirty="0"/>
              <a:t>명 사망</a:t>
            </a:r>
            <a:r>
              <a:rPr lang="en-US" altLang="ko-KR" sz="1200" dirty="0"/>
              <a:t>, </a:t>
            </a:r>
            <a:r>
              <a:rPr lang="ko-KR" altLang="en-US" sz="1200" dirty="0"/>
              <a:t>부상</a:t>
            </a:r>
            <a:r>
              <a:rPr lang="en-US" altLang="ko-KR" sz="1200" dirty="0"/>
              <a:t> 3→4</a:t>
            </a:r>
            <a:r>
              <a:rPr lang="ko-KR" altLang="en-US" sz="1200" dirty="0"/>
              <a:t>명</a:t>
            </a:r>
            <a:r>
              <a:rPr lang="en-US" altLang="ko-KR" sz="1200" dirty="0"/>
              <a:t>)</a:t>
            </a:r>
          </a:p>
          <a:p>
            <a:r>
              <a:rPr lang="en-US" altLang="ko-KR" sz="1200" dirty="0">
                <a:hlinkClick r:id="rId7"/>
              </a:rPr>
              <a:t>https://n.news.naver.com/mnews/article/001/0009932463</a:t>
            </a:r>
            <a:endParaRPr lang="en-US" altLang="ko-KR" sz="1200" dirty="0"/>
          </a:p>
          <a:p>
            <a:pPr marL="0" indent="0">
              <a:buNone/>
            </a:pPr>
            <a:r>
              <a:rPr lang="en-US" altLang="ko-KR" sz="1200" dirty="0"/>
              <a:t>        ((</a:t>
            </a:r>
            <a:r>
              <a:rPr lang="ko-KR" altLang="en-US" sz="1200" dirty="0"/>
              <a:t>연합뉴스</a:t>
            </a:r>
            <a:r>
              <a:rPr lang="en-US" altLang="ko-KR" sz="1200" dirty="0"/>
              <a:t>) </a:t>
            </a:r>
            <a:r>
              <a:rPr lang="ko-KR" altLang="en-US" sz="1200" dirty="0"/>
              <a:t>해운대 </a:t>
            </a:r>
            <a:r>
              <a:rPr lang="ko-KR" altLang="en-US" sz="1200" dirty="0" err="1"/>
              <a:t>엘시티</a:t>
            </a:r>
            <a:r>
              <a:rPr lang="ko-KR" altLang="en-US" sz="1200" dirty="0"/>
              <a:t> 공사장 </a:t>
            </a:r>
            <a:r>
              <a:rPr lang="en-US" altLang="ko-KR" sz="1200" dirty="0"/>
              <a:t>55</a:t>
            </a:r>
            <a:r>
              <a:rPr lang="ko-KR" altLang="en-US" sz="1200" dirty="0"/>
              <a:t>층 추락사고</a:t>
            </a:r>
            <a:r>
              <a:rPr lang="en-US" altLang="ko-KR" sz="1200" dirty="0"/>
              <a:t>… “4</a:t>
            </a:r>
            <a:r>
              <a:rPr lang="ko-KR" altLang="en-US" sz="1200" dirty="0"/>
              <a:t>명 사망 추정</a:t>
            </a:r>
            <a:r>
              <a:rPr lang="en-US" altLang="ko-KR" sz="1200" dirty="0"/>
              <a:t>”(2</a:t>
            </a:r>
            <a:r>
              <a:rPr lang="ko-KR" altLang="en-US" sz="1200" dirty="0"/>
              <a:t>보</a:t>
            </a:r>
            <a:r>
              <a:rPr lang="en-US" altLang="ko-KR" sz="1200" dirty="0"/>
              <a:t>))</a:t>
            </a:r>
          </a:p>
          <a:p>
            <a:r>
              <a:rPr lang="en-US" altLang="ko-KR" sz="1200" dirty="0">
                <a:hlinkClick r:id="rId8"/>
              </a:rPr>
              <a:t>https://n.news.naver.com/mnews/article/005/0001078348</a:t>
            </a:r>
            <a:endParaRPr lang="en-US" altLang="ko-KR" sz="1200" dirty="0"/>
          </a:p>
          <a:p>
            <a:pPr marL="0" indent="0">
              <a:buNone/>
            </a:pPr>
            <a:r>
              <a:rPr lang="en-US" altLang="ko-KR" sz="1200" dirty="0"/>
              <a:t>        ((</a:t>
            </a:r>
            <a:r>
              <a:rPr lang="ko-KR" altLang="en-US" sz="1200" dirty="0"/>
              <a:t>국민일보</a:t>
            </a:r>
            <a:r>
              <a:rPr lang="en-US" altLang="ko-KR" sz="1200" dirty="0"/>
              <a:t>) </a:t>
            </a:r>
            <a:r>
              <a:rPr lang="ko-KR" altLang="en-US" sz="1200" dirty="0" err="1"/>
              <a:t>엘시티</a:t>
            </a:r>
            <a:r>
              <a:rPr lang="ko-KR" altLang="en-US" sz="1200" dirty="0"/>
              <a:t> 사고 생존자 진술 </a:t>
            </a:r>
            <a:r>
              <a:rPr lang="en-US" altLang="ko-KR" sz="1200" dirty="0"/>
              <a:t>“</a:t>
            </a:r>
            <a:r>
              <a:rPr lang="ko-KR" altLang="en-US" sz="1200" dirty="0"/>
              <a:t>잠시 쉬려고 내리는 순간 그대로 추락</a:t>
            </a:r>
            <a:r>
              <a:rPr lang="en-US" altLang="ko-KR" sz="1200" dirty="0"/>
              <a:t>”)</a:t>
            </a:r>
          </a:p>
          <a:p>
            <a:r>
              <a:rPr lang="en-US" altLang="ko-KR" sz="1200" dirty="0">
                <a:hlinkClick r:id="rId9"/>
              </a:rPr>
              <a:t>https://news.mtn.co.kr/news-detail/2018030511051391599</a:t>
            </a:r>
            <a:endParaRPr lang="en-US" altLang="ko-KR" sz="1200" dirty="0"/>
          </a:p>
          <a:p>
            <a:pPr marL="0" indent="0">
              <a:buNone/>
            </a:pPr>
            <a:r>
              <a:rPr lang="en-US" altLang="ko-KR" sz="1200" dirty="0"/>
              <a:t>        ((MTN </a:t>
            </a:r>
            <a:r>
              <a:rPr lang="ko-KR" altLang="en-US" sz="1200" dirty="0"/>
              <a:t>뉴스</a:t>
            </a:r>
            <a:r>
              <a:rPr lang="en-US" altLang="ko-KR" sz="1200" dirty="0"/>
              <a:t>) </a:t>
            </a:r>
            <a:r>
              <a:rPr lang="ko-KR" altLang="en-US" sz="1200" dirty="0"/>
              <a:t>경찰</a:t>
            </a:r>
            <a:r>
              <a:rPr lang="en-US" altLang="ko-KR" sz="1200" dirty="0"/>
              <a:t>, </a:t>
            </a:r>
            <a:r>
              <a:rPr lang="ko-KR" altLang="en-US" sz="1200" dirty="0" err="1"/>
              <a:t>엘시티</a:t>
            </a:r>
            <a:r>
              <a:rPr lang="ko-KR" altLang="en-US" sz="1200" dirty="0"/>
              <a:t> 추락사고 </a:t>
            </a:r>
            <a:r>
              <a:rPr lang="en-US" altLang="ko-KR" sz="1200" dirty="0"/>
              <a:t>‘</a:t>
            </a:r>
            <a:r>
              <a:rPr lang="ko-KR" altLang="en-US" sz="1200" dirty="0"/>
              <a:t>앵커 불량</a:t>
            </a:r>
            <a:r>
              <a:rPr lang="en-US" altLang="ko-KR" sz="1200" dirty="0"/>
              <a:t>’</a:t>
            </a:r>
            <a:r>
              <a:rPr lang="ko-KR" altLang="en-US" sz="1200" dirty="0"/>
              <a:t>가능성 확인</a:t>
            </a:r>
            <a:r>
              <a:rPr lang="en-US" altLang="ko-KR" sz="1200" dirty="0"/>
              <a:t>… </a:t>
            </a:r>
            <a:r>
              <a:rPr lang="ko-KR" altLang="en-US" sz="1200" dirty="0"/>
              <a:t>관계자 조기 소환 예정</a:t>
            </a:r>
            <a:r>
              <a:rPr lang="en-US" altLang="ko-KR" sz="1200" dirty="0"/>
              <a:t>)</a:t>
            </a:r>
          </a:p>
          <a:p>
            <a:r>
              <a:rPr lang="en-US" altLang="ko-KR" sz="1200" dirty="0">
                <a:hlinkClick r:id="rId10"/>
              </a:rPr>
              <a:t>https://www.hankookilbo.com/News/Read/201803050433197517</a:t>
            </a:r>
            <a:endParaRPr lang="en-US" altLang="ko-KR" sz="1200" dirty="0"/>
          </a:p>
          <a:p>
            <a:pPr marL="0" indent="0">
              <a:buNone/>
            </a:pPr>
            <a:r>
              <a:rPr lang="en-US" altLang="ko-KR" sz="1200" dirty="0"/>
              <a:t>        ((</a:t>
            </a:r>
            <a:r>
              <a:rPr lang="ko-KR" altLang="en-US" sz="1200" dirty="0"/>
              <a:t>한국일보</a:t>
            </a:r>
            <a:r>
              <a:rPr lang="en-US" altLang="ko-KR" sz="1200" dirty="0"/>
              <a:t>) </a:t>
            </a:r>
            <a:r>
              <a:rPr lang="ko-KR" altLang="en-US" sz="1200" dirty="0"/>
              <a:t>부산 </a:t>
            </a:r>
            <a:r>
              <a:rPr lang="ko-KR" altLang="en-US" sz="1200" dirty="0" err="1"/>
              <a:t>엘시티</a:t>
            </a:r>
            <a:r>
              <a:rPr lang="en-US" altLang="ko-KR" sz="1200" dirty="0"/>
              <a:t>, </a:t>
            </a:r>
            <a:r>
              <a:rPr lang="ko-KR" altLang="en-US" sz="1200" dirty="0"/>
              <a:t>지난해 추락방지시설 고발당하고도 </a:t>
            </a:r>
            <a:r>
              <a:rPr lang="ko-KR" altLang="en-US" sz="1200" dirty="0" err="1"/>
              <a:t>나몰라라</a:t>
            </a:r>
            <a:r>
              <a:rPr lang="en-US" altLang="ko-KR" sz="1200" dirty="0"/>
              <a:t>)</a:t>
            </a:r>
          </a:p>
          <a:p>
            <a:r>
              <a:rPr lang="en-US" altLang="ko-KR" sz="1200" dirty="0">
                <a:hlinkClick r:id="rId11"/>
              </a:rPr>
              <a:t>http://www.kookje.co.kr/news2011/asp/newsbody.asp?key=20180306.22008001554</a:t>
            </a:r>
            <a:endParaRPr lang="en-US" altLang="ko-KR" sz="1200" dirty="0"/>
          </a:p>
          <a:p>
            <a:pPr marL="0" indent="0">
              <a:buNone/>
            </a:pPr>
            <a:r>
              <a:rPr lang="en-US" altLang="ko-KR" sz="1200" dirty="0"/>
              <a:t>        </a:t>
            </a:r>
            <a:r>
              <a:rPr lang="en-US" altLang="ko-KR" sz="1200" dirty="0">
                <a:latin typeface="+mn-ea"/>
              </a:rPr>
              <a:t>((</a:t>
            </a:r>
            <a:r>
              <a:rPr lang="ko-KR" altLang="en-US" sz="1200" dirty="0">
                <a:latin typeface="+mn-ea"/>
              </a:rPr>
              <a:t>국제신문</a:t>
            </a:r>
            <a:r>
              <a:rPr lang="en-US" altLang="ko-KR" sz="1200" dirty="0">
                <a:latin typeface="+mn-ea"/>
              </a:rPr>
              <a:t>) </a:t>
            </a:r>
            <a:r>
              <a:rPr lang="ko-KR" altLang="en-US" sz="1200" dirty="0" err="1">
                <a:latin typeface="+mn-ea"/>
              </a:rPr>
              <a:t>엘시티</a:t>
            </a:r>
            <a:r>
              <a:rPr lang="ko-KR" altLang="en-US" sz="1200" dirty="0">
                <a:latin typeface="+mn-ea"/>
              </a:rPr>
              <a:t> 사고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작업발판</a:t>
            </a:r>
            <a:r>
              <a:rPr lang="en-US" altLang="ko-KR" sz="1200" dirty="0">
                <a:latin typeface="+mn-ea"/>
              </a:rPr>
              <a:t>(SWC)∙</a:t>
            </a:r>
            <a:r>
              <a:rPr lang="ko-KR" altLang="en-US" sz="1200" dirty="0">
                <a:latin typeface="+mn-ea"/>
              </a:rPr>
              <a:t>외벽</a:t>
            </a:r>
            <a:r>
              <a:rPr lang="en-US" altLang="ko-KR" sz="1200" dirty="0">
                <a:latin typeface="+mn-ea"/>
              </a:rPr>
              <a:t> </a:t>
            </a:r>
            <a:r>
              <a:rPr lang="ko-KR" altLang="en-US" sz="1200" dirty="0">
                <a:latin typeface="+mn-ea"/>
              </a:rPr>
              <a:t>연결 앵커 결함에 무게</a:t>
            </a:r>
            <a:r>
              <a:rPr lang="en-US" altLang="ko-KR" sz="1200" dirty="0">
                <a:latin typeface="+mn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9485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3200" dirty="0"/>
              <a:t>참고자료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en-US" altLang="ko-KR" sz="1200" dirty="0">
                <a:hlinkClick r:id="rId2"/>
              </a:rPr>
              <a:t>https://blog.naver.com/ofiicezone/221224477986</a:t>
            </a:r>
          </a:p>
          <a:p>
            <a:pPr marL="0" indent="0">
              <a:buNone/>
            </a:pPr>
            <a:r>
              <a:rPr lang="en-US" altLang="ko-KR" sz="1200" dirty="0"/>
              <a:t>        ((</a:t>
            </a:r>
            <a:r>
              <a:rPr lang="ko-KR" altLang="en-US" sz="1200" dirty="0"/>
              <a:t>건설현장 안전정보</a:t>
            </a:r>
            <a:r>
              <a:rPr lang="en-US" altLang="ko-KR" sz="1200" dirty="0"/>
              <a:t>) </a:t>
            </a:r>
            <a:r>
              <a:rPr lang="ko-KR" altLang="en-US" sz="1200" dirty="0"/>
              <a:t>부산 </a:t>
            </a:r>
            <a:r>
              <a:rPr lang="ko-KR" altLang="en-US" sz="1200" dirty="0" err="1"/>
              <a:t>엘시티</a:t>
            </a:r>
            <a:r>
              <a:rPr lang="ko-KR" altLang="en-US" sz="1200" dirty="0"/>
              <a:t> 추락사고 원인</a:t>
            </a:r>
            <a:r>
              <a:rPr lang="en-US" altLang="ko-KR" sz="1200" dirty="0"/>
              <a:t>, </a:t>
            </a:r>
            <a:r>
              <a:rPr lang="ko-KR" altLang="en-US" sz="1200" dirty="0"/>
              <a:t>추락 예방방법 없을까</a:t>
            </a:r>
            <a:r>
              <a:rPr lang="en-US" altLang="ko-KR" sz="1200" dirty="0"/>
              <a:t>?)</a:t>
            </a:r>
          </a:p>
          <a:p>
            <a:r>
              <a:rPr lang="en-US" altLang="ko-KR" sz="1200" dirty="0">
                <a:hlinkClick r:id="rId3"/>
              </a:rPr>
              <a:t>https://blog.naver.com/arja200/221220989900</a:t>
            </a:r>
            <a:endParaRPr lang="en-US" altLang="ko-KR" sz="1200" dirty="0"/>
          </a:p>
          <a:p>
            <a:pPr marL="0" indent="0">
              <a:buNone/>
            </a:pPr>
            <a:r>
              <a:rPr lang="en-US" altLang="ko-KR" sz="1200" dirty="0"/>
              <a:t>        ((</a:t>
            </a:r>
            <a:r>
              <a:rPr lang="ko-KR" altLang="en-US" sz="1200" dirty="0"/>
              <a:t>안심이</a:t>
            </a:r>
            <a:r>
              <a:rPr lang="en-US" altLang="ko-KR" sz="1200" dirty="0"/>
              <a:t>) SWC </a:t>
            </a:r>
            <a:r>
              <a:rPr lang="ko-KR" altLang="en-US" sz="1200" dirty="0"/>
              <a:t>추락</a:t>
            </a:r>
            <a:r>
              <a:rPr lang="en-US" altLang="ko-KR" sz="1200" dirty="0"/>
              <a:t>(</a:t>
            </a:r>
            <a:r>
              <a:rPr lang="ko-KR" altLang="en-US" sz="1200" dirty="0"/>
              <a:t>붕괴</a:t>
            </a:r>
            <a:r>
              <a:rPr lang="en-US" altLang="ko-KR" sz="1200" dirty="0"/>
              <a:t>)</a:t>
            </a:r>
            <a:r>
              <a:rPr lang="ko-KR" altLang="en-US" sz="1200" dirty="0"/>
              <a:t>사고</a:t>
            </a:r>
            <a:r>
              <a:rPr lang="en-US" altLang="ko-KR" sz="1200" dirty="0"/>
              <a:t>)</a:t>
            </a:r>
          </a:p>
          <a:p>
            <a:r>
              <a:rPr lang="en-US" altLang="ko-KR" sz="1200" dirty="0">
                <a:hlinkClick r:id="rId4"/>
              </a:rPr>
              <a:t>https://n.news.naver.com/mnews/article/079/0003075031</a:t>
            </a:r>
            <a:endParaRPr lang="en-US" altLang="ko-KR" sz="1200" dirty="0"/>
          </a:p>
          <a:p>
            <a:pPr marL="0" indent="0">
              <a:buNone/>
            </a:pPr>
            <a:r>
              <a:rPr lang="en-US" altLang="ko-KR" sz="1200" dirty="0">
                <a:latin typeface="+mn-ea"/>
              </a:rPr>
              <a:t>        ((</a:t>
            </a:r>
            <a:r>
              <a:rPr lang="ko-KR" altLang="en-US" sz="1200" dirty="0" err="1">
                <a:latin typeface="+mn-ea"/>
              </a:rPr>
              <a:t>노컷뉴스</a:t>
            </a:r>
            <a:r>
              <a:rPr lang="en-US" altLang="ko-KR" sz="1200" dirty="0">
                <a:latin typeface="+mn-ea"/>
              </a:rPr>
              <a:t>) </a:t>
            </a:r>
            <a:r>
              <a:rPr lang="ko-KR" altLang="en-US" sz="1200" dirty="0" err="1">
                <a:latin typeface="+mn-ea"/>
              </a:rPr>
              <a:t>엘시티</a:t>
            </a:r>
            <a:r>
              <a:rPr lang="ko-KR" altLang="en-US" sz="1200" dirty="0">
                <a:latin typeface="+mn-ea"/>
              </a:rPr>
              <a:t> 정밀 감식 </a:t>
            </a:r>
            <a:r>
              <a:rPr lang="en-US" altLang="ko-KR" sz="1200" dirty="0">
                <a:latin typeface="+mn-ea"/>
              </a:rPr>
              <a:t>“</a:t>
            </a:r>
            <a:r>
              <a:rPr lang="ko-KR" altLang="en-US" sz="1200" dirty="0">
                <a:latin typeface="+mn-ea"/>
              </a:rPr>
              <a:t>부품결함∙부실시공 모든 가능성</a:t>
            </a:r>
            <a:r>
              <a:rPr lang="en-US" altLang="ko-KR" sz="1200" dirty="0">
                <a:latin typeface="+mn-ea"/>
              </a:rPr>
              <a:t>”)</a:t>
            </a:r>
          </a:p>
          <a:p>
            <a:r>
              <a:rPr lang="en-US" altLang="ko-KR" sz="1200" dirty="0">
                <a:hlinkClick r:id="rId2"/>
              </a:rPr>
              <a:t>https://blog.naver.com/sugroup7904/223030344074</a:t>
            </a:r>
            <a:endParaRPr lang="en-US" altLang="ko-KR" sz="1200" dirty="0"/>
          </a:p>
          <a:p>
            <a:pPr marL="0" indent="0">
              <a:buNone/>
            </a:pPr>
            <a:r>
              <a:rPr lang="en-US" altLang="ko-KR" sz="1200" dirty="0"/>
              <a:t>        ([</a:t>
            </a:r>
            <a:r>
              <a:rPr lang="ko-KR" altLang="en-US" sz="1200" dirty="0"/>
              <a:t>재해사례</a:t>
            </a:r>
            <a:r>
              <a:rPr lang="en-US" altLang="ko-KR" sz="1200" dirty="0"/>
              <a:t>] SWC </a:t>
            </a:r>
            <a:r>
              <a:rPr lang="ko-KR" altLang="en-US" sz="1200" dirty="0"/>
              <a:t>작업발판에서 떨어짐 사고 발생</a:t>
            </a:r>
            <a:r>
              <a:rPr lang="en-US" altLang="ko-KR" sz="1200" dirty="0"/>
              <a:t>)</a:t>
            </a:r>
            <a:endParaRPr lang="en-US" altLang="ko-KR" sz="1200" dirty="0">
              <a:hlinkClick r:id="rId5"/>
            </a:endParaRPr>
          </a:p>
          <a:p>
            <a:r>
              <a:rPr lang="en-US" altLang="ko-KR" sz="1200" dirty="0">
                <a:hlinkClick r:id="rId5"/>
              </a:rPr>
              <a:t>https://blog.naver.com/jhukim777/222942579743</a:t>
            </a:r>
            <a:endParaRPr lang="en-US" altLang="ko-KR" sz="1200" dirty="0"/>
          </a:p>
          <a:p>
            <a:pPr marL="0" indent="0">
              <a:buNone/>
            </a:pPr>
            <a:r>
              <a:rPr lang="en-US" altLang="ko-KR" sz="1200" dirty="0"/>
              <a:t>        ([</a:t>
            </a:r>
            <a:r>
              <a:rPr lang="ko-KR" altLang="en-US" sz="1200" dirty="0"/>
              <a:t>계획서 현장 사고사장 동향</a:t>
            </a:r>
            <a:r>
              <a:rPr lang="en-US" altLang="ko-KR" sz="1200" dirty="0"/>
              <a:t>] </a:t>
            </a:r>
            <a:r>
              <a:rPr lang="ko-KR" altLang="en-US" sz="1200" dirty="0" err="1"/>
              <a:t>커튼월</a:t>
            </a:r>
            <a:r>
              <a:rPr lang="ko-KR" altLang="en-US" sz="1200" dirty="0"/>
              <a:t> </a:t>
            </a:r>
            <a:r>
              <a:rPr lang="ko-KR" altLang="en-US" sz="1200" dirty="0" err="1"/>
              <a:t>창호틀</a:t>
            </a:r>
            <a:r>
              <a:rPr lang="ko-KR" altLang="en-US" sz="1200" dirty="0"/>
              <a:t> </a:t>
            </a:r>
            <a:r>
              <a:rPr lang="ko-KR" altLang="en-US" sz="1200" dirty="0" err="1"/>
              <a:t>앙카작업</a:t>
            </a:r>
            <a:r>
              <a:rPr lang="ko-KR" altLang="en-US" sz="1200" dirty="0"/>
              <a:t> 중 떨어짐 </a:t>
            </a:r>
            <a:r>
              <a:rPr lang="en-US" altLang="ko-KR" sz="1200" dirty="0"/>
              <a:t>(</a:t>
            </a:r>
            <a:r>
              <a:rPr lang="ko-KR" altLang="en-US" sz="1200" dirty="0"/>
              <a:t>사망 </a:t>
            </a:r>
            <a:r>
              <a:rPr lang="en-US" altLang="ko-KR" sz="1200" dirty="0"/>
              <a:t>1</a:t>
            </a:r>
            <a:r>
              <a:rPr lang="ko-KR" altLang="en-US" sz="1200" dirty="0"/>
              <a:t>명</a:t>
            </a:r>
            <a:r>
              <a:rPr lang="en-US" altLang="ko-KR" sz="1200" dirty="0"/>
              <a:t>))</a:t>
            </a:r>
            <a:endParaRPr lang="en-US" altLang="ko-KR" sz="1200" dirty="0">
              <a:hlinkClick r:id="rId6"/>
            </a:endParaRPr>
          </a:p>
          <a:p>
            <a:r>
              <a:rPr lang="en-US" altLang="ko-KR" sz="1200" dirty="0">
                <a:hlinkClick r:id="rId6"/>
              </a:rPr>
              <a:t>https://esafetykorea.or.kr/main/supportCenter/innerBoard?board_no=1020&amp;board_type=repository</a:t>
            </a:r>
            <a:endParaRPr lang="en-US" altLang="ko-KR" sz="1200" dirty="0"/>
          </a:p>
          <a:p>
            <a:pPr marL="0" indent="0">
              <a:buNone/>
            </a:pPr>
            <a:r>
              <a:rPr lang="en-US" altLang="ko-KR" sz="1200" dirty="0"/>
              <a:t>        (</a:t>
            </a:r>
            <a:r>
              <a:rPr lang="ko-KR" altLang="en-US" sz="1200" dirty="0"/>
              <a:t>대한안전교육협회 통합교육센터 </a:t>
            </a:r>
            <a:r>
              <a:rPr lang="en-US" altLang="ko-KR" sz="1200" dirty="0"/>
              <a:t>– </a:t>
            </a:r>
            <a:r>
              <a:rPr lang="ko-KR" altLang="en-US" sz="1200" dirty="0"/>
              <a:t>건설업 재해사례 </a:t>
            </a:r>
            <a:r>
              <a:rPr lang="en-US" altLang="ko-KR" sz="1200" dirty="0"/>
              <a:t>– SWC </a:t>
            </a:r>
            <a:r>
              <a:rPr lang="ko-KR" altLang="en-US" sz="1200" dirty="0"/>
              <a:t>작업발판에서 떨어짐</a:t>
            </a:r>
            <a:r>
              <a:rPr lang="en-US" altLang="ko-KR" sz="1200" dirty="0"/>
              <a:t>)</a:t>
            </a:r>
          </a:p>
          <a:p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760303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algn="l"/>
            <a:r>
              <a:rPr lang="en-US" altLang="ko-KR" sz="2800" dirty="0"/>
              <a:t>1. S.W.C.</a:t>
            </a:r>
            <a:r>
              <a:rPr lang="ko-KR" altLang="en-US" sz="2800" dirty="0"/>
              <a:t>란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63888" y="980730"/>
            <a:ext cx="5256584" cy="5145434"/>
          </a:xfrm>
        </p:spPr>
        <p:txBody>
          <a:bodyPr>
            <a:normAutofit/>
          </a:bodyPr>
          <a:lstStyle/>
          <a:p>
            <a:r>
              <a:rPr lang="en-US" altLang="ko-KR" sz="2000" b="1" dirty="0">
                <a:solidFill>
                  <a:schemeClr val="tx1"/>
                </a:solidFill>
              </a:rPr>
              <a:t>Safety Working Cage</a:t>
            </a:r>
          </a:p>
          <a:p>
            <a:pPr marL="0" indent="0">
              <a:buNone/>
            </a:pPr>
            <a:r>
              <a:rPr lang="en-US" altLang="ko-KR" sz="2000" dirty="0">
                <a:solidFill>
                  <a:schemeClr val="tx1"/>
                </a:solidFill>
              </a:rPr>
              <a:t>     (</a:t>
            </a:r>
            <a:r>
              <a:rPr lang="ko-KR" altLang="en-US" sz="2000" dirty="0">
                <a:solidFill>
                  <a:schemeClr val="tx1"/>
                </a:solidFill>
              </a:rPr>
              <a:t>안전작업발판</a:t>
            </a:r>
            <a:r>
              <a:rPr lang="en-US" altLang="ko-KR" sz="2000" dirty="0">
                <a:solidFill>
                  <a:schemeClr val="tx1"/>
                </a:solidFill>
              </a:rPr>
              <a:t>, </a:t>
            </a:r>
            <a:r>
              <a:rPr lang="ko-KR" altLang="en-US" sz="2000" dirty="0">
                <a:solidFill>
                  <a:schemeClr val="tx1"/>
                </a:solidFill>
              </a:rPr>
              <a:t>안전작업구조물</a:t>
            </a:r>
            <a:r>
              <a:rPr lang="en-US" altLang="ko-KR" sz="20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US" altLang="ko-KR" sz="600" dirty="0">
              <a:solidFill>
                <a:schemeClr val="tx1"/>
              </a:solidFill>
            </a:endParaRPr>
          </a:p>
          <a:p>
            <a:r>
              <a:rPr lang="ko-KR" altLang="en-US" sz="2000" dirty="0">
                <a:solidFill>
                  <a:schemeClr val="tx1"/>
                </a:solidFill>
              </a:rPr>
              <a:t>건물 외부에 설치하여 골조공사와 </a:t>
            </a:r>
            <a:endParaRPr lang="en-US" altLang="ko-KR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ko-KR" sz="2000" dirty="0">
                <a:solidFill>
                  <a:schemeClr val="tx1"/>
                </a:solidFill>
              </a:rPr>
              <a:t>     </a:t>
            </a:r>
            <a:r>
              <a:rPr lang="ko-KR" altLang="en-US" sz="2000" dirty="0">
                <a:solidFill>
                  <a:schemeClr val="tx1"/>
                </a:solidFill>
              </a:rPr>
              <a:t>동시에 </a:t>
            </a:r>
            <a:r>
              <a:rPr lang="ko-KR" altLang="en-US" sz="2000" dirty="0" err="1">
                <a:solidFill>
                  <a:schemeClr val="tx1"/>
                </a:solidFill>
              </a:rPr>
              <a:t>하부층</a:t>
            </a:r>
            <a:r>
              <a:rPr lang="ko-KR" altLang="en-US" sz="2000" dirty="0">
                <a:solidFill>
                  <a:schemeClr val="tx1"/>
                </a:solidFill>
              </a:rPr>
              <a:t> 외벽 마감공사를 진행하는 </a:t>
            </a:r>
            <a:endParaRPr lang="en-US" altLang="ko-KR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ko-KR" sz="2000" dirty="0">
                <a:solidFill>
                  <a:schemeClr val="tx1"/>
                </a:solidFill>
              </a:rPr>
              <a:t>     </a:t>
            </a:r>
            <a:r>
              <a:rPr lang="ko-KR" altLang="en-US" sz="2000" dirty="0">
                <a:solidFill>
                  <a:schemeClr val="tx1"/>
                </a:solidFill>
              </a:rPr>
              <a:t>가설공법</a:t>
            </a:r>
            <a:endParaRPr lang="en-US" altLang="ko-KR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ko-KR" sz="600" dirty="0">
              <a:solidFill>
                <a:schemeClr val="tx1"/>
              </a:solidFill>
            </a:endParaRPr>
          </a:p>
          <a:p>
            <a:pPr fontAlgn="base"/>
            <a:r>
              <a:rPr lang="ko-KR" altLang="en-US" sz="2000" dirty="0">
                <a:solidFill>
                  <a:schemeClr val="tx1"/>
                </a:solidFill>
              </a:rPr>
              <a:t>선행 골조공사 </a:t>
            </a:r>
            <a:r>
              <a:rPr lang="en-US" altLang="ko-KR" sz="2000" b="1" dirty="0">
                <a:solidFill>
                  <a:schemeClr val="tx1"/>
                </a:solidFill>
              </a:rPr>
              <a:t>2~3</a:t>
            </a:r>
            <a:r>
              <a:rPr lang="ko-KR" altLang="en-US" sz="2000" b="1" dirty="0" err="1">
                <a:solidFill>
                  <a:schemeClr val="tx1"/>
                </a:solidFill>
              </a:rPr>
              <a:t>개층</a:t>
            </a:r>
            <a:r>
              <a:rPr lang="ko-KR" altLang="en-US" sz="2000" b="1" dirty="0">
                <a:solidFill>
                  <a:schemeClr val="tx1"/>
                </a:solidFill>
              </a:rPr>
              <a:t> 하부 위치</a:t>
            </a:r>
            <a:r>
              <a:rPr lang="ko-KR" altLang="en-US" sz="2000" dirty="0">
                <a:solidFill>
                  <a:schemeClr val="tx1"/>
                </a:solidFill>
              </a:rPr>
              <a:t>에 </a:t>
            </a:r>
            <a:endParaRPr lang="en-US" altLang="ko-KR" sz="2000" dirty="0">
              <a:solidFill>
                <a:schemeClr val="tx1"/>
              </a:solidFill>
            </a:endParaRPr>
          </a:p>
          <a:p>
            <a:pPr marL="0" indent="0" fontAlgn="base">
              <a:buNone/>
            </a:pPr>
            <a:r>
              <a:rPr lang="en-US" altLang="ko-KR" sz="2000" dirty="0">
                <a:solidFill>
                  <a:schemeClr val="tx1"/>
                </a:solidFill>
              </a:rPr>
              <a:t>     S.W.C</a:t>
            </a:r>
            <a:r>
              <a:rPr lang="ko-KR" altLang="en-US" sz="2000" dirty="0">
                <a:solidFill>
                  <a:schemeClr val="tx1"/>
                </a:solidFill>
              </a:rPr>
              <a:t>에 체결된 </a:t>
            </a:r>
            <a:r>
              <a:rPr lang="ko-KR" altLang="en-US" sz="2000" b="1" dirty="0">
                <a:solidFill>
                  <a:schemeClr val="tx1"/>
                </a:solidFill>
              </a:rPr>
              <a:t>가이드레일</a:t>
            </a:r>
            <a:r>
              <a:rPr lang="ko-KR" altLang="en-US" sz="2000" dirty="0">
                <a:solidFill>
                  <a:schemeClr val="tx1"/>
                </a:solidFill>
              </a:rPr>
              <a:t>을 벽체의 </a:t>
            </a:r>
            <a:endParaRPr lang="en-US" altLang="ko-KR" sz="2000" dirty="0">
              <a:solidFill>
                <a:schemeClr val="tx1"/>
              </a:solidFill>
            </a:endParaRPr>
          </a:p>
          <a:p>
            <a:pPr marL="0" indent="0" fontAlgn="base">
              <a:buNone/>
            </a:pPr>
            <a:r>
              <a:rPr lang="ko-KR" altLang="en-US" sz="2000" dirty="0">
                <a:solidFill>
                  <a:schemeClr val="tx1"/>
                </a:solidFill>
              </a:rPr>
              <a:t>     </a:t>
            </a:r>
            <a:r>
              <a:rPr lang="ko-KR" altLang="en-US" sz="2000" b="1" dirty="0" err="1">
                <a:solidFill>
                  <a:schemeClr val="tx1"/>
                </a:solidFill>
              </a:rPr>
              <a:t>브라켓</a:t>
            </a:r>
            <a:r>
              <a:rPr lang="ko-KR" altLang="en-US" sz="2000" dirty="0" err="1">
                <a:solidFill>
                  <a:schemeClr val="tx1"/>
                </a:solidFill>
              </a:rPr>
              <a:t>에</a:t>
            </a:r>
            <a:r>
              <a:rPr lang="ko-KR" altLang="en-US" sz="2000" dirty="0">
                <a:solidFill>
                  <a:schemeClr val="tx1"/>
                </a:solidFill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</a:rPr>
              <a:t>고정</a:t>
            </a:r>
            <a:r>
              <a:rPr lang="ko-KR" altLang="en-US" sz="2000" dirty="0">
                <a:solidFill>
                  <a:schemeClr val="tx1"/>
                </a:solidFill>
              </a:rPr>
              <a:t>한 후</a:t>
            </a:r>
            <a:r>
              <a:rPr lang="en-US" altLang="ko-KR" sz="2000" dirty="0">
                <a:solidFill>
                  <a:schemeClr val="tx1"/>
                </a:solidFill>
              </a:rPr>
              <a:t>, </a:t>
            </a:r>
            <a:r>
              <a:rPr lang="ko-KR" altLang="en-US" sz="2000" b="1" dirty="0">
                <a:solidFill>
                  <a:schemeClr val="tx1"/>
                </a:solidFill>
              </a:rPr>
              <a:t>기계식 인양장치</a:t>
            </a:r>
            <a:r>
              <a:rPr lang="ko-KR" altLang="en-US" sz="2000" dirty="0">
                <a:solidFill>
                  <a:schemeClr val="tx1"/>
                </a:solidFill>
              </a:rPr>
              <a:t>를</a:t>
            </a:r>
            <a:endParaRPr lang="en-US" altLang="ko-KR" sz="2000" dirty="0">
              <a:solidFill>
                <a:schemeClr val="tx1"/>
              </a:solidFill>
            </a:endParaRPr>
          </a:p>
          <a:p>
            <a:pPr marL="0" indent="0" fontAlgn="base">
              <a:buNone/>
            </a:pPr>
            <a:r>
              <a:rPr lang="en-US" altLang="ko-KR" sz="2000" dirty="0">
                <a:solidFill>
                  <a:schemeClr val="tx1"/>
                </a:solidFill>
              </a:rPr>
              <a:t>    </a:t>
            </a:r>
            <a:r>
              <a:rPr lang="ko-KR" altLang="en-US" sz="2000" dirty="0">
                <a:solidFill>
                  <a:schemeClr val="tx1"/>
                </a:solidFill>
              </a:rPr>
              <a:t> </a:t>
            </a:r>
            <a:r>
              <a:rPr lang="ko-KR" altLang="en-US" sz="2000" b="1" dirty="0">
                <a:solidFill>
                  <a:schemeClr val="tx1"/>
                </a:solidFill>
              </a:rPr>
              <a:t>이용</a:t>
            </a:r>
            <a:r>
              <a:rPr lang="ko-KR" altLang="en-US" sz="2000" dirty="0">
                <a:solidFill>
                  <a:schemeClr val="tx1"/>
                </a:solidFill>
              </a:rPr>
              <a:t>하여 </a:t>
            </a:r>
            <a:r>
              <a:rPr lang="ko-KR" altLang="en-US" sz="2000" b="1" dirty="0">
                <a:solidFill>
                  <a:schemeClr val="tx1"/>
                </a:solidFill>
              </a:rPr>
              <a:t>한 층씩 상승</a:t>
            </a:r>
            <a:r>
              <a:rPr lang="ko-KR" altLang="en-US" sz="2000" dirty="0">
                <a:solidFill>
                  <a:schemeClr val="tx1"/>
                </a:solidFill>
              </a:rPr>
              <a:t>시키면서 안전하게</a:t>
            </a:r>
            <a:endParaRPr lang="en-US" altLang="ko-KR" sz="2000" dirty="0">
              <a:solidFill>
                <a:schemeClr val="tx1"/>
              </a:solidFill>
            </a:endParaRPr>
          </a:p>
          <a:p>
            <a:pPr marL="0" indent="0" fontAlgn="base">
              <a:buNone/>
            </a:pPr>
            <a:r>
              <a:rPr lang="en-US" altLang="ko-KR" sz="2000" dirty="0">
                <a:solidFill>
                  <a:schemeClr val="tx1"/>
                </a:solidFill>
              </a:rPr>
              <a:t>    </a:t>
            </a:r>
            <a:r>
              <a:rPr lang="ko-KR" altLang="en-US" sz="2000" dirty="0">
                <a:solidFill>
                  <a:schemeClr val="tx1"/>
                </a:solidFill>
              </a:rPr>
              <a:t> 외벽 마감을 수평으로 연속 시공하는 </a:t>
            </a:r>
            <a:endParaRPr lang="en-US" altLang="ko-KR" sz="2000" dirty="0">
              <a:solidFill>
                <a:schemeClr val="tx1"/>
              </a:solidFill>
            </a:endParaRPr>
          </a:p>
          <a:p>
            <a:pPr marL="0" indent="0" fontAlgn="base">
              <a:buNone/>
            </a:pPr>
            <a:r>
              <a:rPr lang="en-US" altLang="ko-KR" sz="2000" dirty="0">
                <a:solidFill>
                  <a:schemeClr val="tx1"/>
                </a:solidFill>
              </a:rPr>
              <a:t>     </a:t>
            </a:r>
            <a:r>
              <a:rPr lang="ko-KR" altLang="en-US" sz="2000" dirty="0">
                <a:solidFill>
                  <a:schemeClr val="tx1"/>
                </a:solidFill>
              </a:rPr>
              <a:t>건축물 외벽 마감 </a:t>
            </a:r>
            <a:r>
              <a:rPr lang="ko-KR" altLang="en-US" sz="2000" dirty="0" err="1">
                <a:solidFill>
                  <a:schemeClr val="tx1"/>
                </a:solidFill>
              </a:rPr>
              <a:t>적층</a:t>
            </a:r>
            <a:r>
              <a:rPr lang="ko-KR" altLang="en-US" sz="2000" dirty="0">
                <a:solidFill>
                  <a:schemeClr val="tx1"/>
                </a:solidFill>
              </a:rPr>
              <a:t> 가설공법</a:t>
            </a:r>
            <a:br>
              <a:rPr lang="ko-KR" altLang="en-US" sz="2000" dirty="0">
                <a:solidFill>
                  <a:schemeClr val="tx1"/>
                </a:solidFill>
              </a:rPr>
            </a:br>
            <a:endParaRPr lang="ko-KR" altLang="en-US" sz="20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052736"/>
            <a:ext cx="316835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http://hgswc.com/wp-content/uploads/2019/03/swc_%EA%B3%B5%EB%B2%95%EC%A0%81%EC%9A%A9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37" y="4293824"/>
            <a:ext cx="242353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976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2" y="858619"/>
            <a:ext cx="8472990" cy="589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469177" y="188890"/>
            <a:ext cx="8229600" cy="634082"/>
          </a:xfrm>
        </p:spPr>
        <p:txBody>
          <a:bodyPr>
            <a:noAutofit/>
          </a:bodyPr>
          <a:lstStyle/>
          <a:p>
            <a:pPr algn="l"/>
            <a:r>
              <a:rPr lang="en-US" altLang="ko-KR" sz="2800" dirty="0"/>
              <a:t>2. </a:t>
            </a:r>
            <a:r>
              <a:rPr lang="ko-KR" altLang="en-US" sz="2800" dirty="0"/>
              <a:t>외부 가설공법 비교</a:t>
            </a:r>
          </a:p>
        </p:txBody>
      </p:sp>
    </p:spTree>
    <p:extLst>
      <p:ext uri="{BB962C8B-B14F-4D97-AF65-F5344CB8AC3E}">
        <p14:creationId xmlns:p14="http://schemas.microsoft.com/office/powerpoint/2010/main" val="1328486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467544" y="185378"/>
            <a:ext cx="8229600" cy="634082"/>
          </a:xfrm>
        </p:spPr>
        <p:txBody>
          <a:bodyPr>
            <a:noAutofit/>
          </a:bodyPr>
          <a:lstStyle/>
          <a:p>
            <a:pPr algn="l"/>
            <a:r>
              <a:rPr lang="en-US" altLang="ko-KR" sz="2800" dirty="0"/>
              <a:t>3. S.W.C. </a:t>
            </a:r>
            <a:r>
              <a:rPr lang="ko-KR" altLang="en-US" sz="2800" dirty="0"/>
              <a:t>설치 순서</a:t>
            </a:r>
            <a:r>
              <a:rPr lang="en-US" altLang="ko-KR" sz="2800" dirty="0"/>
              <a:t> </a:t>
            </a:r>
            <a:endParaRPr lang="ko-KR" altLang="en-US" sz="2800" dirty="0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63" y="980728"/>
            <a:ext cx="7547300" cy="524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201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467544" y="280264"/>
            <a:ext cx="8229600" cy="634082"/>
          </a:xfrm>
        </p:spPr>
        <p:txBody>
          <a:bodyPr>
            <a:noAutofit/>
          </a:bodyPr>
          <a:lstStyle/>
          <a:p>
            <a:pPr algn="l"/>
            <a:r>
              <a:rPr lang="en-US" altLang="ko-KR" sz="2800" dirty="0"/>
              <a:t>3. S.W.C. </a:t>
            </a:r>
            <a:r>
              <a:rPr lang="ko-KR" altLang="en-US" sz="2800" dirty="0"/>
              <a:t>설치 순서</a:t>
            </a:r>
            <a:r>
              <a:rPr lang="en-US" altLang="ko-KR" sz="2800" dirty="0"/>
              <a:t> </a:t>
            </a:r>
            <a:endParaRPr lang="ko-KR" altLang="en-US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42" y="1260134"/>
            <a:ext cx="8691076" cy="447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65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467544" y="280264"/>
            <a:ext cx="8229600" cy="634082"/>
          </a:xfrm>
        </p:spPr>
        <p:txBody>
          <a:bodyPr>
            <a:noAutofit/>
          </a:bodyPr>
          <a:lstStyle/>
          <a:p>
            <a:pPr algn="l"/>
            <a:r>
              <a:rPr lang="en-US" altLang="ko-KR" sz="2800" dirty="0"/>
              <a:t>3. S.W.C. </a:t>
            </a:r>
            <a:r>
              <a:rPr lang="ko-KR" altLang="en-US" sz="2800" dirty="0"/>
              <a:t>설치 순서</a:t>
            </a:r>
            <a:r>
              <a:rPr lang="en-US" altLang="ko-KR" sz="2800" dirty="0"/>
              <a:t> </a:t>
            </a:r>
            <a:endParaRPr lang="ko-KR" altLang="en-US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268760"/>
            <a:ext cx="8801435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127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12" y="4046817"/>
            <a:ext cx="2793252" cy="250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1749" y="4569351"/>
            <a:ext cx="2500208" cy="1406368"/>
          </a:xfrm>
          <a:prstGeom prst="rect">
            <a:avLst/>
          </a:prstGeom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36" y="1014197"/>
            <a:ext cx="8573965" cy="287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3"/>
            <a:ext cx="2655703" cy="35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http://hg49460.cafe24.com/wp-content/uploads/2020/01/swcnet_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47" y="4046820"/>
            <a:ext cx="3609154" cy="250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120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026" name="Picture 2" descr="https://blogfiles.pstatic.net/MjAyMjEwMTRfMjY5/MDAxNjY1NzA1MjkyMDgw.dJbfZj1ARFmpwO1S_0uBaVFGF4maXZPWOiMBQt6AfrUg.DiPLmnE8Qz_vldXY5OvywsR9LEhLxHUtA4oVf9QfML4g.JPEG.ljhcjy24/SE-894f449f-1a4b-4ec7-a637-0df1910057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58" y="404665"/>
            <a:ext cx="3947126" cy="296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logfiles.pstatic.net/MjAyMjEwMTRfMiAg/MDAxNjY1NzA1Mjk5MjQ4.qurxwDh5cmC0TwzyyyHVAzdT2PX_HZ5lejkPS0AsKBkg.R2AnIS4pN-Z5ZZTppgWNJDtRbe76_nIY-v3MT-Q8kPMg.JPEG.ljhcjy24/SE-af3a22b6-c037-46f1-b697-a43117d326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518" y="3523872"/>
            <a:ext cx="394712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blogfiles.pstatic.net/MjAyMjEwMTRfMzAw/MDAxNjY1NzA1MzAwNDgx.opScKiwC96ogWY7wfHkQJmjuMOdXOlCcV9KqzSixPlYg.B6boIDZTwt2wIajFvX-s6W9vYjWItYqd41gQoKgzgKcg.JPEG.ljhcjy24/SE-32ab5aba-efba-4016-ba59-a5c90e6ac6a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58" y="3523872"/>
            <a:ext cx="394712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blogfiles.pstatic.net/MjAyMjEwMTRfMjk3/MDAxNjY1NzA1MjkzMzQw.4YzPi7Nddbm8VD5TzC3sK8tYUKEXf_FfRKHe_3ygaKYg.1xmJMEMqhFwAVD8k1-CIzoFesLp93Dhjy67TwPH1_gcg.JPEG.ljhcjy24/SE-502c45b3-fb9b-4b7a-8000-e547b9e8273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517" y="404665"/>
            <a:ext cx="3947126" cy="296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5282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실행">
  <a:themeElements>
    <a:clrScheme name="실행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실행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실행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4977</TotalTime>
  <Words>1014</Words>
  <Application>Microsoft Office PowerPoint</Application>
  <PresentationFormat>화면 슬라이드 쇼(4:3)</PresentationFormat>
  <Paragraphs>119</Paragraphs>
  <Slides>27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HeadingPairs>
  <TitlesOfParts>
    <vt:vector size="34" baseType="lpstr">
      <vt:lpstr>굴림</vt:lpstr>
      <vt:lpstr>맑은 고딕</vt:lpstr>
      <vt:lpstr>Arial</vt:lpstr>
      <vt:lpstr>Century Gothic</vt:lpstr>
      <vt:lpstr>Courier New</vt:lpstr>
      <vt:lpstr>Palatino Linotype</vt:lpstr>
      <vt:lpstr>실행</vt:lpstr>
      <vt:lpstr>S.W.C. 안전관리 교육</vt:lpstr>
      <vt:lpstr>목 차</vt:lpstr>
      <vt:lpstr>1. S.W.C.란?</vt:lpstr>
      <vt:lpstr>2. 외부 가설공법 비교</vt:lpstr>
      <vt:lpstr>3. S.W.C. 설치 순서 </vt:lpstr>
      <vt:lpstr>3. S.W.C. 설치 순서 </vt:lpstr>
      <vt:lpstr>3. S.W.C. 설치 순서 </vt:lpstr>
      <vt:lpstr>PowerPoint 프레젠테이션</vt:lpstr>
      <vt:lpstr>PowerPoint 프레젠테이션</vt:lpstr>
      <vt:lpstr>PowerPoint 프레젠테이션</vt:lpstr>
      <vt:lpstr>PowerPoint 프레젠테이션</vt:lpstr>
      <vt:lpstr>4. S.W.C. 내 안전시설물 </vt:lpstr>
      <vt:lpstr>4. S.W.C. 내 안전시설물 </vt:lpstr>
      <vt:lpstr>4. S.W.C. 내 안전시설물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참고자료</vt:lpstr>
      <vt:lpstr>참고자료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</dc:creator>
  <cp:lastModifiedBy>원 진규</cp:lastModifiedBy>
  <cp:revision>136</cp:revision>
  <cp:lastPrinted>2023-12-25T23:18:05Z</cp:lastPrinted>
  <dcterms:created xsi:type="dcterms:W3CDTF">2023-12-05T01:46:30Z</dcterms:created>
  <dcterms:modified xsi:type="dcterms:W3CDTF">2023-12-25T23:18:05Z</dcterms:modified>
</cp:coreProperties>
</file>