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66"/>
  </p:notesMasterIdLst>
  <p:handoutMasterIdLst>
    <p:handoutMasterId r:id="rId67"/>
  </p:handoutMasterIdLst>
  <p:sldIdLst>
    <p:sldId id="4360" r:id="rId2"/>
    <p:sldId id="4727" r:id="rId3"/>
    <p:sldId id="4729" r:id="rId4"/>
    <p:sldId id="4730" r:id="rId5"/>
    <p:sldId id="4728" r:id="rId6"/>
    <p:sldId id="4731" r:id="rId7"/>
    <p:sldId id="4646" r:id="rId8"/>
    <p:sldId id="4405" r:id="rId9"/>
    <p:sldId id="4407" r:id="rId10"/>
    <p:sldId id="4408" r:id="rId11"/>
    <p:sldId id="4741" r:id="rId12"/>
    <p:sldId id="4737" r:id="rId13"/>
    <p:sldId id="4738" r:id="rId14"/>
    <p:sldId id="4734" r:id="rId15"/>
    <p:sldId id="4735" r:id="rId16"/>
    <p:sldId id="4736" r:id="rId17"/>
    <p:sldId id="4716" r:id="rId18"/>
    <p:sldId id="4463" r:id="rId19"/>
    <p:sldId id="4457" r:id="rId20"/>
    <p:sldId id="4610" r:id="rId21"/>
    <p:sldId id="4458" r:id="rId22"/>
    <p:sldId id="4459" r:id="rId23"/>
    <p:sldId id="4468" r:id="rId24"/>
    <p:sldId id="4747" r:id="rId25"/>
    <p:sldId id="4551" r:id="rId26"/>
    <p:sldId id="4471" r:id="rId27"/>
    <p:sldId id="4503" r:id="rId28"/>
    <p:sldId id="4753" r:id="rId29"/>
    <p:sldId id="4748" r:id="rId30"/>
    <p:sldId id="4750" r:id="rId31"/>
    <p:sldId id="4466" r:id="rId32"/>
    <p:sldId id="4749" r:id="rId33"/>
    <p:sldId id="4571" r:id="rId34"/>
    <p:sldId id="4701" r:id="rId35"/>
    <p:sldId id="4702" r:id="rId36"/>
    <p:sldId id="4703" r:id="rId37"/>
    <p:sldId id="4705" r:id="rId38"/>
    <p:sldId id="4706" r:id="rId39"/>
    <p:sldId id="4715" r:id="rId40"/>
    <p:sldId id="4754" r:id="rId41"/>
    <p:sldId id="4752" r:id="rId42"/>
    <p:sldId id="4756" r:id="rId43"/>
    <p:sldId id="4758" r:id="rId44"/>
    <p:sldId id="4755" r:id="rId45"/>
    <p:sldId id="4757" r:id="rId46"/>
    <p:sldId id="4075" r:id="rId47"/>
    <p:sldId id="4726" r:id="rId48"/>
    <p:sldId id="4723" r:id="rId49"/>
    <p:sldId id="4725" r:id="rId50"/>
    <p:sldId id="4742" r:id="rId51"/>
    <p:sldId id="4744" r:id="rId52"/>
    <p:sldId id="4745" r:id="rId53"/>
    <p:sldId id="4718" r:id="rId54"/>
    <p:sldId id="4739" r:id="rId55"/>
    <p:sldId id="4743" r:id="rId56"/>
    <p:sldId id="4586" r:id="rId57"/>
    <p:sldId id="4751" r:id="rId58"/>
    <p:sldId id="4759" r:id="rId59"/>
    <p:sldId id="4760" r:id="rId60"/>
    <p:sldId id="4761" r:id="rId61"/>
    <p:sldId id="4762" r:id="rId62"/>
    <p:sldId id="4447" r:id="rId63"/>
    <p:sldId id="4239" r:id="rId64"/>
    <p:sldId id="3939" r:id="rId65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727"/>
            <p14:sldId id="4729"/>
            <p14:sldId id="4730"/>
            <p14:sldId id="4728"/>
            <p14:sldId id="4731"/>
            <p14:sldId id="4646"/>
            <p14:sldId id="4405"/>
            <p14:sldId id="4407"/>
            <p14:sldId id="4408"/>
            <p14:sldId id="4741"/>
            <p14:sldId id="4737"/>
            <p14:sldId id="4738"/>
            <p14:sldId id="4734"/>
            <p14:sldId id="4735"/>
            <p14:sldId id="4736"/>
            <p14:sldId id="4716"/>
            <p14:sldId id="4463"/>
            <p14:sldId id="4457"/>
            <p14:sldId id="4610"/>
            <p14:sldId id="4458"/>
            <p14:sldId id="4459"/>
            <p14:sldId id="4468"/>
            <p14:sldId id="4747"/>
            <p14:sldId id="4551"/>
            <p14:sldId id="4471"/>
            <p14:sldId id="4503"/>
            <p14:sldId id="4753"/>
            <p14:sldId id="4748"/>
            <p14:sldId id="4750"/>
            <p14:sldId id="4466"/>
            <p14:sldId id="4749"/>
            <p14:sldId id="4571"/>
            <p14:sldId id="4701"/>
            <p14:sldId id="4702"/>
            <p14:sldId id="4703"/>
            <p14:sldId id="4705"/>
            <p14:sldId id="4706"/>
            <p14:sldId id="4715"/>
            <p14:sldId id="4754"/>
            <p14:sldId id="4752"/>
            <p14:sldId id="4756"/>
            <p14:sldId id="4758"/>
            <p14:sldId id="4755"/>
            <p14:sldId id="4757"/>
          </p14:sldIdLst>
        </p14:section>
        <p14:section name="제목 없는 구역" id="{2E959474-C292-4336-AEBC-550E31E85082}">
          <p14:sldIdLst>
            <p14:sldId id="4075"/>
            <p14:sldId id="4726"/>
            <p14:sldId id="4723"/>
            <p14:sldId id="4725"/>
            <p14:sldId id="4742"/>
            <p14:sldId id="4744"/>
            <p14:sldId id="4745"/>
            <p14:sldId id="4718"/>
            <p14:sldId id="4739"/>
            <p14:sldId id="4743"/>
            <p14:sldId id="4586"/>
            <p14:sldId id="4751"/>
            <p14:sldId id="4759"/>
            <p14:sldId id="4760"/>
            <p14:sldId id="4761"/>
            <p14:sldId id="4762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95622" autoAdjust="0"/>
  </p:normalViewPr>
  <p:slideViewPr>
    <p:cSldViewPr>
      <p:cViewPr varScale="1">
        <p:scale>
          <a:sx n="111" d="100"/>
          <a:sy n="111" d="100"/>
        </p:scale>
        <p:origin x="882" y="108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24819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6738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5396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6221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91272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2509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802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9441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8819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5873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0107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9294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18708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3418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911752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874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4834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1553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651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84139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7250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54673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1741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657095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65285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56474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8129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846230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99723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0435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13851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69824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0510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61656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231635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84374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963046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544562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76012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851046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56906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31736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56914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9735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75143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9284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509904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9915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2025-04-10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JPG"/><Relationship Id="rId1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73.png"/><Relationship Id="rId10" Type="http://schemas.openxmlformats.org/officeDocument/2006/relationships/image" Target="../media/image24.png"/><Relationship Id="rId19" Type="http://schemas.openxmlformats.org/officeDocument/2006/relationships/image" Target="../media/image77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JPG"/><Relationship Id="rId1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78.png"/><Relationship Id="rId10" Type="http://schemas.openxmlformats.org/officeDocument/2006/relationships/image" Target="../media/image24.png"/><Relationship Id="rId19" Type="http://schemas.openxmlformats.org/officeDocument/2006/relationships/image" Target="../media/image8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85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9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89.png"/><Relationship Id="rId10" Type="http://schemas.openxmlformats.org/officeDocument/2006/relationships/image" Target="../media/image24.png"/><Relationship Id="rId19" Type="http://schemas.openxmlformats.org/officeDocument/2006/relationships/image" Target="../media/image9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94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9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30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9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30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100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9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32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10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101.png"/><Relationship Id="rId3" Type="http://schemas.openxmlformats.org/officeDocument/2006/relationships/image" Target="../media/image2.png"/><Relationship Id="rId21" Type="http://schemas.openxmlformats.org/officeDocument/2006/relationships/image" Target="../media/image106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2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10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6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6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11" Type="http://schemas.openxmlformats.org/officeDocument/2006/relationships/image" Target="../media/image123.png"/><Relationship Id="rId5" Type="http://schemas.openxmlformats.org/officeDocument/2006/relationships/image" Target="../media/image115.png"/><Relationship Id="rId10" Type="http://schemas.openxmlformats.org/officeDocument/2006/relationships/image" Target="../media/image122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6.png"/><Relationship Id="rId7" Type="http://schemas.openxmlformats.org/officeDocument/2006/relationships/image" Target="../media/image117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11" Type="http://schemas.openxmlformats.org/officeDocument/2006/relationships/image" Target="../media/image124.png"/><Relationship Id="rId5" Type="http://schemas.openxmlformats.org/officeDocument/2006/relationships/image" Target="../media/image115.png"/><Relationship Id="rId10" Type="http://schemas.openxmlformats.org/officeDocument/2006/relationships/image" Target="../media/image122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6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6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6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9.png"/><Relationship Id="rId3" Type="http://schemas.openxmlformats.org/officeDocument/2006/relationships/image" Target="../media/image46.png"/><Relationship Id="rId7" Type="http://schemas.openxmlformats.org/officeDocument/2006/relationships/image" Target="../media/image117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11" Type="http://schemas.openxmlformats.org/officeDocument/2006/relationships/image" Target="../media/image124.png"/><Relationship Id="rId5" Type="http://schemas.openxmlformats.org/officeDocument/2006/relationships/image" Target="../media/image115.png"/><Relationship Id="rId10" Type="http://schemas.openxmlformats.org/officeDocument/2006/relationships/image" Target="../media/image122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6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6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31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46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25.04.09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58" y="1844824"/>
            <a:ext cx="7848873" cy="414684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21" y="1844824"/>
            <a:ext cx="7834810" cy="414684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619" y="1844824"/>
            <a:ext cx="7834811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25.03.19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9307" y="2170703"/>
            <a:ext cx="3134601" cy="269845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1537" y="1127507"/>
            <a:ext cx="3531943" cy="4613923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393928" y="2780928"/>
            <a:ext cx="2038792" cy="17281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713" y="4124762"/>
            <a:ext cx="2691560" cy="1428681"/>
          </a:xfrm>
          <a:prstGeom prst="rect">
            <a:avLst/>
          </a:prstGeom>
          <a:ln w="66675">
            <a:solidFill>
              <a:srgbClr val="92D050">
                <a:alpha val="93000"/>
              </a:srgb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86950" y="1127506"/>
            <a:ext cx="4086530" cy="461392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52862" y="4124762"/>
            <a:ext cx="3349212" cy="1466528"/>
          </a:xfrm>
          <a:prstGeom prst="rect">
            <a:avLst/>
          </a:prstGeom>
          <a:ln w="63500">
            <a:solidFill>
              <a:srgbClr val="92D050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4488" y="414756"/>
            <a:ext cx="9505056" cy="150143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5068" y="1585698"/>
            <a:ext cx="4602790" cy="4168475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5717" y="1767168"/>
            <a:ext cx="4905795" cy="3974262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8741" y="4286603"/>
            <a:ext cx="3574522" cy="231956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01333" y="5898189"/>
            <a:ext cx="547620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ko-KR" altLang="en-US" sz="1800" b="1" dirty="0" err="1" smtClean="0">
                <a:solidFill>
                  <a:srgbClr val="FFFF00"/>
                </a:solidFill>
              </a:rPr>
              <a:t>현장통</a:t>
            </a:r>
            <a:r>
              <a:rPr lang="ko-KR" altLang="en-US" sz="1800" b="1" dirty="0" smtClean="0">
                <a:solidFill>
                  <a:srgbClr val="FFFF00"/>
                </a:solidFill>
              </a:rPr>
              <a:t> 전달사항 전 관리자 및 근로자에 공유완료</a:t>
            </a:r>
            <a:endParaRPr lang="ko-KR" alt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137" y="542472"/>
            <a:ext cx="3137660" cy="25984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10" y="429155"/>
            <a:ext cx="2810562" cy="23963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11" y="2708920"/>
            <a:ext cx="2810566" cy="402955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168" y="418106"/>
            <a:ext cx="309634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5961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10" y="429155"/>
            <a:ext cx="2810562" cy="23963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11" y="2708920"/>
            <a:ext cx="2810566" cy="402955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168" y="418106"/>
            <a:ext cx="3096344" cy="62373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649" y="230160"/>
            <a:ext cx="3211175" cy="662784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r="6383"/>
          <a:stretch/>
        </p:blipFill>
        <p:spPr>
          <a:xfrm>
            <a:off x="6177136" y="398665"/>
            <a:ext cx="3240360" cy="633981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0"/>
          <a:srcRect l="5607"/>
          <a:stretch/>
        </p:blipFill>
        <p:spPr>
          <a:xfrm>
            <a:off x="3272639" y="375971"/>
            <a:ext cx="2904497" cy="45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973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805" y="1250296"/>
            <a:ext cx="92890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1. 25</a:t>
            </a:r>
            <a:r>
              <a:rPr lang="ko-KR" altLang="en-US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년 상반기 작업환경측정 일정 </a:t>
            </a:r>
            <a:r>
              <a:rPr lang="ko-KR" altLang="en-US" sz="2400" b="1" dirty="0" smtClean="0">
                <a:latin typeface="HY견고딕"/>
                <a:ea typeface="HY견고딕"/>
              </a:rPr>
              <a:t>확인 후 공지예정  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>
                <a:latin typeface="HY견고딕"/>
                <a:ea typeface="HY견고딕"/>
              </a:rPr>
              <a:t> </a:t>
            </a:r>
            <a:r>
              <a:rPr lang="en-US" altLang="ko-KR" sz="2400" b="1" dirty="0" smtClean="0">
                <a:latin typeface="HY견고딕"/>
                <a:ea typeface="HY견고딕"/>
              </a:rPr>
              <a:t> (</a:t>
            </a:r>
            <a:r>
              <a:rPr lang="ko-KR" altLang="en-US" sz="2400" b="1" dirty="0" smtClean="0">
                <a:latin typeface="HY견고딕"/>
                <a:ea typeface="HY견고딕"/>
              </a:rPr>
              <a:t>교육장 공간협소로 협조 당부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>
                <a:latin typeface="HY견고딕"/>
                <a:ea typeface="HY견고딕"/>
              </a:rPr>
              <a:t>2</a:t>
            </a:r>
            <a:r>
              <a:rPr lang="en-US" altLang="ko-KR" sz="2400" b="1" dirty="0" smtClean="0">
                <a:latin typeface="HY견고딕"/>
                <a:ea typeface="HY견고딕"/>
              </a:rPr>
              <a:t>. 3</a:t>
            </a:r>
            <a:r>
              <a:rPr lang="ko-KR" altLang="en-US" sz="2400" b="1" dirty="0" smtClean="0">
                <a:latin typeface="HY견고딕"/>
                <a:ea typeface="HY견고딕"/>
              </a:rPr>
              <a:t>월 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/>
                <a:ea typeface="HY견고딕"/>
              </a:rPr>
              <a:t>정기안전교육 교육장 </a:t>
            </a:r>
            <a:r>
              <a:rPr lang="ko-KR" altLang="en-US" sz="2400" b="1" dirty="0" smtClean="0">
                <a:latin typeface="HY견고딕"/>
                <a:ea typeface="HY견고딕"/>
              </a:rPr>
              <a:t>협소로 나누어서 교육 실시예정 </a:t>
            </a: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7683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12" y="1205463"/>
            <a:ext cx="928903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임의작업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무단작업금지 </a:t>
            </a:r>
            <a:r>
              <a:rPr lang="ko-KR" altLang="en-US" sz="2400" b="1" dirty="0" smtClean="0">
                <a:latin typeface="HY견고딕"/>
                <a:ea typeface="HY견고딕"/>
              </a:rPr>
              <a:t>작업 전 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공사팀</a:t>
            </a:r>
            <a:r>
              <a:rPr lang="ko-KR" altLang="en-US" sz="2400" b="1" dirty="0" smtClean="0">
                <a:latin typeface="HY견고딕"/>
                <a:ea typeface="HY견고딕"/>
              </a:rPr>
              <a:t> 및 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안전팀에</a:t>
            </a:r>
            <a:r>
              <a:rPr lang="ko-KR" altLang="en-US" sz="2400" b="1" dirty="0" smtClean="0">
                <a:latin typeface="HY견고딕"/>
                <a:ea typeface="HY견고딕"/>
              </a:rPr>
              <a:t> 작업방법 등 이상유무를 확인하고 작업을 실시 하도록 할 것   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이태욱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 </a:t>
            </a: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4359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000" b="1" dirty="0" smtClean="0">
                <a:latin typeface="HY견고딕"/>
                <a:ea typeface="HY견고딕"/>
              </a:rPr>
              <a:t>자재입고 시 각 협력업체 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신호수 배치하여 </a:t>
            </a:r>
            <a:r>
              <a:rPr lang="ko-KR" altLang="en-US" sz="2000" b="1" dirty="0" smtClean="0">
                <a:latin typeface="HY견고딕"/>
                <a:ea typeface="HY견고딕"/>
              </a:rPr>
              <a:t>하역작업 실시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</a:t>
            </a:r>
            <a:r>
              <a:rPr lang="ko-KR" altLang="en-US" sz="2000" b="1" dirty="0" smtClean="0">
                <a:latin typeface="HY견고딕"/>
                <a:ea typeface="HY견고딕"/>
              </a:rPr>
              <a:t> 철저 당부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 </a:t>
            </a:r>
            <a:r>
              <a:rPr lang="ko-KR" altLang="en-US" sz="2800" b="1" dirty="0" smtClean="0">
                <a:latin typeface="HY견고딕"/>
                <a:ea typeface="HY견고딕"/>
              </a:rPr>
              <a:t>자재 정리정돈 </a:t>
            </a:r>
            <a:r>
              <a:rPr lang="ko-KR" altLang="en-US" sz="2000" b="1" dirty="0" smtClean="0">
                <a:latin typeface="HY견고딕"/>
                <a:ea typeface="HY견고딕"/>
              </a:rPr>
              <a:t>및 </a:t>
            </a:r>
            <a:r>
              <a:rPr lang="ko-KR" altLang="en-US" sz="2800" b="1" dirty="0" smtClean="0">
                <a:solidFill>
                  <a:srgbClr val="00B050"/>
                </a:solidFill>
                <a:latin typeface="HY견고딕"/>
                <a:ea typeface="HY견고딕"/>
              </a:rPr>
              <a:t>근로자 통행로 </a:t>
            </a:r>
            <a:r>
              <a:rPr lang="ko-KR" altLang="en-US" sz="2000" b="1" dirty="0" smtClean="0">
                <a:latin typeface="HY견고딕"/>
                <a:ea typeface="HY견고딕"/>
              </a:rPr>
              <a:t>확보 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4.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추락위험작업 근로자 안전보호구 착용 철저</a:t>
            </a:r>
            <a:endParaRPr lang="en-US" altLang="ko-KR" sz="28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8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277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25.04.09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18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b="7132"/>
          <a:stretch/>
        </p:blipFill>
        <p:spPr>
          <a:xfrm>
            <a:off x="560512" y="1152362"/>
            <a:ext cx="8809384" cy="530097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249144" y="5301208"/>
            <a:ext cx="2520280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400" b="0" i="0" u="none" strike="noStrike" cap="none" normalizeH="0" baseline="0" dirty="0" smtClean="0">
                <a:solidFill>
                  <a:srgbClr val="FFFF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작업내용 반영하여 작성</a:t>
            </a:r>
            <a:endParaRPr kumimoji="1" lang="ko-KR" altLang="en-US" sz="1400" b="0" i="0" u="none" strike="noStrike" cap="none" normalizeH="0" baseline="0" dirty="0">
              <a:solidFill>
                <a:srgbClr val="FFFF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23712"/>
            <a:ext cx="8809384" cy="52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764704"/>
            <a:ext cx="8640960" cy="23585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3123211"/>
            <a:ext cx="8280920" cy="32581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t="6409"/>
          <a:stretch/>
        </p:blipFill>
        <p:spPr>
          <a:xfrm>
            <a:off x="2576736" y="10723"/>
            <a:ext cx="4896544" cy="1012922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76536" y="1713125"/>
            <a:ext cx="8208912" cy="141008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76536" y="4149080"/>
            <a:ext cx="8208912" cy="20882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5415249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52363"/>
            <a:ext cx="8809384" cy="53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52362"/>
            <a:ext cx="8809384" cy="53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1" y="1152362"/>
            <a:ext cx="8809385" cy="54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52362"/>
            <a:ext cx="8809384" cy="53009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r="75276"/>
          <a:stretch/>
        </p:blipFill>
        <p:spPr>
          <a:xfrm>
            <a:off x="2828193" y="4736090"/>
            <a:ext cx="2160240" cy="178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182918"/>
            <a:ext cx="2952328" cy="527041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t="3230"/>
          <a:stretch/>
        </p:blipFill>
        <p:spPr>
          <a:xfrm>
            <a:off x="3872880" y="1268759"/>
            <a:ext cx="2880320" cy="504462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023" y="1182918"/>
            <a:ext cx="2254850" cy="50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73" y="1152362"/>
            <a:ext cx="8808523" cy="49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9" y="1152362"/>
            <a:ext cx="8778827" cy="458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63846"/>
            <a:ext cx="8809384" cy="514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098678"/>
            <a:ext cx="3672408" cy="535465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920" y="1156312"/>
            <a:ext cx="2812718" cy="53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동신조경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18" y="1168299"/>
            <a:ext cx="8828278" cy="240471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304928" y="2348880"/>
            <a:ext cx="3816424" cy="576064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000" b="1" i="0" u="none" strike="noStrike" cap="none" normalizeH="0" baseline="0" dirty="0" err="1" smtClean="0">
                <a:solidFill>
                  <a:srgbClr val="FFFF00"/>
                </a:solidFill>
                <a:effectLst/>
                <a:latin typeface="HY울릉도L"/>
                <a:ea typeface="HY울릉도L"/>
              </a:rPr>
              <a:t>현장통</a:t>
            </a:r>
            <a:r>
              <a:rPr kumimoji="1" lang="ko-KR" altLang="en-US" sz="2000" b="1" i="0" u="none" strike="noStrike" cap="none" normalizeH="0" baseline="0" dirty="0" smtClean="0">
                <a:solidFill>
                  <a:srgbClr val="FFFF00"/>
                </a:solidFill>
                <a:effectLst/>
                <a:latin typeface="HY울릉도L"/>
                <a:ea typeface="HY울릉도L"/>
              </a:rPr>
              <a:t> 위험성평가 활용 </a:t>
            </a:r>
            <a:r>
              <a:rPr kumimoji="1" lang="en-US" altLang="ko-KR" sz="2000" b="1" i="0" u="none" strike="noStrike" cap="none" normalizeH="0" baseline="0" dirty="0" smtClean="0">
                <a:solidFill>
                  <a:srgbClr val="FFFF00"/>
                </a:solidFill>
                <a:effectLst/>
                <a:latin typeface="HY울릉도L"/>
                <a:ea typeface="HY울릉도L"/>
              </a:rPr>
              <a:t>(</a:t>
            </a:r>
            <a:r>
              <a:rPr kumimoji="1" lang="ko-KR" altLang="en-US" sz="2000" b="1" i="0" u="none" strike="noStrike" cap="none" normalizeH="0" baseline="0" dirty="0" smtClean="0">
                <a:solidFill>
                  <a:srgbClr val="FFFF00"/>
                </a:solidFill>
                <a:effectLst/>
                <a:latin typeface="HY울릉도L"/>
                <a:ea typeface="HY울릉도L"/>
              </a:rPr>
              <a:t>누락</a:t>
            </a:r>
            <a:r>
              <a:rPr kumimoji="1" lang="en-US" altLang="ko-KR" sz="1800" b="0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)</a:t>
            </a:r>
            <a:endParaRPr kumimoji="1" lang="ko-KR" altLang="en-US" sz="18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052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1863"/>
          <a:stretch/>
        </p:blipFill>
        <p:spPr>
          <a:xfrm>
            <a:off x="560512" y="692696"/>
            <a:ext cx="8712968" cy="540059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04528" y="2060848"/>
            <a:ext cx="1152128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55266" y="4005064"/>
            <a:ext cx="1821469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847143565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동신조경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096999"/>
            <a:ext cx="3384376" cy="52123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904" y="1373594"/>
            <a:ext cx="2664296" cy="49357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208" y="1385870"/>
            <a:ext cx="2544688" cy="49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신창유리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96752"/>
            <a:ext cx="3567323" cy="525658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843" y="1098679"/>
            <a:ext cx="353202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신창유리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1"/>
            <a:ext cx="4104456" cy="51125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01310" y="176437"/>
            <a:ext cx="2376263" cy="45609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03132" y="2814562"/>
            <a:ext cx="2572617" cy="45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조치등록 누락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512" y="1268760"/>
            <a:ext cx="8928992" cy="489364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금호석유화학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투입 전 위험성평가 실시 후 투입 중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창호 및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코킹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신창유리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투입 전 위험성평가 실시 후 투입 중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신일아이에스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6.TKE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수복타일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아티오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남영기전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영인가스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투입 전 특별교육 및 위험성평가 실시 후 투입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376936" y="3501008"/>
            <a:ext cx="4608512" cy="115212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32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아침조회 미 참석 업체</a:t>
            </a:r>
            <a:endParaRPr kumimoji="1" lang="ko-KR" altLang="en-US" sz="32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91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6" y="5747805"/>
            <a:ext cx="8798523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인양구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구간 일부 해체로 인한 일부 구간 지면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이격으로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인한 붕괴위험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3036" y="1268760"/>
            <a:ext cx="3510444" cy="4392488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236" y="1246594"/>
            <a:ext cx="4059700" cy="45012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4584" y="1268760"/>
            <a:ext cx="3508896" cy="4392488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2072680" y="2348880"/>
            <a:ext cx="1800200" cy="1944216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637" y="1245088"/>
            <a:ext cx="4064051" cy="450271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9"/>
          <a:srcRect l="8870"/>
          <a:stretch/>
        </p:blipFill>
        <p:spPr>
          <a:xfrm>
            <a:off x="5763035" y="1255860"/>
            <a:ext cx="3510443" cy="4405388"/>
          </a:xfrm>
          <a:prstGeom prst="rect">
            <a:avLst/>
          </a:prstGeom>
        </p:spPr>
      </p:pic>
      <p:sp>
        <p:nvSpPr>
          <p:cNvPr id="25" name="오른쪽 화살표 24"/>
          <p:cNvSpPr/>
          <p:nvPr/>
        </p:nvSpPr>
        <p:spPr>
          <a:xfrm rot="19816804">
            <a:off x="1133500" y="3878179"/>
            <a:ext cx="1126904" cy="475328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2010404" y="2492896"/>
            <a:ext cx="2139858" cy="165618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5680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814318"/>
            <a:ext cx="9158564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 다발작업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이동식틀비계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안전수칙은 반드시 준수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비계내측으로 해치발판 사용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230050"/>
            <a:ext cx="4163892" cy="45399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367639"/>
            <a:ext cx="4114798" cy="440232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47115" y="1350228"/>
            <a:ext cx="3626366" cy="4397572"/>
          </a:xfrm>
          <a:prstGeom prst="rect">
            <a:avLst/>
          </a:prstGeom>
        </p:spPr>
      </p:pic>
      <p:cxnSp>
        <p:nvCxnSpPr>
          <p:cNvPr id="24" name="직선 연결선 23"/>
          <p:cNvCxnSpPr/>
          <p:nvPr/>
        </p:nvCxnSpPr>
        <p:spPr>
          <a:xfrm>
            <a:off x="3152800" y="4221088"/>
            <a:ext cx="0" cy="936104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25" name="직사각형 24"/>
          <p:cNvSpPr/>
          <p:nvPr/>
        </p:nvSpPr>
        <p:spPr>
          <a:xfrm>
            <a:off x="3296816" y="4509120"/>
            <a:ext cx="1112461" cy="36004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en-US" altLang="ko-KR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50cm 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이하</a:t>
            </a:r>
            <a:endParaRPr kumimoji="1" lang="ko-KR" altLang="en-US" sz="16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573" y="1346649"/>
            <a:ext cx="4123182" cy="444548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47114" y="3648628"/>
            <a:ext cx="3626367" cy="2180112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24047" y="1359333"/>
            <a:ext cx="3649434" cy="2377891"/>
          </a:xfrm>
          <a:prstGeom prst="rect">
            <a:avLst/>
          </a:prstGeom>
        </p:spPr>
      </p:pic>
      <p:sp>
        <p:nvSpPr>
          <p:cNvPr id="29" name="타원 28"/>
          <p:cNvSpPr/>
          <p:nvPr/>
        </p:nvSpPr>
        <p:spPr>
          <a:xfrm>
            <a:off x="1280592" y="1700808"/>
            <a:ext cx="2160240" cy="31683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290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6" y="5747805"/>
            <a:ext cx="8798523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개선사항으로 해체를 실시하였으나 해체는 즉시 해체를 실시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33" y="1448572"/>
            <a:ext cx="3713434" cy="429922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26" y="1230055"/>
            <a:ext cx="4070410" cy="452412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2568" y="1252765"/>
            <a:ext cx="3722999" cy="4495035"/>
          </a:xfrm>
          <a:prstGeom prst="rect">
            <a:avLst/>
          </a:prstGeom>
        </p:spPr>
      </p:pic>
      <p:sp>
        <p:nvSpPr>
          <p:cNvPr id="16" name="아래쪽 화살표 15"/>
          <p:cNvSpPr/>
          <p:nvPr/>
        </p:nvSpPr>
        <p:spPr>
          <a:xfrm rot="18553190">
            <a:off x="3175871" y="2604260"/>
            <a:ext cx="138262" cy="2621255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0656" y="1246595"/>
            <a:ext cx="3734911" cy="444291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572" y="1230056"/>
            <a:ext cx="4091363" cy="4538734"/>
          </a:xfrm>
          <a:prstGeom prst="rect">
            <a:avLst/>
          </a:prstGeom>
        </p:spPr>
      </p:pic>
      <p:cxnSp>
        <p:nvCxnSpPr>
          <p:cNvPr id="25" name="직선 연결선 24"/>
          <p:cNvCxnSpPr/>
          <p:nvPr/>
        </p:nvCxnSpPr>
        <p:spPr>
          <a:xfrm>
            <a:off x="1928664" y="2780928"/>
            <a:ext cx="1296144" cy="72008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41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6" y="5747805"/>
            <a:ext cx="9158563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달비계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보조로프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점지지 미 준수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위험작업이 종료되기 전까지 집중적으로 관리필요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0939" y="1866159"/>
            <a:ext cx="3228733" cy="332715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8618" y="1253432"/>
            <a:ext cx="3736949" cy="455260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1503" y="1201570"/>
            <a:ext cx="4099623" cy="4604469"/>
          </a:xfrm>
          <a:prstGeom prst="rect">
            <a:avLst/>
          </a:prstGeom>
        </p:spPr>
      </p:pic>
      <p:sp>
        <p:nvSpPr>
          <p:cNvPr id="16" name="아래쪽 화살표 15"/>
          <p:cNvSpPr/>
          <p:nvPr/>
        </p:nvSpPr>
        <p:spPr>
          <a:xfrm>
            <a:off x="3222699" y="1983582"/>
            <a:ext cx="368059" cy="1080120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325" y="1159510"/>
            <a:ext cx="4123802" cy="459466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07650" y="1197682"/>
            <a:ext cx="3737917" cy="46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협착위험의 자재의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적재시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반드시 분배적재원칙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1.5M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이상으로 적재금지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부득히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하게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적재시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출입통제구역 설정하여 하역장소를 명시하고 관리필요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602" y="1201571"/>
            <a:ext cx="4099524" cy="455260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944" y="1181410"/>
            <a:ext cx="4117511" cy="4572769"/>
          </a:xfrm>
          <a:prstGeom prst="rect">
            <a:avLst/>
          </a:prstGeom>
        </p:spPr>
      </p:pic>
      <p:sp>
        <p:nvSpPr>
          <p:cNvPr id="25" name="타원 24"/>
          <p:cNvSpPr/>
          <p:nvPr/>
        </p:nvSpPr>
        <p:spPr>
          <a:xfrm>
            <a:off x="6177136" y="2420888"/>
            <a:ext cx="2866773" cy="2160240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000" b="0" i="0" u="none" strike="noStrike" cap="none" normalizeH="0" baseline="0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조치완료 확인</a:t>
            </a:r>
            <a:endParaRPr kumimoji="1" lang="ko-KR" altLang="en-US" sz="20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2291814" y="1268760"/>
            <a:ext cx="0" cy="432048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  <p:cxnSp>
        <p:nvCxnSpPr>
          <p:cNvPr id="29" name="직선 연결선 28"/>
          <p:cNvCxnSpPr/>
          <p:nvPr/>
        </p:nvCxnSpPr>
        <p:spPr>
          <a:xfrm>
            <a:off x="3613667" y="1246595"/>
            <a:ext cx="0" cy="432048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004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굴착기로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양중작업시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버켓이탈방지장치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훅해지장치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체결철저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중대재해 발생위험이 높은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위험작업은 선제적으로 대응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9307" y="2170703"/>
            <a:ext cx="3134601" cy="269845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1537" y="1127507"/>
            <a:ext cx="3531943" cy="4613923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393928" y="2780928"/>
            <a:ext cx="2038792" cy="17281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713" y="4124762"/>
            <a:ext cx="2691560" cy="1428681"/>
          </a:xfrm>
          <a:prstGeom prst="rect">
            <a:avLst/>
          </a:prstGeom>
          <a:ln w="66675">
            <a:solidFill>
              <a:srgbClr val="92D050">
                <a:alpha val="93000"/>
              </a:srgb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92348" y="1127506"/>
            <a:ext cx="3681132" cy="46139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8795" y="1158758"/>
            <a:ext cx="4112331" cy="4595421"/>
          </a:xfrm>
          <a:prstGeom prst="rect">
            <a:avLst/>
          </a:prstGeom>
        </p:spPr>
      </p:pic>
      <p:sp>
        <p:nvSpPr>
          <p:cNvPr id="29" name="오른쪽 화살표 28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1115" y="1127505"/>
            <a:ext cx="3764373" cy="4613924"/>
          </a:xfrm>
          <a:prstGeom prst="rect">
            <a:avLst/>
          </a:prstGeom>
        </p:spPr>
      </p:pic>
      <p:sp>
        <p:nvSpPr>
          <p:cNvPr id="30" name="타원 29"/>
          <p:cNvSpPr/>
          <p:nvPr/>
        </p:nvSpPr>
        <p:spPr>
          <a:xfrm>
            <a:off x="2432720" y="4296184"/>
            <a:ext cx="1224136" cy="1005023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85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908720"/>
            <a:ext cx="8640960" cy="518457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76537" y="908720"/>
            <a:ext cx="1368152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76537" y="2060848"/>
            <a:ext cx="2736303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76535" y="3573016"/>
            <a:ext cx="2952329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5964662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굴착기로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양중작업시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버켓이탈방지장치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훅해지장치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체결철저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중대재해 발생위험이 높은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위험작업은 선제적으로 대응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9307" y="2170703"/>
            <a:ext cx="3134601" cy="269845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1537" y="1127507"/>
            <a:ext cx="3531943" cy="4613923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393928" y="2780928"/>
            <a:ext cx="2038792" cy="17281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713" y="4124762"/>
            <a:ext cx="2691560" cy="1428681"/>
          </a:xfrm>
          <a:prstGeom prst="rect">
            <a:avLst/>
          </a:prstGeom>
          <a:ln w="66675">
            <a:solidFill>
              <a:srgbClr val="92D050">
                <a:alpha val="93000"/>
              </a:srgb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92348" y="1127506"/>
            <a:ext cx="3681132" cy="46139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8795" y="1158758"/>
            <a:ext cx="4112331" cy="4595421"/>
          </a:xfrm>
          <a:prstGeom prst="rect">
            <a:avLst/>
          </a:prstGeom>
        </p:spPr>
      </p:pic>
      <p:sp>
        <p:nvSpPr>
          <p:cNvPr id="29" name="오른쪽 화살표 28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1115" y="1127505"/>
            <a:ext cx="3764373" cy="4613924"/>
          </a:xfrm>
          <a:prstGeom prst="rect">
            <a:avLst/>
          </a:prstGeom>
        </p:spPr>
      </p:pic>
      <p:sp>
        <p:nvSpPr>
          <p:cNvPr id="30" name="타원 29"/>
          <p:cNvSpPr/>
          <p:nvPr/>
        </p:nvSpPr>
        <p:spPr>
          <a:xfrm>
            <a:off x="2432720" y="4296184"/>
            <a:ext cx="1224136" cy="1005023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3017" y="1149291"/>
            <a:ext cx="4139342" cy="460488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0006" y="3832911"/>
            <a:ext cx="1848800" cy="159288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1590" y="1138671"/>
            <a:ext cx="3765837" cy="46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393928" y="2780928"/>
            <a:ext cx="2038792" cy="17281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713" y="4124762"/>
            <a:ext cx="2691560" cy="1428681"/>
          </a:xfrm>
          <a:prstGeom prst="rect">
            <a:avLst/>
          </a:prstGeom>
          <a:ln w="66675">
            <a:solidFill>
              <a:srgbClr val="92D050">
                <a:alpha val="93000"/>
              </a:srgbClr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795" y="1158758"/>
            <a:ext cx="4112331" cy="4595421"/>
          </a:xfrm>
          <a:prstGeom prst="rect">
            <a:avLst/>
          </a:prstGeom>
        </p:spPr>
      </p:pic>
      <p:sp>
        <p:nvSpPr>
          <p:cNvPr id="29" name="오른쪽 화살표 28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432720" y="4296184"/>
            <a:ext cx="1224136" cy="1005023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031" y="1152384"/>
            <a:ext cx="4135328" cy="501292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63635" y="1726705"/>
            <a:ext cx="3391373" cy="1596895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5644858" y="1193978"/>
            <a:ext cx="2623234" cy="40849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400" b="0" i="0" u="none" strike="noStrike" cap="none" normalizeH="0" baseline="0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사용 전 교체예정 </a:t>
            </a:r>
            <a:endParaRPr kumimoji="1" lang="ko-KR" altLang="en-US" sz="14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4858" y="3323600"/>
            <a:ext cx="4081425" cy="32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찔림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9" name="오른쪽 화살표 28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432720" y="4296184"/>
            <a:ext cx="1224136" cy="1005023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13" y="1145334"/>
            <a:ext cx="3907413" cy="5433468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5889104" y="1988840"/>
            <a:ext cx="2952328" cy="295232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3860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기저질환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고혈압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713" y="4124762"/>
            <a:ext cx="2691560" cy="1428681"/>
          </a:xfrm>
          <a:prstGeom prst="rect">
            <a:avLst/>
          </a:prstGeom>
          <a:ln w="66675">
            <a:solidFill>
              <a:srgbClr val="92D050">
                <a:alpha val="93000"/>
              </a:srgbClr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795" y="1158758"/>
            <a:ext cx="4112331" cy="4595421"/>
          </a:xfrm>
          <a:prstGeom prst="rect">
            <a:avLst/>
          </a:prstGeom>
        </p:spPr>
      </p:pic>
      <p:sp>
        <p:nvSpPr>
          <p:cNvPr id="29" name="오른쪽 화살표 28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432720" y="4296184"/>
            <a:ext cx="1224136" cy="1005023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031" y="1152384"/>
            <a:ext cx="4135328" cy="50129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541" y="1145334"/>
            <a:ext cx="4170585" cy="516398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4525" y="1095249"/>
            <a:ext cx="4226602" cy="505848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39368" y="1246595"/>
            <a:ext cx="3778127" cy="49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사전점검 및 조치가 미흡한 구간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196752"/>
            <a:ext cx="3960440" cy="225079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1196752"/>
            <a:ext cx="4032447" cy="2210586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3789040"/>
            <a:ext cx="3960440" cy="2448272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503" y="3766304"/>
            <a:ext cx="4040976" cy="2471008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175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추락관련 사전점검 및 조치가 미흡한 구간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196752"/>
            <a:ext cx="3960440" cy="225079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1196752"/>
            <a:ext cx="4032447" cy="221058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58" y="1175805"/>
            <a:ext cx="3962409" cy="227174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628" y="1196752"/>
            <a:ext cx="4030851" cy="2250798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254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76536" y="1196752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96816" y="1315573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 dirty="0">
                <a:latin typeface="HY견고딕"/>
                <a:ea typeface="문체부 바탕체"/>
              </a:rPr>
              <a:t>3. </a:t>
            </a:r>
            <a:r>
              <a:rPr lang="ko-KR" altLang="en-US" sz="4000" b="1" dirty="0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2420888"/>
            <a:ext cx="6480720" cy="367240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784648" y="3645024"/>
            <a:ext cx="6840760" cy="64807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650" y="123360"/>
            <a:ext cx="6248698" cy="661127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8650" y="123360"/>
            <a:ext cx="6262702" cy="66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839" y="123360"/>
            <a:ext cx="6356506" cy="661127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4706" y="152209"/>
            <a:ext cx="6342642" cy="65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995" y="123360"/>
            <a:ext cx="6213350" cy="661127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6654" y="134698"/>
            <a:ext cx="6120682" cy="659993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991" y="123359"/>
            <a:ext cx="6227353" cy="663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472" y="980728"/>
            <a:ext cx="9705528" cy="32932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는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사업주가 주체가 되어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사업장에서 발생할 수 있는 유해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위험요인을 파악하고 분석하여 그 위험성 수준을 결정하고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이를 낮추기 위한 적절한 조치를 마련하고 실행하는 과정이며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산업안전보건법에 따라 도급을 받은 수급인도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위험성평가를 </a:t>
            </a:r>
            <a:r>
              <a:rPr lang="ko-KR" altLang="en-US" sz="2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실시해야됩니다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원청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하청 전부다 실시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329" y="4864950"/>
            <a:ext cx="6552728" cy="1524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57383953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2040" y="94458"/>
            <a:ext cx="6205308" cy="66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995" y="123360"/>
            <a:ext cx="6213350" cy="661127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6654" y="134698"/>
            <a:ext cx="6120682" cy="659993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3" y="123360"/>
            <a:ext cx="6206692" cy="661127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8651" y="152210"/>
            <a:ext cx="6234694" cy="65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64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991" y="102720"/>
            <a:ext cx="6248014" cy="66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9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003" y="154153"/>
            <a:ext cx="6231342" cy="65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427515"/>
            <a:ext cx="6048672" cy="59521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688" y="590154"/>
            <a:ext cx="5832648" cy="56776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656" y="416253"/>
            <a:ext cx="6120680" cy="59746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299" y="427514"/>
            <a:ext cx="6149037" cy="597469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5724" y="427514"/>
            <a:ext cx="6161612" cy="601111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2534" y="83057"/>
            <a:ext cx="6164802" cy="66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805" y="1250296"/>
            <a:ext cx="9289032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1.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아침조회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작업 시작 전 교육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실시 후 작업투입 할 것</a:t>
            </a:r>
            <a:endParaRPr lang="en-US" altLang="ko-KR" sz="28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>
                <a:latin typeface="HY견고딕"/>
                <a:ea typeface="HY견고딕"/>
              </a:rPr>
              <a:t> </a:t>
            </a:r>
            <a:r>
              <a:rPr lang="en-US" altLang="ko-KR" sz="2800" b="1" dirty="0" smtClean="0">
                <a:latin typeface="HY견고딕"/>
                <a:ea typeface="HY견고딕"/>
              </a:rPr>
              <a:t>   </a:t>
            </a:r>
            <a:r>
              <a:rPr lang="en-US" altLang="ko-KR" sz="2400" b="1" dirty="0" smtClean="0">
                <a:latin typeface="HY견고딕"/>
                <a:ea typeface="HY견고딕"/>
              </a:rPr>
              <a:t>1)</a:t>
            </a:r>
            <a:r>
              <a:rPr lang="ko-KR" altLang="en-US" sz="2400" b="1" dirty="0" smtClean="0">
                <a:latin typeface="HY견고딕"/>
                <a:ea typeface="HY견고딕"/>
              </a:rPr>
              <a:t>부득이할 경우 자체 확인 후 밴드등재</a:t>
            </a: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     2)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조출</a:t>
            </a:r>
            <a:r>
              <a:rPr lang="ko-KR" altLang="en-US" sz="2400" b="1" dirty="0" smtClean="0">
                <a:latin typeface="HY견고딕"/>
                <a:ea typeface="HY견고딕"/>
              </a:rPr>
              <a:t> 및 야간작업계획서 제출 </a:t>
            </a:r>
            <a:r>
              <a:rPr lang="en-US" altLang="ko-KR" sz="2400" b="1" dirty="0" smtClean="0">
                <a:latin typeface="HY견고딕"/>
                <a:ea typeface="HY견고딕"/>
              </a:rPr>
              <a:t>_</a:t>
            </a:r>
            <a:r>
              <a:rPr lang="ko-KR" altLang="en-US" sz="2400" b="1" dirty="0" smtClean="0">
                <a:latin typeface="HY견고딕"/>
                <a:ea typeface="HY견고딕"/>
              </a:rPr>
              <a:t>해당업체 관리자 상주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8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2.</a:t>
            </a:r>
            <a:r>
              <a:rPr lang="ko-KR" altLang="en-US" sz="2800" b="1" dirty="0" smtClean="0">
                <a:latin typeface="HY견고딕"/>
                <a:ea typeface="HY견고딕"/>
              </a:rPr>
              <a:t>화기작업계획서 제출 및 검토</a:t>
            </a:r>
            <a:endParaRPr lang="en-US" altLang="ko-KR" sz="28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8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3.</a:t>
            </a:r>
            <a:r>
              <a:rPr lang="ko-KR" altLang="en-US" sz="2800" b="1" dirty="0" smtClean="0">
                <a:latin typeface="HY견고딕"/>
                <a:ea typeface="HY견고딕"/>
              </a:rPr>
              <a:t>개인보호구 착용기준 준수 </a:t>
            </a:r>
            <a:r>
              <a:rPr lang="en-US" altLang="ko-KR" sz="2800" b="1" dirty="0" smtClean="0">
                <a:latin typeface="HY견고딕"/>
                <a:ea typeface="HY견고딕"/>
              </a:rPr>
              <a:t>(</a:t>
            </a:r>
            <a:r>
              <a:rPr lang="ko-KR" altLang="en-US" sz="2800" b="1" dirty="0" smtClean="0">
                <a:latin typeface="HY견고딕"/>
                <a:ea typeface="HY견고딕"/>
              </a:rPr>
              <a:t>기본</a:t>
            </a:r>
            <a:r>
              <a:rPr lang="en-US" altLang="ko-KR" sz="28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8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*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위험성평가는 반드시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현장통이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아니더라도 수기 작성하여 제출하고 해당 근로자에 공유하고 작업투입</a:t>
            </a:r>
            <a:endParaRPr lang="en-US" altLang="ko-KR" sz="28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관리감독자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안전보건관리자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현장소장님 확인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736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888" y="1340768"/>
            <a:ext cx="5544616" cy="5184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496" y="1004315"/>
            <a:ext cx="92890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ko-KR" altLang="en-US" sz="2400" b="1" dirty="0" smtClean="0">
                <a:latin typeface="HY견고딕"/>
                <a:ea typeface="HY견고딕"/>
              </a:rPr>
              <a:t>아침 조회 참석 철저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</a:p>
          <a:p>
            <a:pPr lvl="0">
              <a:lnSpc>
                <a:spcPct val="200000"/>
              </a:lnSpc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    </a:t>
            </a:r>
            <a:r>
              <a:rPr lang="ko-KR" altLang="en-US" sz="2400" b="1" dirty="0" smtClean="0">
                <a:latin typeface="HY견고딕"/>
                <a:ea typeface="HY견고딕"/>
              </a:rPr>
              <a:t>밴드 내용 참고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1031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004315"/>
            <a:ext cx="92890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2. </a:t>
            </a:r>
            <a:r>
              <a:rPr lang="ko-KR" altLang="en-US" sz="2400" b="1" dirty="0" smtClean="0">
                <a:latin typeface="HY견고딕"/>
                <a:ea typeface="HY견고딕"/>
              </a:rPr>
              <a:t>상반기 작업환경측정 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400" b="1" dirty="0" smtClean="0">
                <a:solidFill>
                  <a:srgbClr val="00B050"/>
                </a:solidFill>
                <a:latin typeface="HY견고딕"/>
                <a:ea typeface="HY견고딕"/>
              </a:rPr>
              <a:t>    4/29 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/>
                <a:ea typeface="HY견고딕"/>
              </a:rPr>
              <a:t>화요일 예정 </a:t>
            </a:r>
            <a:r>
              <a:rPr lang="en-US" altLang="ko-KR" sz="2400" b="1" dirty="0">
                <a:solidFill>
                  <a:srgbClr val="00B050"/>
                </a:solidFill>
                <a:latin typeface="HY견고딕"/>
                <a:ea typeface="HY견고딕"/>
              </a:rPr>
              <a:t>-</a:t>
            </a:r>
            <a:r>
              <a:rPr lang="en-US" altLang="ko-KR" sz="2400" b="1" dirty="0" smtClean="0">
                <a:solidFill>
                  <a:srgbClr val="00B05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/>
                <a:ea typeface="HY견고딕"/>
              </a:rPr>
              <a:t>우천시 추후 날짜 변경</a:t>
            </a:r>
            <a:endParaRPr lang="en-US" altLang="ko-KR" sz="2400" b="1" dirty="0" smtClean="0">
              <a:solidFill>
                <a:srgbClr val="00B050"/>
              </a:solidFill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2400" b="1" dirty="0" smtClean="0">
                <a:latin typeface="HY견고딕"/>
                <a:ea typeface="HY견고딕"/>
              </a:rPr>
              <a:t>추후 업체별로 해당 되는 인원 전날 공지예정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ko-KR" altLang="en-US" sz="2400" b="1" dirty="0" err="1" smtClean="0">
                <a:latin typeface="HY견고딕"/>
                <a:ea typeface="HY견고딕"/>
              </a:rPr>
              <a:t>비상주</a:t>
            </a:r>
            <a:r>
              <a:rPr lang="ko-KR" altLang="en-US" sz="2400" b="1" dirty="0" smtClean="0">
                <a:latin typeface="HY견고딕"/>
                <a:ea typeface="HY견고딕"/>
              </a:rPr>
              <a:t> 업체 및 공정 마감 업체는 당일 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출역상황에</a:t>
            </a:r>
            <a:r>
              <a:rPr lang="ko-KR" altLang="en-US" sz="2400" b="1" dirty="0" smtClean="0">
                <a:latin typeface="HY견고딕"/>
                <a:ea typeface="HY견고딕"/>
              </a:rPr>
              <a:t> 따라 변동예정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임의로 측정 인원 변경 및 날짜 변경 불가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9246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004315"/>
            <a:ext cx="928903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3.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배치전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/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특수건강검진 시행 변경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988840"/>
            <a:ext cx="9289032" cy="47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398664"/>
            <a:ext cx="9217024" cy="61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5866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004315"/>
            <a:ext cx="928903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3.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배치전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/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특수건강검진 시행 변경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5" y="2060847"/>
            <a:ext cx="4608512" cy="479715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943" y="3118070"/>
            <a:ext cx="5417507" cy="3551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41032" y="1722874"/>
            <a:ext cx="49685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별표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22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해당되는 물질들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즉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6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개월마다 받았던 해당 물질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86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004315"/>
            <a:ext cx="928903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3.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배치전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/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특수건강검진 시행 변경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5" y="2060847"/>
            <a:ext cx="4608512" cy="479715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943" y="2276872"/>
            <a:ext cx="5417507" cy="43924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864" y="1871575"/>
            <a:ext cx="5400600" cy="49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12" y="1205463"/>
            <a:ext cx="928903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400" b="1" dirty="0" smtClean="0">
                <a:latin typeface="HY견고딕"/>
                <a:ea typeface="HY견고딕"/>
              </a:rPr>
              <a:t>당 현장에서 사용하는 모든 작업계획서 에 관리감독자 확인을 받고 제출 하실 것 </a:t>
            </a:r>
            <a:r>
              <a:rPr lang="en-US" altLang="ko-KR" sz="2400" b="1" dirty="0" smtClean="0">
                <a:latin typeface="HY견고딕"/>
                <a:ea typeface="HY견고딕"/>
              </a:rPr>
              <a:t>_</a:t>
            </a:r>
            <a:r>
              <a:rPr lang="ko-KR" altLang="en-US" sz="2400" b="1" dirty="0" smtClean="0">
                <a:latin typeface="HY견고딕"/>
                <a:ea typeface="HY견고딕"/>
              </a:rPr>
              <a:t>절차 및 준수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400" b="1" dirty="0" err="1" smtClean="0">
                <a:latin typeface="HY견고딕"/>
                <a:ea typeface="HY견고딕"/>
              </a:rPr>
              <a:t>중량물취급</a:t>
            </a:r>
            <a:r>
              <a:rPr lang="ko-KR" altLang="en-US" sz="2400" b="1" dirty="0" smtClean="0">
                <a:latin typeface="HY견고딕"/>
                <a:ea typeface="HY견고딕"/>
              </a:rPr>
              <a:t> 작업계획서 및 하역운반작업계획서 작성 시 위험요소 및 안전대책 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smtClean="0">
                <a:latin typeface="HY견고딕"/>
                <a:ea typeface="HY견고딕"/>
              </a:rPr>
              <a:t>추락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낙하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협착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충돌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전도 등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/>
                <a:ea typeface="HY견고딕"/>
              </a:rPr>
              <a:t>위험성평가표</a:t>
            </a:r>
            <a:r>
              <a:rPr lang="ko-KR" altLang="en-US" sz="2000" b="1" dirty="0" smtClean="0">
                <a:latin typeface="HY견고딕"/>
                <a:ea typeface="HY견고딕"/>
              </a:rPr>
              <a:t> 전파 및 교육철저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전 근로자 전파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3200" b="1" dirty="0" smtClean="0">
                <a:solidFill>
                  <a:srgbClr val="00B0F0"/>
                </a:solidFill>
                <a:latin typeface="HY견고딕"/>
                <a:ea typeface="HY견고딕"/>
              </a:rPr>
              <a:t>아침조회 참석</a:t>
            </a:r>
            <a:endParaRPr lang="en-US" altLang="ko-KR" sz="3200" b="1" dirty="0" smtClean="0">
              <a:solidFill>
                <a:srgbClr val="00B0F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400" b="1" dirty="0" smtClean="0">
                <a:solidFill>
                  <a:srgbClr val="92D050"/>
                </a:solidFill>
                <a:latin typeface="HY견고딕"/>
                <a:ea typeface="HY견고딕"/>
              </a:rPr>
              <a:t>화재예방 및 확인철저</a:t>
            </a:r>
            <a:endParaRPr lang="en-US" altLang="ko-KR" sz="2400" b="1" dirty="0" smtClean="0">
              <a:solidFill>
                <a:srgbClr val="92D05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4.</a:t>
            </a:r>
            <a:r>
              <a:rPr lang="ko-KR" altLang="en-US" sz="2000" b="1" dirty="0" smtClean="0">
                <a:latin typeface="HY견고딕"/>
                <a:ea typeface="HY견고딕"/>
              </a:rPr>
              <a:t>개인보호구 및 복장관리 철저히 확인관리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5.</a:t>
            </a:r>
            <a:r>
              <a:rPr lang="ko-KR" altLang="en-US" sz="2000" b="1" dirty="0" smtClean="0">
                <a:latin typeface="HY견고딕"/>
                <a:ea typeface="HY견고딕"/>
              </a:rPr>
              <a:t>작업발판 관리기준 준수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64" y="5949280"/>
            <a:ext cx="2808312" cy="4733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752" y="659590"/>
            <a:ext cx="4392488" cy="5184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24" y="5081295"/>
            <a:ext cx="6134006" cy="118454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908720"/>
            <a:ext cx="8712968" cy="38185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직사각형 1"/>
          <p:cNvSpPr/>
          <p:nvPr/>
        </p:nvSpPr>
        <p:spPr>
          <a:xfrm>
            <a:off x="704528" y="1844824"/>
            <a:ext cx="8352928" cy="10801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53625993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904" y="534875"/>
            <a:ext cx="8784976" cy="44627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위험성평가표 내 작업계획서 포함  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작업계획서</a:t>
            </a:r>
            <a:r>
              <a:rPr lang="en-US" altLang="ko-KR" sz="2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lang="en-US" altLang="ko-KR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중량물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취급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차량계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건설기계 및 하역운반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 설치 및 해체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밀폐공간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화기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야간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조출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 및 해체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타워크레인 설치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 및 해체 작업계획서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4163021" y="4997635"/>
            <a:ext cx="645963" cy="454064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496" y="5457743"/>
            <a:ext cx="884143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각 </a:t>
            </a:r>
            <a:r>
              <a:rPr lang="ko-KR" altLang="en-US" sz="2400" b="1" dirty="0" err="1" smtClean="0"/>
              <a:t>공종별</a:t>
            </a:r>
            <a:r>
              <a:rPr lang="ko-KR" altLang="en-US" sz="2400" b="1" dirty="0" smtClean="0"/>
              <a:t> 사용되는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작업계획서를 반드시 작성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검토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승인 후 해당근로자에게 교육을 필히 실시해야만 </a:t>
            </a:r>
            <a:r>
              <a:rPr lang="ko-KR" altLang="en-US" sz="2400" b="1" dirty="0" smtClean="0"/>
              <a:t>되고 해당 </a:t>
            </a:r>
            <a:r>
              <a:rPr lang="ko-KR" altLang="en-US" sz="2400" b="1" dirty="0" err="1" smtClean="0"/>
              <a:t>공종의</a:t>
            </a:r>
            <a:r>
              <a:rPr lang="ko-KR" altLang="en-US" sz="2400" b="1" dirty="0" smtClean="0"/>
              <a:t> 근로자는 반드시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자필로 작업계획서에</a:t>
            </a:r>
            <a:r>
              <a:rPr lang="en-US" altLang="ko-KR" sz="2400" b="1" dirty="0">
                <a:solidFill>
                  <a:srgbClr val="FF00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확인유무를 </a:t>
            </a:r>
            <a:r>
              <a:rPr lang="ko-KR" altLang="en-US" sz="2400" b="1" dirty="0" smtClean="0"/>
              <a:t>하여야 한다</a:t>
            </a:r>
            <a:r>
              <a:rPr lang="en-US" altLang="ko-KR" sz="2400" b="1" dirty="0" smtClean="0"/>
              <a:t>.</a:t>
            </a:r>
            <a:endParaRPr lang="ko-KR" altLang="en-US" sz="2400" b="1" dirty="0"/>
          </a:p>
        </p:txBody>
      </p:sp>
      <p:sp>
        <p:nvSpPr>
          <p:cNvPr id="13" name="타원 12"/>
          <p:cNvSpPr/>
          <p:nvPr/>
        </p:nvSpPr>
        <p:spPr>
          <a:xfrm>
            <a:off x="6861212" y="1902159"/>
            <a:ext cx="1944216" cy="172819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000" b="1" i="0" u="none" strike="noStrike" cap="none" normalizeH="0" baseline="0" dirty="0" smtClean="0">
                <a:solidFill>
                  <a:srgbClr val="FF0000"/>
                </a:solidFill>
                <a:effectLst/>
              </a:rPr>
              <a:t>반드시 </a:t>
            </a:r>
            <a:r>
              <a:rPr lang="ko-KR" altLang="en-US" sz="2000" b="1" dirty="0">
                <a:solidFill>
                  <a:srgbClr val="FF0000"/>
                </a:solidFill>
              </a:rPr>
              <a:t>제</a:t>
            </a:r>
            <a:r>
              <a:rPr kumimoji="1" lang="ko-KR" altLang="en-US" sz="2000" b="1" i="0" u="none" strike="noStrike" cap="none" normalizeH="0" baseline="0" dirty="0" smtClean="0">
                <a:solidFill>
                  <a:srgbClr val="FF0000"/>
                </a:solidFill>
                <a:effectLst/>
              </a:rPr>
              <a:t>출</a:t>
            </a:r>
            <a:endParaRPr kumimoji="1" lang="ko-KR" altLang="en-US" sz="2000" b="1" i="0" u="none" strike="noStrike" cap="none" normalizeH="0" baseline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6925</TotalTime>
  <Words>1041</Words>
  <Application>Microsoft Office PowerPoint</Application>
  <PresentationFormat>A4 용지(210x297mm)</PresentationFormat>
  <Paragraphs>225</Paragraphs>
  <Slides>64</Slides>
  <Notes>64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71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4103</cp:revision>
  <cp:lastPrinted>2025-04-10T00:49:13Z</cp:lastPrinted>
  <dcterms:created xsi:type="dcterms:W3CDTF">2007-09-19T08:05:28Z</dcterms:created>
  <dcterms:modified xsi:type="dcterms:W3CDTF">2025-04-10T00:56:56Z</dcterms:modified>
  <cp:version/>
</cp:coreProperties>
</file>