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51"/>
  </p:notesMasterIdLst>
  <p:handoutMasterIdLst>
    <p:handoutMasterId r:id="rId52"/>
  </p:handoutMasterIdLst>
  <p:sldIdLst>
    <p:sldId id="4360" r:id="rId2"/>
    <p:sldId id="4727" r:id="rId3"/>
    <p:sldId id="4729" r:id="rId4"/>
    <p:sldId id="4730" r:id="rId5"/>
    <p:sldId id="4728" r:id="rId6"/>
    <p:sldId id="4731" r:id="rId7"/>
    <p:sldId id="4646" r:id="rId8"/>
    <p:sldId id="4405" r:id="rId9"/>
    <p:sldId id="4407" r:id="rId10"/>
    <p:sldId id="4408" r:id="rId11"/>
    <p:sldId id="4707" r:id="rId12"/>
    <p:sldId id="4708" r:id="rId13"/>
    <p:sldId id="4709" r:id="rId14"/>
    <p:sldId id="4713" r:id="rId15"/>
    <p:sldId id="4714" r:id="rId16"/>
    <p:sldId id="4712" r:id="rId17"/>
    <p:sldId id="4716" r:id="rId18"/>
    <p:sldId id="4463" r:id="rId19"/>
    <p:sldId id="4457" r:id="rId20"/>
    <p:sldId id="4610" r:id="rId21"/>
    <p:sldId id="4458" r:id="rId22"/>
    <p:sldId id="4459" r:id="rId23"/>
    <p:sldId id="4468" r:id="rId24"/>
    <p:sldId id="4551" r:id="rId25"/>
    <p:sldId id="4470" r:id="rId26"/>
    <p:sldId id="4471" r:id="rId27"/>
    <p:sldId id="4503" r:id="rId28"/>
    <p:sldId id="4466" r:id="rId29"/>
    <p:sldId id="4571" r:id="rId30"/>
    <p:sldId id="4701" r:id="rId31"/>
    <p:sldId id="4702" r:id="rId32"/>
    <p:sldId id="4703" r:id="rId33"/>
    <p:sldId id="4705" r:id="rId34"/>
    <p:sldId id="4706" r:id="rId35"/>
    <p:sldId id="4715" r:id="rId36"/>
    <p:sldId id="4717" r:id="rId37"/>
    <p:sldId id="4075" r:id="rId38"/>
    <p:sldId id="4726" r:id="rId39"/>
    <p:sldId id="4723" r:id="rId40"/>
    <p:sldId id="4725" r:id="rId41"/>
    <p:sldId id="4732" r:id="rId42"/>
    <p:sldId id="4724" r:id="rId43"/>
    <p:sldId id="4657" r:id="rId44"/>
    <p:sldId id="4718" r:id="rId45"/>
    <p:sldId id="4719" r:id="rId46"/>
    <p:sldId id="4586" r:id="rId47"/>
    <p:sldId id="4447" r:id="rId48"/>
    <p:sldId id="4239" r:id="rId49"/>
    <p:sldId id="3939" r:id="rId50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727"/>
            <p14:sldId id="4729"/>
            <p14:sldId id="4730"/>
            <p14:sldId id="4728"/>
            <p14:sldId id="4731"/>
            <p14:sldId id="4646"/>
            <p14:sldId id="4405"/>
            <p14:sldId id="4407"/>
            <p14:sldId id="4408"/>
            <p14:sldId id="4707"/>
            <p14:sldId id="4708"/>
            <p14:sldId id="4709"/>
            <p14:sldId id="4713"/>
            <p14:sldId id="4714"/>
            <p14:sldId id="4712"/>
            <p14:sldId id="4716"/>
            <p14:sldId id="4463"/>
            <p14:sldId id="4457"/>
            <p14:sldId id="4610"/>
            <p14:sldId id="4458"/>
            <p14:sldId id="4459"/>
            <p14:sldId id="4468"/>
            <p14:sldId id="4551"/>
            <p14:sldId id="4470"/>
            <p14:sldId id="4471"/>
            <p14:sldId id="4503"/>
            <p14:sldId id="4466"/>
            <p14:sldId id="4571"/>
            <p14:sldId id="4701"/>
            <p14:sldId id="4702"/>
            <p14:sldId id="4703"/>
            <p14:sldId id="4705"/>
            <p14:sldId id="4706"/>
            <p14:sldId id="4715"/>
            <p14:sldId id="4717"/>
          </p14:sldIdLst>
        </p14:section>
        <p14:section name="제목 없는 구역" id="{2E959474-C292-4336-AEBC-550E31E85082}">
          <p14:sldIdLst>
            <p14:sldId id="4075"/>
            <p14:sldId id="4726"/>
            <p14:sldId id="4723"/>
            <p14:sldId id="4725"/>
            <p14:sldId id="4732"/>
            <p14:sldId id="4724"/>
            <p14:sldId id="4657"/>
            <p14:sldId id="4718"/>
            <p14:sldId id="4719"/>
            <p14:sldId id="4586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89862" autoAdjust="0"/>
  </p:normalViewPr>
  <p:slideViewPr>
    <p:cSldViewPr>
      <p:cViewPr varScale="1">
        <p:scale>
          <a:sx n="104" d="100"/>
          <a:sy n="104" d="100"/>
        </p:scale>
        <p:origin x="1080" y="90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2071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885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923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8686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2316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3396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802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79441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8819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83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3418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11553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651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84139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72500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54673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1741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39597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1385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6982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5709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05103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7123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649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3352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4456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65348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56906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9616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7514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991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2025-03-22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3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8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71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1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74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18" Type="http://schemas.openxmlformats.org/officeDocument/2006/relationships/image" Target="../media/image78.png"/><Relationship Id="rId3" Type="http://schemas.openxmlformats.org/officeDocument/2006/relationships/image" Target="../media/image2.png"/><Relationship Id="rId21" Type="http://schemas.openxmlformats.org/officeDocument/2006/relationships/image" Target="../media/image81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75.png"/><Relationship Id="rId10" Type="http://schemas.openxmlformats.org/officeDocument/2006/relationships/image" Target="../media/image55.png"/><Relationship Id="rId19" Type="http://schemas.openxmlformats.org/officeDocument/2006/relationships/image" Target="../media/image7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6.png"/><Relationship Id="rId18" Type="http://schemas.openxmlformats.org/officeDocument/2006/relationships/image" Target="../media/image79.png"/><Relationship Id="rId3" Type="http://schemas.openxmlformats.org/officeDocument/2006/relationships/image" Target="../media/image2.png"/><Relationship Id="rId21" Type="http://schemas.openxmlformats.org/officeDocument/2006/relationships/image" Target="../media/image82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76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85.png"/><Relationship Id="rId5" Type="http://schemas.openxmlformats.org/officeDocument/2006/relationships/image" Target="../media/image50.png"/><Relationship Id="rId15" Type="http://schemas.openxmlformats.org/officeDocument/2006/relationships/image" Target="../media/image75.png"/><Relationship Id="rId23" Type="http://schemas.openxmlformats.org/officeDocument/2006/relationships/image" Target="../media/image84.png"/><Relationship Id="rId10" Type="http://schemas.openxmlformats.org/officeDocument/2006/relationships/image" Target="../media/image55.png"/><Relationship Id="rId19" Type="http://schemas.openxmlformats.org/officeDocument/2006/relationships/image" Target="../media/image8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70.png"/><Relationship Id="rId2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87.png"/><Relationship Id="rId10" Type="http://schemas.openxmlformats.org/officeDocument/2006/relationships/image" Target="../media/image93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25.03.19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58" y="1844824"/>
            <a:ext cx="7848873" cy="414684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21" y="1844824"/>
            <a:ext cx="7834810" cy="414684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619" y="1844824"/>
            <a:ext cx="7834811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25.03.05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145016" cy="145491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2276872"/>
            <a:ext cx="9145016" cy="112410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5" y="3356992"/>
            <a:ext cx="4176463" cy="292458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984" y="2924944"/>
            <a:ext cx="4896544" cy="34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836712"/>
            <a:ext cx="8424936" cy="10801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916832"/>
            <a:ext cx="7697274" cy="18576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88" y="3774466"/>
            <a:ext cx="7678222" cy="245779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32520" y="5013176"/>
            <a:ext cx="7992888" cy="129614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366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79" y="548680"/>
            <a:ext cx="7535327" cy="12670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815682"/>
            <a:ext cx="4176464" cy="237742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52" y="4581128"/>
            <a:ext cx="6963063" cy="125795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76536" y="548680"/>
            <a:ext cx="7476521" cy="64807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2136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주간합동점검은 매주 금요일 전 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공종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 모여서 실시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2.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가설사무실 이전 후 등재된 체크리스트에 의한 화재예방점검 실시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32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호이스트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 해체일정 확인하여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공종관리를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 하실 것 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8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433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현장 내 비치된 소화기 임의로 가져가지 말 것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이태욱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8791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해빙기 관련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 사고예방 관리기준 준수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800" b="1" dirty="0">
              <a:solidFill>
                <a:schemeClr val="tx1">
                  <a:lumMod val="85000"/>
                  <a:lumOff val="15000"/>
                </a:schemeClr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2.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 기준준수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(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가설사무실 및 현장 내 화기작업 관리철저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)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5760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25.03.19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1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88" y="1414181"/>
            <a:ext cx="9307224" cy="489513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152800" y="5913276"/>
            <a:ext cx="3841566" cy="792088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600" b="1" dirty="0" smtClean="0"/>
              <a:t>작업내용에 대한 위험성평가 사진 미등록 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8928992" cy="50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764704"/>
            <a:ext cx="8640960" cy="23585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3123211"/>
            <a:ext cx="8280920" cy="32581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t="6409"/>
          <a:stretch/>
        </p:blipFill>
        <p:spPr>
          <a:xfrm>
            <a:off x="2576736" y="10723"/>
            <a:ext cx="4896544" cy="10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5249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52363"/>
            <a:ext cx="8737376" cy="53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77270"/>
            <a:ext cx="7992888" cy="527606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098679"/>
            <a:ext cx="8809384" cy="54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7" y="1183186"/>
            <a:ext cx="8352928" cy="498211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130904"/>
            <a:ext cx="8809383" cy="53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27" y="1159513"/>
            <a:ext cx="8936477" cy="221010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37" y="3435634"/>
            <a:ext cx="2157616" cy="181952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b="4654"/>
          <a:stretch/>
        </p:blipFill>
        <p:spPr>
          <a:xfrm>
            <a:off x="2792760" y="3474759"/>
            <a:ext cx="6696744" cy="247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15" y="1268760"/>
            <a:ext cx="886568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749" y="2203123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520" y="2845754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013" y="5062622"/>
            <a:ext cx="8935125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호이스트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해체 작업 후 창호설치 시 위험성평가 작성 및 확인 후 </a:t>
            </a:r>
            <a:r>
              <a:rPr lang="ko-KR" altLang="en-US" sz="36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투입완료 </a:t>
            </a:r>
            <a:endParaRPr lang="en-US" altLang="ko-KR" sz="3600" dirty="0" smtClean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37" y="1187837"/>
            <a:ext cx="4239217" cy="36614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r="16545"/>
          <a:stretch/>
        </p:blipFill>
        <p:spPr>
          <a:xfrm rot="16200000">
            <a:off x="5341202" y="820566"/>
            <a:ext cx="3637069" cy="442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2198" b="1876"/>
          <a:stretch/>
        </p:blipFill>
        <p:spPr>
          <a:xfrm>
            <a:off x="621154" y="1153595"/>
            <a:ext cx="8784976" cy="51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52362"/>
            <a:ext cx="8665368" cy="52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신창유리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536" y="1412776"/>
            <a:ext cx="6984776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호이스트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해체작업 전 위험성평가 작성 및 확인 후 투입 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3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미교육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 투입불가</a:t>
            </a:r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5751"/>
          <a:stretch/>
        </p:blipFill>
        <p:spPr>
          <a:xfrm>
            <a:off x="4808984" y="2381676"/>
            <a:ext cx="4752528" cy="14073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2297888"/>
            <a:ext cx="4176464" cy="19961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4437112"/>
            <a:ext cx="4032448" cy="136815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/>
          <a:srcRect b="5007"/>
          <a:stretch/>
        </p:blipFill>
        <p:spPr>
          <a:xfrm>
            <a:off x="4808984" y="791503"/>
            <a:ext cx="4176464" cy="94522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81" y="730042"/>
            <a:ext cx="4536504" cy="12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1863"/>
          <a:stretch/>
        </p:blipFill>
        <p:spPr>
          <a:xfrm>
            <a:off x="560512" y="692696"/>
            <a:ext cx="8712968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43565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8798523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비계상부 이동 및 작업 시 추락사고 다수발생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반드시 안전그네 착용하고 고리체결 후 작업을 실시 점검철저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3036" y="1268760"/>
            <a:ext cx="3510444" cy="4392488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236" y="1246594"/>
            <a:ext cx="4059700" cy="45012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4584" y="1268760"/>
            <a:ext cx="3508896" cy="4392488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2072680" y="2348880"/>
            <a:ext cx="1800200" cy="1944216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5680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9158564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공정 간 내측비계 해체 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단부발생으로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추락위험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공정 간 확인하고 사전에 미리 조치를 하여 사전예방관리에 집중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847" y="1230055"/>
            <a:ext cx="4064841" cy="451774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957" y="1230050"/>
            <a:ext cx="4163892" cy="45399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367639"/>
            <a:ext cx="4114798" cy="440232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47115" y="1350228"/>
            <a:ext cx="3626366" cy="4397572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3152800" y="4221088"/>
            <a:ext cx="0" cy="936104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sp>
        <p:nvSpPr>
          <p:cNvPr id="25" name="직사각형 24"/>
          <p:cNvSpPr/>
          <p:nvPr/>
        </p:nvSpPr>
        <p:spPr>
          <a:xfrm>
            <a:off x="3296816" y="4509120"/>
            <a:ext cx="1112461" cy="36004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50cm 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이하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290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오픈된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추락발생구간 상체가 절반 정도 나가서 작업 시 추락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반드시 추락장소 작업 시 방호조치 확인을 철저히 실시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2133" y="1448572"/>
            <a:ext cx="3713434" cy="42992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26" y="1230055"/>
            <a:ext cx="4070410" cy="452412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22568" y="1252765"/>
            <a:ext cx="3722999" cy="4495035"/>
          </a:xfrm>
          <a:prstGeom prst="rect">
            <a:avLst/>
          </a:prstGeom>
        </p:spPr>
      </p:pic>
      <p:sp>
        <p:nvSpPr>
          <p:cNvPr id="16" name="아래쪽 화살표 15"/>
          <p:cNvSpPr/>
          <p:nvPr/>
        </p:nvSpPr>
        <p:spPr>
          <a:xfrm rot="18553190">
            <a:off x="3175871" y="2604260"/>
            <a:ext cx="138262" cy="2621255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341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달비계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생명줄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보조로프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점지지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미실시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안전보건관리수칙을 반드시 준수하여 작업확인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관리철저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0939" y="1866159"/>
            <a:ext cx="3228733" cy="332715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8618" y="1253432"/>
            <a:ext cx="3736949" cy="455260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503" y="1201570"/>
            <a:ext cx="4099623" cy="4604469"/>
          </a:xfrm>
          <a:prstGeom prst="rect">
            <a:avLst/>
          </a:prstGeom>
        </p:spPr>
      </p:pic>
      <p:sp>
        <p:nvSpPr>
          <p:cNvPr id="16" name="아래쪽 화살표 15"/>
          <p:cNvSpPr/>
          <p:nvPr/>
        </p:nvSpPr>
        <p:spPr>
          <a:xfrm>
            <a:off x="3222699" y="1983582"/>
            <a:ext cx="368059" cy="1080120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849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 와이어 로프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일부구간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손상으로 전부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풀림위험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모든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가설재는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설치 후 유지관리를 늘 확인하고 점검을 실시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602" y="1201571"/>
            <a:ext cx="4099524" cy="455260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1537" y="1127507"/>
            <a:ext cx="3531943" cy="4613923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700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후속 공정 투입 전 추락에 대한 방호조치를 사전에 확인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발생위험이 높은 장소에 대해 선제적으로 대응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1537" y="1127507"/>
            <a:ext cx="3531943" cy="4613923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956" y="1151082"/>
            <a:ext cx="4334027" cy="4590348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86950" y="1127506"/>
            <a:ext cx="4086530" cy="461392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52862" y="4124762"/>
            <a:ext cx="3349212" cy="1466528"/>
          </a:xfrm>
          <a:prstGeom prst="rect">
            <a:avLst/>
          </a:prstGeom>
          <a:ln w="635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859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1136577" y="2636912"/>
            <a:ext cx="2448272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48" y="1230060"/>
            <a:ext cx="4059787" cy="45241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407" y="1207945"/>
            <a:ext cx="4077719" cy="45334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9307" y="2170703"/>
            <a:ext cx="3134601" cy="269845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957" y="1181415"/>
            <a:ext cx="4106169" cy="45727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1537" y="1127507"/>
            <a:ext cx="3531943" cy="4613923"/>
          </a:xfrm>
          <a:prstGeom prst="rect">
            <a:avLst/>
          </a:prstGeom>
        </p:spPr>
      </p:pic>
      <p:sp>
        <p:nvSpPr>
          <p:cNvPr id="22" name="타원 21"/>
          <p:cNvSpPr/>
          <p:nvPr/>
        </p:nvSpPr>
        <p:spPr>
          <a:xfrm>
            <a:off x="393928" y="2780928"/>
            <a:ext cx="2038792" cy="172819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713" y="4124762"/>
            <a:ext cx="2691560" cy="1428681"/>
          </a:xfrm>
          <a:prstGeom prst="rect">
            <a:avLst/>
          </a:prstGeom>
          <a:ln w="66675">
            <a:solidFill>
              <a:srgbClr val="92D050">
                <a:alpha val="93000"/>
              </a:srgb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86950" y="1127506"/>
            <a:ext cx="4086530" cy="4613923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52862" y="4124762"/>
            <a:ext cx="3349212" cy="1466528"/>
          </a:xfrm>
          <a:prstGeom prst="rect">
            <a:avLst/>
          </a:prstGeom>
          <a:ln w="63500">
            <a:solidFill>
              <a:srgbClr val="92D050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4488" y="414756"/>
            <a:ext cx="9505056" cy="150143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5068" y="1585698"/>
            <a:ext cx="4602790" cy="4168475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5717" y="1767168"/>
            <a:ext cx="4905795" cy="3974262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8741" y="4286603"/>
            <a:ext cx="3574522" cy="231956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01333" y="5898189"/>
            <a:ext cx="547620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ko-KR" altLang="en-US" sz="1800" b="1" dirty="0" err="1" smtClean="0">
                <a:solidFill>
                  <a:srgbClr val="FFFF00"/>
                </a:solidFill>
              </a:rPr>
              <a:t>현장통</a:t>
            </a:r>
            <a:r>
              <a:rPr lang="ko-KR" altLang="en-US" sz="1800" b="1" dirty="0" smtClean="0">
                <a:solidFill>
                  <a:srgbClr val="FFFF00"/>
                </a:solidFill>
              </a:rPr>
              <a:t> 전달사항 전 관리자 및 근로자에 공유완료</a:t>
            </a:r>
            <a:endParaRPr lang="ko-KR" alt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76536" y="1196752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96816" y="1315573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 dirty="0">
                <a:latin typeface="HY견고딕"/>
                <a:ea typeface="문체부 바탕체"/>
              </a:rPr>
              <a:t>3. </a:t>
            </a:r>
            <a:r>
              <a:rPr lang="ko-KR" altLang="en-US" sz="4000" b="1" dirty="0">
                <a:latin typeface="HY견고딕"/>
                <a:ea typeface="HY견고딕"/>
              </a:rPr>
              <a:t>사고사례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650" y="123360"/>
            <a:ext cx="6248698" cy="6611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1193" y="692394"/>
            <a:ext cx="492443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장비를 교체하고 작업을 실시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(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무리한 작업금지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)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41432" y="692394"/>
            <a:ext cx="677108" cy="2016526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3200" b="1" dirty="0" smtClean="0"/>
              <a:t>조경작업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19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839" y="123360"/>
            <a:ext cx="6356506" cy="6611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3057" y="685963"/>
            <a:ext cx="553998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</a:rPr>
              <a:t>자재하역작업은 집중적으로 관리가 필요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288704" y="2060848"/>
            <a:ext cx="5964353" cy="100811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0464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908720"/>
            <a:ext cx="864096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4662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995" y="123360"/>
            <a:ext cx="6213350" cy="66112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654" y="134698"/>
            <a:ext cx="6120682" cy="6599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81219" y="714098"/>
            <a:ext cx="525850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인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1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조 작업습관화 및 사다리 고정상태 확인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995" y="123360"/>
            <a:ext cx="6213350" cy="66112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6654" y="134698"/>
            <a:ext cx="6120682" cy="6599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14776" y="714098"/>
            <a:ext cx="492443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작업 전 로프여유길이 확보 확인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– 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감시자 배치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3" y="123360"/>
            <a:ext cx="6206692" cy="66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46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1205" y="714098"/>
            <a:ext cx="525850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차량의 길이가 긴 경우 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2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인</a:t>
            </a:r>
            <a:r>
              <a:rPr lang="en-US" altLang="ko-KR" sz="2000" b="1" dirty="0" smtClean="0">
                <a:solidFill>
                  <a:schemeClr val="bg1"/>
                </a:solidFill>
              </a:rPr>
              <a:t>1</a:t>
            </a:r>
            <a:r>
              <a:rPr lang="ko-KR" altLang="en-US" sz="2000" b="1" dirty="0" smtClean="0">
                <a:solidFill>
                  <a:schemeClr val="bg1"/>
                </a:solidFill>
              </a:rPr>
              <a:t>조 단기신호작업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27515"/>
            <a:ext cx="6048672" cy="59521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688" y="590154"/>
            <a:ext cx="5832648" cy="56776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656" y="416253"/>
            <a:ext cx="6120680" cy="597469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299" y="427514"/>
            <a:ext cx="6149037" cy="597469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724" y="427514"/>
            <a:ext cx="6161612" cy="6011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3057" y="714098"/>
            <a:ext cx="553998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</a:rPr>
              <a:t>비계발판 및 난간고정상태 확인철저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3057" y="714098"/>
            <a:ext cx="553998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/>
                </a:solidFill>
              </a:rPr>
              <a:t>작업소요시간 관계없이 생명줄 고리체결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4" y="123362"/>
            <a:ext cx="6227351" cy="661127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548" y="123361"/>
            <a:ext cx="6194800" cy="66112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655" y="230160"/>
            <a:ext cx="6206690" cy="650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996" y="152210"/>
            <a:ext cx="6213349" cy="6582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53057" y="714098"/>
            <a:ext cx="553998" cy="6048672"/>
          </a:xfrm>
          <a:prstGeom prst="rect">
            <a:avLst/>
          </a:prstGeom>
          <a:solidFill>
            <a:srgbClr val="FF0000"/>
          </a:solidFill>
        </p:spPr>
        <p:txBody>
          <a:bodyPr vert="eaVert"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</a:rPr>
              <a:t>붐대에서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구조적으로 검증된 </a:t>
            </a:r>
            <a:r>
              <a:rPr lang="ko-KR" altLang="en-US" sz="2400" b="1" dirty="0" err="1" smtClean="0">
                <a:solidFill>
                  <a:schemeClr val="bg1"/>
                </a:solidFill>
              </a:rPr>
              <a:t>구명줄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사용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805" y="1250296"/>
            <a:ext cx="92890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1. 25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년 상반기 작업환경측정 일정 </a:t>
            </a:r>
            <a:r>
              <a:rPr lang="ko-KR" altLang="en-US" sz="2400" b="1" dirty="0" smtClean="0">
                <a:latin typeface="HY견고딕"/>
                <a:ea typeface="HY견고딕"/>
              </a:rPr>
              <a:t>확인 후 공지예정  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>
                <a:latin typeface="HY견고딕"/>
                <a:ea typeface="HY견고딕"/>
              </a:rPr>
              <a:t> </a:t>
            </a:r>
            <a:r>
              <a:rPr lang="en-US" altLang="ko-KR" sz="2400" b="1" dirty="0" smtClean="0">
                <a:latin typeface="HY견고딕"/>
                <a:ea typeface="HY견고딕"/>
              </a:rPr>
              <a:t> (</a:t>
            </a:r>
            <a:r>
              <a:rPr lang="ko-KR" altLang="en-US" sz="2400" b="1" dirty="0" smtClean="0">
                <a:latin typeface="HY견고딕"/>
                <a:ea typeface="HY견고딕"/>
              </a:rPr>
              <a:t>교육장 공간협소로 협조 당부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>
                <a:latin typeface="HY견고딕"/>
                <a:ea typeface="HY견고딕"/>
              </a:rPr>
              <a:t>2</a:t>
            </a:r>
            <a:r>
              <a:rPr lang="en-US" altLang="ko-KR" sz="2400" b="1" dirty="0" smtClean="0">
                <a:latin typeface="HY견고딕"/>
                <a:ea typeface="HY견고딕"/>
              </a:rPr>
              <a:t>. 3</a:t>
            </a:r>
            <a:r>
              <a:rPr lang="ko-KR" altLang="en-US" sz="2400" b="1" dirty="0" smtClean="0">
                <a:latin typeface="HY견고딕"/>
                <a:ea typeface="HY견고딕"/>
              </a:rPr>
              <a:t>월 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/>
                <a:ea typeface="HY견고딕"/>
              </a:rPr>
              <a:t>정기안전교육 교육장 </a:t>
            </a:r>
            <a:r>
              <a:rPr lang="ko-KR" altLang="en-US" sz="2400" b="1" dirty="0" smtClean="0">
                <a:latin typeface="HY견고딕"/>
                <a:ea typeface="HY견고딕"/>
              </a:rPr>
              <a:t>협소로 나누어서 교육 실시예정 </a:t>
            </a: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73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12" y="1205463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임의작업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무단작업금지 </a:t>
            </a:r>
            <a:r>
              <a:rPr lang="ko-KR" altLang="en-US" sz="2400" b="1" dirty="0" smtClean="0">
                <a:latin typeface="HY견고딕"/>
                <a:ea typeface="HY견고딕"/>
              </a:rPr>
              <a:t>작업 전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공사팀</a:t>
            </a:r>
            <a:r>
              <a:rPr lang="ko-KR" altLang="en-US" sz="2400" b="1" dirty="0" smtClean="0">
                <a:latin typeface="HY견고딕"/>
                <a:ea typeface="HY견고딕"/>
              </a:rPr>
              <a:t> 및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안전팀에</a:t>
            </a:r>
            <a:r>
              <a:rPr lang="ko-KR" altLang="en-US" sz="2400" b="1" dirty="0" smtClean="0">
                <a:latin typeface="HY견고딕"/>
                <a:ea typeface="HY견고딕"/>
              </a:rPr>
              <a:t> 작업방법 등 이상유무를 확인하고 작업을 실시 하도록 할 것   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이태욱</a:t>
            </a:r>
            <a:r>
              <a:rPr lang="en-US" altLang="ko-KR" sz="2400" b="1" dirty="0" smtClean="0">
                <a:latin typeface="HY견고딕"/>
                <a:ea typeface="HY견고딕"/>
              </a:rPr>
              <a:t>-</a:t>
            </a:r>
            <a:r>
              <a:rPr lang="ko-KR" altLang="en-US" sz="2400" b="1" dirty="0" smtClean="0">
                <a:latin typeface="HY견고딕"/>
                <a:ea typeface="HY견고딕"/>
              </a:rPr>
              <a:t> </a:t>
            </a: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512" y="1205463"/>
            <a:ext cx="92890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000" b="1" dirty="0" smtClean="0">
                <a:latin typeface="HY견고딕"/>
                <a:ea typeface="HY견고딕"/>
              </a:rPr>
              <a:t>자재입고 시 각 협력업체 신호수 배치하여 하역작업 실시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</a:t>
            </a:r>
            <a:r>
              <a:rPr lang="ko-KR" altLang="en-US" sz="2000" b="1" dirty="0" smtClean="0">
                <a:latin typeface="HY견고딕"/>
                <a:ea typeface="HY견고딕"/>
              </a:rPr>
              <a:t>화재예방 철저 당부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 </a:t>
            </a:r>
            <a:r>
              <a:rPr lang="ko-KR" altLang="en-US" sz="2000" b="1" dirty="0" smtClean="0">
                <a:latin typeface="HY견고딕"/>
                <a:ea typeface="HY견고딕"/>
              </a:rPr>
              <a:t>자재 정리정돈 및 근로자 통행로 확보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 </a:t>
            </a:r>
            <a:r>
              <a:rPr lang="ko-KR" altLang="en-US" sz="2000" b="1" dirty="0" smtClean="0">
                <a:latin typeface="HY견고딕"/>
                <a:ea typeface="HY견고딕"/>
              </a:rPr>
              <a:t>추락위험작업 근로자 안전보호구 착용 철저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64" y="5949280"/>
            <a:ext cx="2808312" cy="4733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752" y="659590"/>
            <a:ext cx="4392488" cy="5184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72" y="980728"/>
            <a:ext cx="9705528" cy="32932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는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사업주가 주체가 되어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사업장에서 발생할 수 있는 유해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위험요인을 파악하고 분석하여 그 위험성 수준을 결정하고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이를 낮추기 위한 적절한 조치를 마련하고 실행하는 과정이며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산업안전보건법에 따라 도급을 받은 수급인도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위험성평가를 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실시해야됩니다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원청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하청 전부다 실시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29" y="4864950"/>
            <a:ext cx="6552728" cy="1524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57383953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398664"/>
            <a:ext cx="9217024" cy="61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5866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24" y="5081295"/>
            <a:ext cx="6134006" cy="118454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908720"/>
            <a:ext cx="8712968" cy="38185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625993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904" y="534875"/>
            <a:ext cx="8784976" cy="44627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위험성평가표 내 작업계획서 포함  </a:t>
            </a:r>
            <a:endParaRPr lang="en-US" altLang="ko-KR" sz="4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</a:t>
            </a:r>
            <a:r>
              <a:rPr lang="en-US" altLang="ko-KR" sz="2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en-US" altLang="ko-KR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중량물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취급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차량계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건설기계 및 하역운반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 설치 및 해체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밀폐공간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화기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야간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조출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 및 해체 작업계획서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타워크레인 설치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 및 해체 작업계획서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4163021" y="4997635"/>
            <a:ext cx="645963" cy="454064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496" y="5457743"/>
            <a:ext cx="88414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각 </a:t>
            </a:r>
            <a:r>
              <a:rPr lang="ko-KR" altLang="en-US" sz="2400" b="1" dirty="0" err="1" smtClean="0"/>
              <a:t>공종별</a:t>
            </a:r>
            <a:r>
              <a:rPr lang="ko-KR" altLang="en-US" sz="2400" b="1" dirty="0" smtClean="0"/>
              <a:t> 사용되는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작업계획서를 반드시 작성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검토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승인 후 해당근로자에게 교육을 필히 실시해야만 </a:t>
            </a:r>
            <a:r>
              <a:rPr lang="ko-KR" altLang="en-US" sz="2400" b="1" dirty="0" smtClean="0"/>
              <a:t>되고 해당 </a:t>
            </a:r>
            <a:r>
              <a:rPr lang="ko-KR" altLang="en-US" sz="2400" b="1" dirty="0" err="1" smtClean="0"/>
              <a:t>공종의</a:t>
            </a:r>
            <a:r>
              <a:rPr lang="ko-KR" altLang="en-US" sz="2400" b="1" dirty="0" smtClean="0"/>
              <a:t> 근로자는 반드시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자필로 작업계획서에</a:t>
            </a:r>
            <a:r>
              <a:rPr lang="en-US" altLang="ko-KR" sz="2400" b="1" dirty="0">
                <a:solidFill>
                  <a:srgbClr val="FF0000"/>
                </a:solidFill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확인유무를 </a:t>
            </a:r>
            <a:r>
              <a:rPr lang="ko-KR" altLang="en-US" sz="2400" b="1" dirty="0" smtClean="0"/>
              <a:t>하여야 한다</a:t>
            </a:r>
            <a:r>
              <a:rPr lang="en-US" altLang="ko-KR" sz="2400" b="1" dirty="0" smtClean="0"/>
              <a:t>.</a:t>
            </a:r>
            <a:endParaRPr lang="ko-KR" altLang="en-US" sz="2400" b="1" dirty="0"/>
          </a:p>
        </p:txBody>
      </p:sp>
      <p:sp>
        <p:nvSpPr>
          <p:cNvPr id="13" name="타원 12"/>
          <p:cNvSpPr/>
          <p:nvPr/>
        </p:nvSpPr>
        <p:spPr>
          <a:xfrm>
            <a:off x="6861212" y="1902159"/>
            <a:ext cx="1944216" cy="172819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000" b="1" i="0" u="none" strike="noStrike" cap="none" normalizeH="0" baseline="0" dirty="0" smtClean="0">
                <a:solidFill>
                  <a:srgbClr val="FF0000"/>
                </a:solidFill>
                <a:effectLst/>
              </a:rPr>
              <a:t>반드시 </a:t>
            </a:r>
            <a:r>
              <a:rPr lang="ko-KR" altLang="en-US" sz="2000" b="1" dirty="0">
                <a:solidFill>
                  <a:srgbClr val="FF0000"/>
                </a:solidFill>
              </a:rPr>
              <a:t>제</a:t>
            </a:r>
            <a:r>
              <a:rPr kumimoji="1" lang="ko-KR" altLang="en-US" sz="2000" b="1" i="0" u="none" strike="noStrike" cap="none" normalizeH="0" baseline="0" dirty="0" smtClean="0">
                <a:solidFill>
                  <a:srgbClr val="FF0000"/>
                </a:solidFill>
                <a:effectLst/>
              </a:rPr>
              <a:t>출</a:t>
            </a:r>
            <a:endParaRPr kumimoji="1" lang="ko-KR" altLang="en-US" sz="2000" b="1" i="0" u="none" strike="noStrike" cap="none" normalizeH="0" baseline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6329</TotalTime>
  <Words>754</Words>
  <Application>Microsoft Office PowerPoint</Application>
  <PresentationFormat>A4 용지(210x297mm)</PresentationFormat>
  <Paragraphs>157</Paragraphs>
  <Slides>49</Slides>
  <Notes>49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user</cp:lastModifiedBy>
  <cp:revision>4082</cp:revision>
  <cp:lastPrinted>2025-03-05T05:19:52Z</cp:lastPrinted>
  <dcterms:created xsi:type="dcterms:W3CDTF">2007-09-19T08:05:28Z</dcterms:created>
  <dcterms:modified xsi:type="dcterms:W3CDTF">2025-03-22T01:04:23Z</dcterms:modified>
  <cp:version/>
</cp:coreProperties>
</file>