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65"/>
  </p:notesMasterIdLst>
  <p:handoutMasterIdLst>
    <p:handoutMasterId r:id="rId66"/>
  </p:handoutMasterIdLst>
  <p:sldIdLst>
    <p:sldId id="4360" r:id="rId2"/>
    <p:sldId id="4648" r:id="rId3"/>
    <p:sldId id="4649" r:id="rId4"/>
    <p:sldId id="4583" r:id="rId5"/>
    <p:sldId id="4646" r:id="rId6"/>
    <p:sldId id="4151" r:id="rId7"/>
    <p:sldId id="4596" r:id="rId8"/>
    <p:sldId id="4681" r:id="rId9"/>
    <p:sldId id="4686" r:id="rId10"/>
    <p:sldId id="4687" r:id="rId11"/>
    <p:sldId id="4597" r:id="rId12"/>
    <p:sldId id="4682" r:id="rId13"/>
    <p:sldId id="4683" r:id="rId14"/>
    <p:sldId id="4685" r:id="rId15"/>
    <p:sldId id="4684" r:id="rId16"/>
    <p:sldId id="4688" r:id="rId17"/>
    <p:sldId id="4405" r:id="rId18"/>
    <p:sldId id="4407" r:id="rId19"/>
    <p:sldId id="4408" r:id="rId20"/>
    <p:sldId id="4689" r:id="rId21"/>
    <p:sldId id="4690" r:id="rId22"/>
    <p:sldId id="4691" r:id="rId23"/>
    <p:sldId id="4692" r:id="rId24"/>
    <p:sldId id="4693" r:id="rId25"/>
    <p:sldId id="4694" r:id="rId26"/>
    <p:sldId id="4695" r:id="rId27"/>
    <p:sldId id="4696" r:id="rId28"/>
    <p:sldId id="4697" r:id="rId29"/>
    <p:sldId id="4698" r:id="rId30"/>
    <p:sldId id="4429" r:id="rId31"/>
    <p:sldId id="4463" r:id="rId32"/>
    <p:sldId id="4457" r:id="rId33"/>
    <p:sldId id="4610" r:id="rId34"/>
    <p:sldId id="4458" r:id="rId35"/>
    <p:sldId id="4459" r:id="rId36"/>
    <p:sldId id="4468" r:id="rId37"/>
    <p:sldId id="4551" r:id="rId38"/>
    <p:sldId id="4470" r:id="rId39"/>
    <p:sldId id="4471" r:id="rId40"/>
    <p:sldId id="4503" r:id="rId41"/>
    <p:sldId id="4466" r:id="rId42"/>
    <p:sldId id="4465" r:id="rId43"/>
    <p:sldId id="4568" r:id="rId44"/>
    <p:sldId id="4569" r:id="rId45"/>
    <p:sldId id="4570" r:id="rId46"/>
    <p:sldId id="4571" r:id="rId47"/>
    <p:sldId id="4651" r:id="rId48"/>
    <p:sldId id="4701" r:id="rId49"/>
    <p:sldId id="4702" r:id="rId50"/>
    <p:sldId id="4703" r:id="rId51"/>
    <p:sldId id="4705" r:id="rId52"/>
    <p:sldId id="4706" r:id="rId53"/>
    <p:sldId id="4075" r:id="rId54"/>
    <p:sldId id="4699" r:id="rId55"/>
    <p:sldId id="4657" r:id="rId56"/>
    <p:sldId id="4621" r:id="rId57"/>
    <p:sldId id="4669" r:id="rId58"/>
    <p:sldId id="4700" r:id="rId59"/>
    <p:sldId id="4670" r:id="rId60"/>
    <p:sldId id="4586" r:id="rId61"/>
    <p:sldId id="4447" r:id="rId62"/>
    <p:sldId id="4239" r:id="rId63"/>
    <p:sldId id="3939" r:id="rId64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648"/>
            <p14:sldId id="4649"/>
            <p14:sldId id="4583"/>
            <p14:sldId id="4646"/>
            <p14:sldId id="4151"/>
            <p14:sldId id="4596"/>
            <p14:sldId id="4681"/>
            <p14:sldId id="4686"/>
            <p14:sldId id="4687"/>
            <p14:sldId id="4597"/>
            <p14:sldId id="4682"/>
            <p14:sldId id="4683"/>
            <p14:sldId id="4685"/>
            <p14:sldId id="4684"/>
            <p14:sldId id="4688"/>
            <p14:sldId id="4405"/>
            <p14:sldId id="4407"/>
            <p14:sldId id="4408"/>
            <p14:sldId id="4689"/>
            <p14:sldId id="4690"/>
            <p14:sldId id="4691"/>
            <p14:sldId id="4692"/>
            <p14:sldId id="4693"/>
            <p14:sldId id="4694"/>
            <p14:sldId id="4695"/>
            <p14:sldId id="4696"/>
            <p14:sldId id="4697"/>
            <p14:sldId id="4698"/>
            <p14:sldId id="4429"/>
            <p14:sldId id="4463"/>
            <p14:sldId id="4457"/>
            <p14:sldId id="4610"/>
            <p14:sldId id="4458"/>
            <p14:sldId id="4459"/>
            <p14:sldId id="4468"/>
            <p14:sldId id="4551"/>
            <p14:sldId id="4470"/>
            <p14:sldId id="4471"/>
            <p14:sldId id="4503"/>
            <p14:sldId id="4466"/>
            <p14:sldId id="4465"/>
            <p14:sldId id="4568"/>
            <p14:sldId id="4569"/>
            <p14:sldId id="4570"/>
            <p14:sldId id="4571"/>
            <p14:sldId id="4651"/>
            <p14:sldId id="4701"/>
            <p14:sldId id="4702"/>
            <p14:sldId id="4703"/>
            <p14:sldId id="4705"/>
            <p14:sldId id="4706"/>
          </p14:sldIdLst>
        </p14:section>
        <p14:section name="제목 없는 구역" id="{2E959474-C292-4336-AEBC-550E31E85082}">
          <p14:sldIdLst>
            <p14:sldId id="4075"/>
            <p14:sldId id="4699"/>
            <p14:sldId id="4657"/>
            <p14:sldId id="4621"/>
            <p14:sldId id="4669"/>
            <p14:sldId id="4700"/>
            <p14:sldId id="4670"/>
            <p14:sldId id="4586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72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978" y="96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8968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4271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4765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2678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008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1600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83492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7226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4979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3471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8905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8819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107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53545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7896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2749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323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834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357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1553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651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8267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8413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7250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546737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61242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3352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91754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0537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571995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5328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99154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56906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2025-03-05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7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81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82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25.03.05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58" y="1844824"/>
            <a:ext cx="7848873" cy="414684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21" y="1844824"/>
            <a:ext cx="7834810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332656"/>
            <a:ext cx="9505056" cy="61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404664"/>
            <a:ext cx="9505056" cy="60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332656"/>
            <a:ext cx="928903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332656"/>
            <a:ext cx="9649072" cy="62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332656"/>
            <a:ext cx="9505056" cy="60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332656"/>
            <a:ext cx="9433048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260648"/>
            <a:ext cx="4752528" cy="51571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28" y="5417840"/>
            <a:ext cx="4464496" cy="7474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795" y="20961"/>
            <a:ext cx="3980172" cy="61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25.02.19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7"/>
            <a:ext cx="9145016" cy="38164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924944"/>
            <a:ext cx="9145016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t="15816" r="2593"/>
          <a:stretch/>
        </p:blipFill>
        <p:spPr>
          <a:xfrm>
            <a:off x="128464" y="5013175"/>
            <a:ext cx="9649072" cy="11848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44" y="5840414"/>
            <a:ext cx="4320480" cy="8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230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692696"/>
            <a:ext cx="7992888" cy="325764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4365104"/>
            <a:ext cx="8208912" cy="23859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277930"/>
            <a:ext cx="3115110" cy="37224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t="16759" r="33694"/>
          <a:stretch/>
        </p:blipFill>
        <p:spPr>
          <a:xfrm>
            <a:off x="632520" y="3992857"/>
            <a:ext cx="1800200" cy="3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8208912" cy="545858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71610" t="3742"/>
          <a:stretch/>
        </p:blipFill>
        <p:spPr>
          <a:xfrm>
            <a:off x="704528" y="687290"/>
            <a:ext cx="1080120" cy="3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548681"/>
            <a:ext cx="9505056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472032"/>
            <a:ext cx="9649072" cy="62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398665"/>
            <a:ext cx="7704856" cy="61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398665"/>
            <a:ext cx="7704856" cy="61266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1" y="230160"/>
            <a:ext cx="7836561" cy="66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0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398665"/>
            <a:ext cx="7704856" cy="61266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1" y="230160"/>
            <a:ext cx="7836561" cy="662069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91" y="75366"/>
            <a:ext cx="7836561" cy="678263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32520" y="2348880"/>
            <a:ext cx="7272808" cy="42484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511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512" y="1205463"/>
            <a:ext cx="92890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달비계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 작업 시 상하동시작업 금지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_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 및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낙하물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흡연관리 철저히 이행준수</a:t>
            </a: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32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용접 작업 시 불티가 흩날리지 않도록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하고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불티방지포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사용 및 소화기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여유있게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비치하여 초기진화에 대비하도록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할것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무리한 진압금지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4460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5116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1.</a:t>
            </a:r>
            <a:r>
              <a:rPr lang="ko-KR" altLang="en-US" sz="2400" b="1" dirty="0" smtClean="0">
                <a:latin typeface="HY견고딕"/>
                <a:ea typeface="HY견고딕"/>
              </a:rPr>
              <a:t>설치된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재떨이에 쓰레기 투기금지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화재예방안전수칙 준수 및 회의록 내용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b="1" dirty="0" smtClean="0">
                <a:latin typeface="HY견고딕"/>
                <a:ea typeface="HY견고딕"/>
              </a:rPr>
              <a:t>전 근로자 전파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독려</a:t>
            </a:r>
            <a:r>
              <a:rPr lang="en-US" altLang="ko-KR" sz="2400" b="1" dirty="0" smtClean="0">
                <a:latin typeface="HY견고딕"/>
                <a:ea typeface="HY견고딕"/>
              </a:rPr>
              <a:t>!</a:t>
            </a: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3.</a:t>
            </a:r>
            <a:r>
              <a:rPr lang="ko-KR" altLang="en-US" sz="2400" b="1" dirty="0" smtClean="0">
                <a:latin typeface="HY견고딕"/>
                <a:ea typeface="HY견고딕"/>
              </a:rPr>
              <a:t>건설현장 안전수칙 준수</a:t>
            </a:r>
            <a:r>
              <a:rPr lang="en-US" altLang="ko-KR" sz="2400" b="1" smtClean="0">
                <a:latin typeface="HY견고딕"/>
                <a:ea typeface="HY견고딕"/>
              </a:rPr>
              <a:t>.</a:t>
            </a:r>
            <a:r>
              <a:rPr lang="ko-KR" altLang="en-US" sz="2400" b="1" smtClean="0">
                <a:latin typeface="HY견고딕"/>
                <a:ea typeface="HY견고딕"/>
              </a:rPr>
              <a:t> </a:t>
            </a:r>
            <a:r>
              <a:rPr lang="ko-KR" altLang="en-US" sz="3200" b="1" smtClean="0">
                <a:latin typeface="HY견고딕"/>
                <a:ea typeface="HY견고딕"/>
              </a:rPr>
              <a:t>  </a:t>
            </a:r>
            <a:endParaRPr lang="en-US" altLang="ko-KR" sz="32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0466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777"/>
          <a:stretch/>
        </p:blipFill>
        <p:spPr>
          <a:xfrm>
            <a:off x="272480" y="980728"/>
            <a:ext cx="9417496" cy="16447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2420888"/>
            <a:ext cx="9433048" cy="30963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3861048"/>
            <a:ext cx="5184576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8824199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816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25.03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.05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78365"/>
            <a:ext cx="5763429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098679"/>
            <a:ext cx="8208912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22596"/>
            <a:ext cx="8208912" cy="545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69377"/>
            <a:ext cx="8280920" cy="528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77270"/>
            <a:ext cx="7992888" cy="52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7" y="1183186"/>
            <a:ext cx="8352928" cy="49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52362"/>
            <a:ext cx="8496944" cy="28527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4005064"/>
            <a:ext cx="8496944" cy="26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96752"/>
            <a:ext cx="8593360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749" y="2203123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520" y="2845754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520" y="3515020"/>
            <a:ext cx="6984776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호이스트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해체 작업 전 위험성평가 작성 및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확인후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투입 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미교육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 투입불가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50633"/>
            <a:ext cx="844934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98665"/>
            <a:ext cx="8712968" cy="24196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3068960"/>
            <a:ext cx="8721599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528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52362"/>
            <a:ext cx="8712968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536" y="1412776"/>
            <a:ext cx="6984776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호이스트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해체 작업 전 위험성평가 작성 및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확인후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투입 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미교육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 투입불가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오프라인 작성 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(TK)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미실시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3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신일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520" y="2203123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994" y="2849454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16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수복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00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청우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1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아티오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642" y="2217176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88" y="3212976"/>
            <a:ext cx="3943903" cy="33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달비계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주로프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보조로프 보양철저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움직임으로 인한 로프의 쓸림으로 인한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파단시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추락위험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…)</a:t>
            </a: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3036" y="1268760"/>
            <a:ext cx="3510444" cy="4392488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5680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추락방호조치 확인 후 비계사용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미조치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 사용불가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230050"/>
            <a:ext cx="4163892" cy="4539916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5817096" y="2985977"/>
            <a:ext cx="3600400" cy="116310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조치 후 사용예정 </a:t>
            </a:r>
            <a:r>
              <a:rPr kumimoji="1" lang="en-US" altLang="ko-KR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–</a:t>
            </a: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확인 건</a:t>
            </a:r>
            <a:endParaRPr kumimoji="1" lang="ko-KR" altLang="en-US" sz="1600" b="0" i="0" u="none" strike="noStrike" cap="none" normalizeH="0" baseline="0" dirty="0">
              <a:solidFill>
                <a:srgbClr val="FF00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0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836712"/>
            <a:ext cx="4968552" cy="28083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8" y="3778383"/>
            <a:ext cx="4563112" cy="101877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21" y="5157192"/>
            <a:ext cx="6048247" cy="108012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16496" y="2961144"/>
            <a:ext cx="4896544" cy="6838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064" y="1052736"/>
            <a:ext cx="4201111" cy="25922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625993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안전그네 미착용으로 인한 추락위험 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해당작업을 지시한 관리자가 직접확인을 할 것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33" y="1448572"/>
            <a:ext cx="3713434" cy="42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비계발판 누락 및 난간설치 지연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0939" y="1866159"/>
            <a:ext cx="3228733" cy="332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인양 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PP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로프 사용금지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사고사례 다수발생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02" y="1201571"/>
            <a:ext cx="4099524" cy="455260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9307" y="2170703"/>
            <a:ext cx="3134601" cy="269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76536" y="1196752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96816" y="1315573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 dirty="0">
                <a:latin typeface="HY견고딕"/>
                <a:ea typeface="문체부 바탕체"/>
              </a:rPr>
              <a:t>3. </a:t>
            </a:r>
            <a:r>
              <a:rPr lang="ko-KR" altLang="en-US" sz="4000" b="1" dirty="0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768" y="2549788"/>
            <a:ext cx="4163006" cy="781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311" y="61656"/>
            <a:ext cx="6236036" cy="45914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794" y="4495546"/>
            <a:ext cx="6442264" cy="22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427515"/>
            <a:ext cx="6048672" cy="59521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688" y="590154"/>
            <a:ext cx="5832648" cy="56776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656" y="416253"/>
            <a:ext cx="6120680" cy="59746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299" y="427514"/>
            <a:ext cx="6149037" cy="59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145016" cy="14549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2276872"/>
            <a:ext cx="9145016" cy="112410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5" y="3356992"/>
            <a:ext cx="4176463" cy="292458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984" y="2924944"/>
            <a:ext cx="4896544" cy="34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836712"/>
            <a:ext cx="8424936" cy="10801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916832"/>
            <a:ext cx="7697274" cy="18576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88" y="3774466"/>
            <a:ext cx="7678222" cy="245779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32520" y="5013176"/>
            <a:ext cx="7992888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6340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79" y="548680"/>
            <a:ext cx="7535327" cy="12670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821846"/>
            <a:ext cx="4392488" cy="18951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52" y="3717032"/>
            <a:ext cx="621116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주간합동점검은 매주 금요일 전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공종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 모여서 실시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2.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가설사무실 이전 후 등재된 체크리스트에 의한 화재예방점검 실시</a:t>
            </a: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32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3.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호이스트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해체일정 확인하여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공종관리를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하실 것 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736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12" y="1205463"/>
            <a:ext cx="92890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현장 내 비치된 소화기 임의로 가져가지 말 것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_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이태욱</a:t>
            </a: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해빙기관련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 사고예방 관리기준 준수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800" b="1" dirty="0">
              <a:solidFill>
                <a:schemeClr val="tx1">
                  <a:lumMod val="85000"/>
                  <a:lumOff val="15000"/>
                </a:schemeClr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 기준준수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(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가설사무실 및 현장 내 화기작업 관리철저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)</a:t>
            </a: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792" y="3140968"/>
            <a:ext cx="3893314" cy="656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50" y="2531761"/>
            <a:ext cx="8657922" cy="13051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0" y="4365104"/>
            <a:ext cx="8576728" cy="204816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60648"/>
            <a:ext cx="9129464" cy="185551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1844824"/>
            <a:ext cx="8856984" cy="5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404664"/>
            <a:ext cx="862540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372213"/>
            <a:ext cx="9577064" cy="611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5926</TotalTime>
  <Words>554</Words>
  <Application>Microsoft Office PowerPoint</Application>
  <PresentationFormat>A4 용지(210x297mm)</PresentationFormat>
  <Paragraphs>137</Paragraphs>
  <Slides>63</Slides>
  <Notes>53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71" baseType="lpstr">
      <vt:lpstr>HY견고딕</vt:lpstr>
      <vt:lpstr>HY울릉도L</vt:lpstr>
      <vt:lpstr>굴림</vt:lpstr>
      <vt:lpstr>맑은 고딕</vt:lpstr>
      <vt:lpstr>문체부 바탕체</vt:lpstr>
      <vt:lpstr>휴먼둥근헤드라인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4056</cp:revision>
  <cp:lastPrinted>2025-02-05T01:57:11Z</cp:lastPrinted>
  <dcterms:created xsi:type="dcterms:W3CDTF">2007-09-19T08:05:28Z</dcterms:created>
  <dcterms:modified xsi:type="dcterms:W3CDTF">2025-03-05T05:07:08Z</dcterms:modified>
  <cp:version/>
</cp:coreProperties>
</file>