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59"/>
  </p:notesMasterIdLst>
  <p:handoutMasterIdLst>
    <p:handoutMasterId r:id="rId60"/>
  </p:handoutMasterIdLst>
  <p:sldIdLst>
    <p:sldId id="4360" r:id="rId2"/>
    <p:sldId id="4648" r:id="rId3"/>
    <p:sldId id="4649" r:id="rId4"/>
    <p:sldId id="4583" r:id="rId5"/>
    <p:sldId id="4646" r:id="rId6"/>
    <p:sldId id="4151" r:id="rId7"/>
    <p:sldId id="4596" r:id="rId8"/>
    <p:sldId id="4597" r:id="rId9"/>
    <p:sldId id="4405" r:id="rId10"/>
    <p:sldId id="4407" r:id="rId11"/>
    <p:sldId id="4408" r:id="rId12"/>
    <p:sldId id="4663" r:id="rId13"/>
    <p:sldId id="4664" r:id="rId14"/>
    <p:sldId id="4665" r:id="rId15"/>
    <p:sldId id="4666" r:id="rId16"/>
    <p:sldId id="4667" r:id="rId17"/>
    <p:sldId id="4668" r:id="rId18"/>
    <p:sldId id="4429" r:id="rId19"/>
    <p:sldId id="4463" r:id="rId20"/>
    <p:sldId id="4457" r:id="rId21"/>
    <p:sldId id="4610" r:id="rId22"/>
    <p:sldId id="4458" r:id="rId23"/>
    <p:sldId id="4459" r:id="rId24"/>
    <p:sldId id="4464" r:id="rId25"/>
    <p:sldId id="4468" r:id="rId26"/>
    <p:sldId id="4551" r:id="rId27"/>
    <p:sldId id="4550" r:id="rId28"/>
    <p:sldId id="4470" r:id="rId29"/>
    <p:sldId id="4471" r:id="rId30"/>
    <p:sldId id="4503" r:id="rId31"/>
    <p:sldId id="4466" r:id="rId32"/>
    <p:sldId id="4465" r:id="rId33"/>
    <p:sldId id="4568" r:id="rId34"/>
    <p:sldId id="4569" r:id="rId35"/>
    <p:sldId id="4570" r:id="rId36"/>
    <p:sldId id="4571" r:id="rId37"/>
    <p:sldId id="4651" r:id="rId38"/>
    <p:sldId id="4075" r:id="rId39"/>
    <p:sldId id="4658" r:id="rId40"/>
    <p:sldId id="4657" r:id="rId41"/>
    <p:sldId id="4621" r:id="rId42"/>
    <p:sldId id="4669" r:id="rId43"/>
    <p:sldId id="4670" r:id="rId44"/>
    <p:sldId id="4671" r:id="rId45"/>
    <p:sldId id="4672" r:id="rId46"/>
    <p:sldId id="4673" r:id="rId47"/>
    <p:sldId id="4676" r:id="rId48"/>
    <p:sldId id="4677" r:id="rId49"/>
    <p:sldId id="4674" r:id="rId50"/>
    <p:sldId id="4675" r:id="rId51"/>
    <p:sldId id="4678" r:id="rId52"/>
    <p:sldId id="4679" r:id="rId53"/>
    <p:sldId id="4680" r:id="rId54"/>
    <p:sldId id="4586" r:id="rId55"/>
    <p:sldId id="4447" r:id="rId56"/>
    <p:sldId id="4239" r:id="rId57"/>
    <p:sldId id="3939" r:id="rId58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648"/>
            <p14:sldId id="4649"/>
            <p14:sldId id="4583"/>
            <p14:sldId id="4646"/>
            <p14:sldId id="4151"/>
            <p14:sldId id="4596"/>
            <p14:sldId id="4597"/>
            <p14:sldId id="4405"/>
            <p14:sldId id="4407"/>
            <p14:sldId id="4408"/>
            <p14:sldId id="4663"/>
            <p14:sldId id="4664"/>
            <p14:sldId id="4665"/>
            <p14:sldId id="4666"/>
            <p14:sldId id="4667"/>
            <p14:sldId id="4668"/>
            <p14:sldId id="4429"/>
            <p14:sldId id="4463"/>
            <p14:sldId id="4457"/>
            <p14:sldId id="4610"/>
            <p14:sldId id="4458"/>
            <p14:sldId id="4459"/>
            <p14:sldId id="4464"/>
            <p14:sldId id="4468"/>
            <p14:sldId id="4551"/>
            <p14:sldId id="4550"/>
            <p14:sldId id="4470"/>
            <p14:sldId id="4471"/>
            <p14:sldId id="4503"/>
            <p14:sldId id="4466"/>
            <p14:sldId id="4465"/>
            <p14:sldId id="4568"/>
            <p14:sldId id="4569"/>
            <p14:sldId id="4570"/>
            <p14:sldId id="4571"/>
            <p14:sldId id="4651"/>
          </p14:sldIdLst>
        </p14:section>
        <p14:section name="제목 없는 구역" id="{2E959474-C292-4336-AEBC-550E31E85082}">
          <p14:sldIdLst>
            <p14:sldId id="4075"/>
            <p14:sldId id="4658"/>
            <p14:sldId id="4657"/>
            <p14:sldId id="4621"/>
            <p14:sldId id="4669"/>
            <p14:sldId id="4670"/>
            <p14:sldId id="4671"/>
            <p14:sldId id="4672"/>
            <p14:sldId id="4673"/>
            <p14:sldId id="4676"/>
            <p14:sldId id="4677"/>
            <p14:sldId id="4674"/>
            <p14:sldId id="4675"/>
            <p14:sldId id="4678"/>
            <p14:sldId id="4679"/>
            <p14:sldId id="4680"/>
            <p14:sldId id="4586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3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1140" y="96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3587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1036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8439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55593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9222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5809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881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8905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0129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107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0470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53545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7896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2749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323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8344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3577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80992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3352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917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8267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805372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53283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570673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55817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3795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77806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219077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244914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80538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775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99154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03732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12969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56906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2025-02-19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5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25.02.19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58" y="1844824"/>
            <a:ext cx="7848873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25.02.05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512" y="1205463"/>
            <a:ext cx="92890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타워크레인 </a:t>
            </a:r>
            <a:r>
              <a:rPr lang="ko-KR" altLang="en-US" sz="2400" b="1" dirty="0" smtClean="0">
                <a:latin typeface="HY견고딕"/>
                <a:ea typeface="HY견고딕"/>
              </a:rPr>
              <a:t>해체로 인한 작업공간 간섭유무 확인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차주 </a:t>
            </a:r>
            <a:r>
              <a:rPr lang="ko-KR" altLang="en-US" sz="28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달비계</a:t>
            </a:r>
            <a:r>
              <a:rPr lang="ko-KR" altLang="en-US" sz="2000" b="1" dirty="0">
                <a:solidFill>
                  <a:schemeClr val="accent2"/>
                </a:solidFill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작업 시 상하동시작업 금지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사전에 작업장소 공유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3.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2657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221520"/>
            <a:ext cx="367280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외부로프 확인사항</a:t>
            </a:r>
            <a:r>
              <a:rPr lang="ko-KR" altLang="en-US" sz="32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504" y="657528"/>
            <a:ext cx="9002724" cy="62016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전 특별교육 및 아침조회는 참석하였는지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작업방법 및 현장 특성상 특이사항은 전달하였는지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개인보호구의 손상 및 이상이 없는가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사용하는 로프의 규격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주로프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18mm(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파단강도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톤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보조로프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16mm)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은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확인하였는가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사용하는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말비계 및 소형사다리는 부재의 손상이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없는가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풍속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은 적정한가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 및 하부 접근통제 등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감시인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비치되었는가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당일 투입하는 근로자의 심신상태를 육안으로 확인하였는가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투입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 로프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달비계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 사용하는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공구류의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외관점검을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하였는가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상하동시 작업유무를 사전에 확인하였는가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11.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로프의 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무빙시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보양을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실시하였는가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추락방지대의 방향이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 없이 체결되었는가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13.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점이상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지지 및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,8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2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중매듭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으로 견고하게 체결되어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있는가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5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221520"/>
            <a:ext cx="367280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외부로프 확인사항</a:t>
            </a:r>
            <a:r>
              <a:rPr lang="ko-KR" altLang="en-US" sz="32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831200"/>
            <a:ext cx="4824536" cy="55501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/>
          <a:srcRect r="33189"/>
          <a:stretch/>
        </p:blipFill>
        <p:spPr>
          <a:xfrm>
            <a:off x="5385048" y="1177883"/>
            <a:ext cx="4104456" cy="234347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l="65501"/>
          <a:stretch/>
        </p:blipFill>
        <p:spPr>
          <a:xfrm>
            <a:off x="5241032" y="3832044"/>
            <a:ext cx="2088232" cy="262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203765"/>
            <a:ext cx="501451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타워크레인 해체 확인사항</a:t>
            </a:r>
            <a:r>
              <a:rPr lang="ko-KR" altLang="en-US" sz="3200" b="1" dirty="0" smtClean="0">
                <a:latin typeface="HY견명조" panose="02030600000101010101" pitchFamily="18" charset="-127"/>
                <a:ea typeface="HY견명조" panose="02030600000101010101" pitchFamily="18" charset="-127"/>
              </a:rPr>
              <a:t> </a:t>
            </a:r>
            <a:endParaRPr lang="ko-KR" altLang="en-US" sz="3200" b="1" dirty="0"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788" y="512335"/>
            <a:ext cx="9002724" cy="62016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전 특별교육 및 아침조회는 참석하였는지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타워해체 자격유무 확인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작업방법 및 현장 특성상 특이사항은 전달하였는지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개인보호구의 손상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전체식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안전벨트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및 이상이 없는가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사용하는 공구의 점검을 확인하였는지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작업장의 조도 및 통로는 이상이 없는지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풍속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은 적정한가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주변 작업구역을 통제하고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간섭되는 </a:t>
            </a:r>
            <a:r>
              <a:rPr lang="ko-KR" altLang="en-US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호이스트는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운행중지 여부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당일 투입하는 근로자의 심신상태를 육안으로 확인하였는가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중량물작업계획서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타워해체작업계획서는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검토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확인이 되었는지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상하동시 작업유무를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사전에 확인 하였는가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11.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동영상 카메라 작동상태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기상 악천후 시 작업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12.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이동식크레인과 타 작업과의 간섭 및 전도위험은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없는지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13.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타워반출 작업 시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차량의 경로는 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문제가 없는지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7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5804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1.</a:t>
            </a:r>
            <a:r>
              <a:rPr lang="ko-KR" altLang="en-US" sz="2400" b="1" dirty="0" smtClean="0">
                <a:solidFill>
                  <a:schemeClr val="accent6"/>
                </a:solidFill>
                <a:latin typeface="HY견고딕"/>
                <a:ea typeface="HY견고딕"/>
              </a:rPr>
              <a:t>갑작스러운 </a:t>
            </a:r>
            <a:r>
              <a:rPr lang="ko-KR" altLang="en-US" sz="2400" b="1" dirty="0" err="1" smtClean="0">
                <a:solidFill>
                  <a:schemeClr val="accent6"/>
                </a:solidFill>
                <a:latin typeface="HY견고딕"/>
                <a:ea typeface="HY견고딕"/>
              </a:rPr>
              <a:t>기온차로</a:t>
            </a:r>
            <a:r>
              <a:rPr lang="ko-KR" altLang="en-US" sz="2400" b="1" dirty="0" smtClean="0">
                <a:solidFill>
                  <a:schemeClr val="accent6"/>
                </a:solidFill>
                <a:latin typeface="HY견고딕"/>
                <a:ea typeface="HY견고딕"/>
              </a:rPr>
              <a:t> 인한 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개인몸관리철저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2.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화재가 다시 발생되지 않도록 </a:t>
            </a:r>
            <a:r>
              <a:rPr lang="ko-KR" altLang="en-US" sz="2400" b="1" dirty="0" smtClean="0">
                <a:latin typeface="HY견고딕"/>
                <a:ea typeface="HY견고딕"/>
              </a:rPr>
              <a:t>다 같은 마음으로 협조 및 관리해주시기 바랍니다 </a:t>
            </a:r>
            <a:r>
              <a:rPr lang="ko-KR" altLang="en-US" sz="3200" b="1" dirty="0" smtClean="0">
                <a:latin typeface="HY견고딕"/>
                <a:ea typeface="HY견고딕"/>
              </a:rPr>
              <a:t>  </a:t>
            </a:r>
            <a:endParaRPr lang="en-US" altLang="ko-KR" sz="32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3284984"/>
            <a:ext cx="2586399" cy="30243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832" y="3212977"/>
            <a:ext cx="266429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816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25.02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.19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78365"/>
            <a:ext cx="5763429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52362"/>
            <a:ext cx="8809384" cy="537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7"/>
            <a:ext cx="9145016" cy="38164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924944"/>
            <a:ext cx="9145016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t="15816" r="2593"/>
          <a:stretch/>
        </p:blipFill>
        <p:spPr>
          <a:xfrm>
            <a:off x="128464" y="5013175"/>
            <a:ext cx="9649072" cy="11848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44" y="5840414"/>
            <a:ext cx="4320480" cy="8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230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b="20615"/>
          <a:stretch/>
        </p:blipFill>
        <p:spPr>
          <a:xfrm>
            <a:off x="560512" y="1152362"/>
            <a:ext cx="8809384" cy="55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52363"/>
            <a:ext cx="8856984" cy="537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3" y="1098679"/>
            <a:ext cx="8928992" cy="54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8809384" cy="216719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78" y="1123019"/>
            <a:ext cx="8887317" cy="54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29503"/>
            <a:ext cx="8809384" cy="532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36" y="1098679"/>
            <a:ext cx="8571635" cy="197652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76" y="3110961"/>
            <a:ext cx="8578284" cy="180644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76" y="4917403"/>
            <a:ext cx="8559295" cy="18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268760"/>
            <a:ext cx="8737376" cy="222905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268760"/>
            <a:ext cx="87373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340768"/>
            <a:ext cx="4648849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3749" y="2203123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520" y="2845754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84172"/>
            <a:ext cx="3456384" cy="26768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184172"/>
            <a:ext cx="8712968" cy="49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777"/>
          <a:stretch/>
        </p:blipFill>
        <p:spPr>
          <a:xfrm>
            <a:off x="272480" y="980728"/>
            <a:ext cx="9417496" cy="16447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2420888"/>
            <a:ext cx="9433048" cy="30963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3861048"/>
            <a:ext cx="5184576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8824199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1" y="1268761"/>
            <a:ext cx="8856984" cy="25202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77" y="3959123"/>
            <a:ext cx="2314898" cy="1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9" y="1340768"/>
            <a:ext cx="8665368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오프라인 작성 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(TK)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미실시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2276872"/>
            <a:ext cx="4658375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신일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520" y="2203123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994" y="2849454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16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수복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67" y="2276872"/>
            <a:ext cx="9051061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청우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5" y="2348880"/>
            <a:ext cx="8640960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아티오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미실시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642" y="2217176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7" y="2348880"/>
            <a:ext cx="8784976" cy="280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76536" y="1196752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96816" y="1315573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 dirty="0">
                <a:latin typeface="HY견고딕"/>
                <a:ea typeface="문체부 바탕체"/>
              </a:rPr>
              <a:t>3. </a:t>
            </a:r>
            <a:r>
              <a:rPr lang="ko-KR" altLang="en-US" sz="4000" b="1" dirty="0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720" y="2508320"/>
            <a:ext cx="4968552" cy="86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764704"/>
            <a:ext cx="7992888" cy="16385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82" y="2708920"/>
            <a:ext cx="8047658" cy="170521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82" y="4653136"/>
            <a:ext cx="8191674" cy="1781424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712640" y="1844824"/>
            <a:ext cx="3528392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512840" y="4005064"/>
            <a:ext cx="3528392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522908" y="4941168"/>
            <a:ext cx="3528392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08707" y="5249181"/>
            <a:ext cx="3528392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1168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98665"/>
            <a:ext cx="8712968" cy="24196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3068960"/>
            <a:ext cx="8721599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528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427515"/>
            <a:ext cx="6048672" cy="59521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688" y="590154"/>
            <a:ext cx="5832648" cy="56776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656" y="416253"/>
            <a:ext cx="6120680" cy="597469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1679" y="104311"/>
            <a:ext cx="6382641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074" y="80495"/>
            <a:ext cx="6277851" cy="66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074" y="80495"/>
            <a:ext cx="6277851" cy="669701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601" y="113837"/>
            <a:ext cx="6258798" cy="66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rcRect l="1899" r="1899"/>
          <a:stretch/>
        </p:blipFill>
        <p:spPr>
          <a:xfrm>
            <a:off x="1856656" y="1784068"/>
            <a:ext cx="5920191" cy="463035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3" y="123363"/>
            <a:ext cx="6220693" cy="66112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074" y="80495"/>
            <a:ext cx="6277851" cy="669701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601" y="113837"/>
            <a:ext cx="6258798" cy="66303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653" y="151942"/>
            <a:ext cx="6220693" cy="65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72" y="398665"/>
            <a:ext cx="7954485" cy="310234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5" y="3573016"/>
            <a:ext cx="3888432" cy="302433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952" y="3573016"/>
            <a:ext cx="5235842" cy="302433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520952" y="4293096"/>
            <a:ext cx="5184576" cy="1800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325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476672"/>
            <a:ext cx="4680520" cy="61206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700808"/>
            <a:ext cx="4824536" cy="489654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025008" y="5373216"/>
            <a:ext cx="4752528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4858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692696"/>
            <a:ext cx="7992888" cy="325764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4365104"/>
            <a:ext cx="8208912" cy="23859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277930"/>
            <a:ext cx="3115110" cy="37224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t="16759" r="33694"/>
          <a:stretch/>
        </p:blipFill>
        <p:spPr>
          <a:xfrm>
            <a:off x="632520" y="3992857"/>
            <a:ext cx="1800200" cy="3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8208912" cy="545858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l="71610" t="3742"/>
          <a:stretch/>
        </p:blipFill>
        <p:spPr>
          <a:xfrm>
            <a:off x="704528" y="687290"/>
            <a:ext cx="1080120" cy="3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548681"/>
            <a:ext cx="9505056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836712"/>
            <a:ext cx="4968552" cy="28083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8" y="3778383"/>
            <a:ext cx="4563112" cy="101877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21" y="5157192"/>
            <a:ext cx="6048247" cy="1080120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16496" y="2961144"/>
            <a:ext cx="4896544" cy="6838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064" y="1052736"/>
            <a:ext cx="4201111" cy="25922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3625993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472032"/>
            <a:ext cx="9649072" cy="62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398665"/>
            <a:ext cx="7704856" cy="61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398665"/>
            <a:ext cx="7704856" cy="61266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1" y="230160"/>
            <a:ext cx="7836561" cy="66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1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398665"/>
            <a:ext cx="7704856" cy="61266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1" y="230160"/>
            <a:ext cx="7836561" cy="662069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791" y="75366"/>
            <a:ext cx="7836561" cy="678263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32520" y="2348880"/>
            <a:ext cx="7272808" cy="42484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7514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066591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>
                <a:latin typeface="HY견고딕"/>
                <a:ea typeface="문체부 바탕체"/>
              </a:rPr>
              <a:t>4</a:t>
            </a:r>
            <a:r>
              <a:rPr lang="en-US" altLang="ko-KR" sz="2800" b="1" dirty="0" smtClean="0">
                <a:latin typeface="HY견고딕"/>
                <a:ea typeface="문체부 바탕체"/>
              </a:rPr>
              <a:t>.</a:t>
            </a:r>
            <a:r>
              <a:rPr lang="ko-KR" altLang="en-US" sz="2800" b="1" dirty="0" smtClean="0">
                <a:latin typeface="HY견고딕"/>
                <a:ea typeface="HY견고딕"/>
              </a:rPr>
              <a:t>공지사항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512" y="1205463"/>
            <a:ext cx="92890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달비계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 작업 시 상하동시작업 금지</a:t>
            </a:r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/>
                <a:ea typeface="HY견고딕"/>
              </a:rPr>
              <a:t>_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 및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낙하물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흡연관리 철저히 이행준수</a:t>
            </a:r>
            <a:endParaRPr lang="en-US" altLang="ko-KR" sz="28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32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용접 작업 시 불티가 흩날리지 않도록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하고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불티방지포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사용 및 소화기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여유있게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비치하여 초기진화에 대비하도록 </a:t>
            </a:r>
            <a:r>
              <a:rPr lang="ko-KR" altLang="en-US" sz="20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할것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무리한 진압금지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736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1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  <a:r>
              <a:rPr lang="ko-KR" altLang="en-US" sz="2400" b="1" dirty="0" smtClean="0">
                <a:latin typeface="HY견고딕"/>
                <a:ea typeface="HY견고딕"/>
              </a:rPr>
              <a:t>설치된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재떨이에 쓰레기 투기금지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화재예방안전수칙 준수 및 회의록 내용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b="1" dirty="0" smtClean="0">
                <a:latin typeface="HY견고딕"/>
                <a:ea typeface="HY견고딕"/>
              </a:rPr>
              <a:t>전 근로자 전파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독려</a:t>
            </a:r>
            <a:r>
              <a:rPr lang="en-US" altLang="ko-KR" sz="2400" b="1" dirty="0" smtClean="0">
                <a:latin typeface="HY견고딕"/>
                <a:ea typeface="HY견고딕"/>
              </a:rPr>
              <a:t>!</a:t>
            </a: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3.</a:t>
            </a:r>
            <a:r>
              <a:rPr lang="ko-KR" altLang="en-US" sz="2400" b="1" dirty="0" smtClean="0">
                <a:latin typeface="HY견고딕"/>
                <a:ea typeface="HY견고딕"/>
              </a:rPr>
              <a:t>건설현장 안전수칙 준수</a:t>
            </a:r>
            <a:r>
              <a:rPr lang="en-US" altLang="ko-KR" sz="2400" b="1" smtClean="0">
                <a:latin typeface="HY견고딕"/>
                <a:ea typeface="HY견고딕"/>
              </a:rPr>
              <a:t>.</a:t>
            </a:r>
            <a:r>
              <a:rPr lang="ko-KR" altLang="en-US" sz="2400" b="1" smtClean="0">
                <a:latin typeface="HY견고딕"/>
                <a:ea typeface="HY견고딕"/>
              </a:rPr>
              <a:t> </a:t>
            </a:r>
            <a:r>
              <a:rPr lang="ko-KR" altLang="en-US" sz="3200" b="1" smtClean="0">
                <a:latin typeface="HY견고딕"/>
                <a:ea typeface="HY견고딕"/>
              </a:rPr>
              <a:t>  </a:t>
            </a:r>
            <a:endParaRPr lang="en-US" altLang="ko-KR" sz="32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792" y="3140968"/>
            <a:ext cx="3893314" cy="656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404664"/>
            <a:ext cx="4394567" cy="602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992" y="429568"/>
            <a:ext cx="4454554" cy="602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37" y="159390"/>
            <a:ext cx="5265325" cy="652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5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5809</TotalTime>
  <Words>684</Words>
  <Application>Microsoft Office PowerPoint</Application>
  <PresentationFormat>A4 용지(210x297mm)</PresentationFormat>
  <Paragraphs>151</Paragraphs>
  <Slides>57</Slides>
  <Notes>55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5" baseType="lpstr">
      <vt:lpstr>HY견고딕</vt:lpstr>
      <vt:lpstr>HY견명조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4046</cp:revision>
  <cp:lastPrinted>2025-02-05T01:57:11Z</cp:lastPrinted>
  <dcterms:created xsi:type="dcterms:W3CDTF">2007-09-19T08:05:28Z</dcterms:created>
  <dcterms:modified xsi:type="dcterms:W3CDTF">2025-02-19T01:57:06Z</dcterms:modified>
  <cp:version/>
</cp:coreProperties>
</file>