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76"/>
  </p:notesMasterIdLst>
  <p:handoutMasterIdLst>
    <p:handoutMasterId r:id="rId77"/>
  </p:handoutMasterIdLst>
  <p:sldIdLst>
    <p:sldId id="4360" r:id="rId2"/>
    <p:sldId id="4583" r:id="rId3"/>
    <p:sldId id="4584" r:id="rId4"/>
    <p:sldId id="4506" r:id="rId5"/>
    <p:sldId id="4507" r:id="rId6"/>
    <p:sldId id="4151" r:id="rId7"/>
    <p:sldId id="4595" r:id="rId8"/>
    <p:sldId id="4596" r:id="rId9"/>
    <p:sldId id="4597" r:id="rId10"/>
    <p:sldId id="4598" r:id="rId11"/>
    <p:sldId id="4599" r:id="rId12"/>
    <p:sldId id="4600" r:id="rId13"/>
    <p:sldId id="4405" r:id="rId14"/>
    <p:sldId id="4407" r:id="rId15"/>
    <p:sldId id="4408" r:id="rId16"/>
    <p:sldId id="4601" r:id="rId17"/>
    <p:sldId id="4602" r:id="rId18"/>
    <p:sldId id="4603" r:id="rId19"/>
    <p:sldId id="4609" r:id="rId20"/>
    <p:sldId id="4604" r:id="rId21"/>
    <p:sldId id="4605" r:id="rId22"/>
    <p:sldId id="4606" r:id="rId23"/>
    <p:sldId id="4607" r:id="rId24"/>
    <p:sldId id="4608" r:id="rId25"/>
    <p:sldId id="4429" r:id="rId26"/>
    <p:sldId id="4463" r:id="rId27"/>
    <p:sldId id="4457" r:id="rId28"/>
    <p:sldId id="4610" r:id="rId29"/>
    <p:sldId id="4458" r:id="rId30"/>
    <p:sldId id="4459" r:id="rId31"/>
    <p:sldId id="4464" r:id="rId32"/>
    <p:sldId id="4468" r:id="rId33"/>
    <p:sldId id="4551" r:id="rId34"/>
    <p:sldId id="4550" r:id="rId35"/>
    <p:sldId id="4470" r:id="rId36"/>
    <p:sldId id="4471" r:id="rId37"/>
    <p:sldId id="4503" r:id="rId38"/>
    <p:sldId id="4466" r:id="rId39"/>
    <p:sldId id="4465" r:id="rId40"/>
    <p:sldId id="4568" r:id="rId41"/>
    <p:sldId id="4569" r:id="rId42"/>
    <p:sldId id="4570" r:id="rId43"/>
    <p:sldId id="4571" r:id="rId44"/>
    <p:sldId id="4582" r:id="rId45"/>
    <p:sldId id="4611" r:id="rId46"/>
    <p:sldId id="4612" r:id="rId47"/>
    <p:sldId id="4613" r:id="rId48"/>
    <p:sldId id="4614" r:id="rId49"/>
    <p:sldId id="4075" r:id="rId50"/>
    <p:sldId id="4621" r:id="rId51"/>
    <p:sldId id="4620" r:id="rId52"/>
    <p:sldId id="4514" r:id="rId53"/>
    <p:sldId id="4622" r:id="rId54"/>
    <p:sldId id="4623" r:id="rId55"/>
    <p:sldId id="4615" r:id="rId56"/>
    <p:sldId id="4616" r:id="rId57"/>
    <p:sldId id="4617" r:id="rId58"/>
    <p:sldId id="4619" r:id="rId59"/>
    <p:sldId id="4586" r:id="rId60"/>
    <p:sldId id="4629" r:id="rId61"/>
    <p:sldId id="4589" r:id="rId62"/>
    <p:sldId id="4624" r:id="rId63"/>
    <p:sldId id="4625" r:id="rId64"/>
    <p:sldId id="4626" r:id="rId65"/>
    <p:sldId id="4627" r:id="rId66"/>
    <p:sldId id="4628" r:id="rId67"/>
    <p:sldId id="4447" r:id="rId68"/>
    <p:sldId id="4239" r:id="rId69"/>
    <p:sldId id="4630" r:id="rId70"/>
    <p:sldId id="4631" r:id="rId71"/>
    <p:sldId id="4632" r:id="rId72"/>
    <p:sldId id="4633" r:id="rId73"/>
    <p:sldId id="4634" r:id="rId74"/>
    <p:sldId id="3939" r:id="rId75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583"/>
            <p14:sldId id="4584"/>
            <p14:sldId id="4506"/>
            <p14:sldId id="4507"/>
            <p14:sldId id="4151"/>
            <p14:sldId id="4595"/>
            <p14:sldId id="4596"/>
            <p14:sldId id="4597"/>
            <p14:sldId id="4598"/>
            <p14:sldId id="4599"/>
            <p14:sldId id="4600"/>
            <p14:sldId id="4405"/>
            <p14:sldId id="4407"/>
            <p14:sldId id="4408"/>
            <p14:sldId id="4601"/>
            <p14:sldId id="4602"/>
            <p14:sldId id="4603"/>
            <p14:sldId id="4609"/>
            <p14:sldId id="4604"/>
            <p14:sldId id="4605"/>
            <p14:sldId id="4606"/>
            <p14:sldId id="4607"/>
            <p14:sldId id="4608"/>
            <p14:sldId id="4429"/>
            <p14:sldId id="4463"/>
            <p14:sldId id="4457"/>
            <p14:sldId id="4610"/>
            <p14:sldId id="4458"/>
            <p14:sldId id="4459"/>
            <p14:sldId id="4464"/>
            <p14:sldId id="4468"/>
            <p14:sldId id="4551"/>
            <p14:sldId id="4550"/>
            <p14:sldId id="4470"/>
            <p14:sldId id="4471"/>
            <p14:sldId id="4503"/>
            <p14:sldId id="4466"/>
            <p14:sldId id="4465"/>
            <p14:sldId id="4568"/>
            <p14:sldId id="4569"/>
            <p14:sldId id="4570"/>
            <p14:sldId id="4571"/>
            <p14:sldId id="4582"/>
            <p14:sldId id="4611"/>
            <p14:sldId id="4612"/>
            <p14:sldId id="4613"/>
            <p14:sldId id="4614"/>
          </p14:sldIdLst>
        </p14:section>
        <p14:section name="제목 없는 구역" id="{2E959474-C292-4336-AEBC-550E31E85082}">
          <p14:sldIdLst>
            <p14:sldId id="4075"/>
            <p14:sldId id="4621"/>
            <p14:sldId id="4620"/>
            <p14:sldId id="4514"/>
            <p14:sldId id="4622"/>
            <p14:sldId id="4623"/>
            <p14:sldId id="4615"/>
            <p14:sldId id="4616"/>
            <p14:sldId id="4617"/>
            <p14:sldId id="4619"/>
            <p14:sldId id="4586"/>
            <p14:sldId id="4629"/>
            <p14:sldId id="4589"/>
            <p14:sldId id="4624"/>
            <p14:sldId id="4625"/>
            <p14:sldId id="4626"/>
            <p14:sldId id="4627"/>
            <p14:sldId id="4628"/>
            <p14:sldId id="4447"/>
            <p14:sldId id="4239"/>
            <p14:sldId id="4630"/>
            <p14:sldId id="4631"/>
            <p14:sldId id="4632"/>
            <p14:sldId id="4633"/>
            <p14:sldId id="4634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596" y="120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1077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435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47606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775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76940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1821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3643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7498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75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8267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88819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01073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0470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5909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57896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82749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3237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4834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626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70540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637440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565281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332170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533192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91754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94410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78337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882929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55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69923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28232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8368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6355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367675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56906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726994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618139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989310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273567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0520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067932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525766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3821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2025-02-02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2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3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JP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3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7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10.png"/><Relationship Id="rId5" Type="http://schemas.openxmlformats.org/officeDocument/2006/relationships/image" Target="../media/image101.png"/><Relationship Id="rId10" Type="http://schemas.openxmlformats.org/officeDocument/2006/relationships/image" Target="../media/image109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13.png"/><Relationship Id="rId5" Type="http://schemas.openxmlformats.org/officeDocument/2006/relationships/image" Target="../media/image101.png"/><Relationship Id="rId10" Type="http://schemas.openxmlformats.org/officeDocument/2006/relationships/image" Target="../media/image112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8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1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16.png"/><Relationship Id="rId5" Type="http://schemas.openxmlformats.org/officeDocument/2006/relationships/image" Target="../media/image101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25.01.25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558" y="1844824"/>
            <a:ext cx="7848873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04" y="548680"/>
            <a:ext cx="4513857" cy="55124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16" y="404664"/>
            <a:ext cx="4353400" cy="16097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22" y="2717234"/>
            <a:ext cx="4301994" cy="11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83" y="550069"/>
            <a:ext cx="4279075" cy="550678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968" y="692696"/>
            <a:ext cx="4362791" cy="17988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2708920"/>
            <a:ext cx="436279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9" y="550067"/>
            <a:ext cx="4009938" cy="561223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5" y="550069"/>
            <a:ext cx="4009938" cy="5612236"/>
          </a:xfrm>
          <a:prstGeom prst="rect">
            <a:avLst/>
          </a:prstGeom>
        </p:spPr>
      </p:pic>
      <p:sp>
        <p:nvSpPr>
          <p:cNvPr id="2" name="오른쪽 화살표 1"/>
          <p:cNvSpPr/>
          <p:nvPr/>
        </p:nvSpPr>
        <p:spPr>
          <a:xfrm>
            <a:off x="4269997" y="3140968"/>
            <a:ext cx="538987" cy="576064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499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784648" y="2309901"/>
            <a:ext cx="6758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25.01.08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421" y="1206411"/>
            <a:ext cx="928903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2. 2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차검진</a:t>
            </a:r>
            <a:r>
              <a:rPr lang="ko-KR" altLang="en-US" sz="2000" b="1" dirty="0" smtClean="0">
                <a:latin typeface="HY견고딕"/>
                <a:ea typeface="HY견고딕"/>
              </a:rPr>
              <a:t> 완료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간기능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검사 이상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공지 드린 명단 중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간기능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검사 시 이상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소견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라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-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작업금지 판정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  <a:r>
              <a:rPr lang="en-US" altLang="ko-KR" sz="20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및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간기능</a:t>
            </a: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수치 높음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4. 24</a:t>
            </a:r>
            <a:r>
              <a:rPr lang="ko-KR" altLang="en-US" sz="2000" b="1" dirty="0" smtClean="0">
                <a:latin typeface="HY견고딕"/>
                <a:ea typeface="HY견고딕"/>
              </a:rPr>
              <a:t>년 출장건강검진 세금계산서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마무리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5. </a:t>
            </a:r>
            <a:r>
              <a:rPr lang="ko-KR" altLang="en-US" sz="2000" b="1" dirty="0" smtClean="0">
                <a:latin typeface="HY견고딕"/>
                <a:ea typeface="HY견고딕"/>
              </a:rPr>
              <a:t>각 업체별로 결과서는 병원 문의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개별 결과지 문자로 송부 예정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937" y="1033991"/>
            <a:ext cx="4834266" cy="44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외부견출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외부도장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그래픽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준공청소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보일러 연통 등 등 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66229"/>
          <a:stretch/>
        </p:blipFill>
        <p:spPr>
          <a:xfrm>
            <a:off x="416496" y="1978846"/>
            <a:ext cx="3024336" cy="319535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t="-1" b="44549"/>
          <a:stretch/>
        </p:blipFill>
        <p:spPr>
          <a:xfrm>
            <a:off x="6807456" y="1998815"/>
            <a:ext cx="2737059" cy="31753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t="45897" r="4720" b="2065"/>
          <a:stretch/>
        </p:blipFill>
        <p:spPr>
          <a:xfrm>
            <a:off x="3575972" y="1998814"/>
            <a:ext cx="3096344" cy="31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외부견출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외부도장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그래픽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준공청소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보일러 연통 등 등 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2483047"/>
            <a:ext cx="6048672" cy="436336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640" y="1943992"/>
            <a:ext cx="6048672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84648" y="332656"/>
            <a:ext cx="5832648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40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04" y="230160"/>
            <a:ext cx="7632848" cy="19798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2210059"/>
            <a:ext cx="8352928" cy="417126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4035" y="5589240"/>
            <a:ext cx="514421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528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88" y="2069352"/>
            <a:ext cx="4106180" cy="438398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5"/>
          <a:srcRect l="2788" r="3968"/>
          <a:stretch/>
        </p:blipFill>
        <p:spPr>
          <a:xfrm>
            <a:off x="4817378" y="4182923"/>
            <a:ext cx="4600117" cy="227041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210" y="1607325"/>
            <a:ext cx="4606286" cy="23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939390"/>
            <a:ext cx="3962164" cy="4206434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30" y="1958870"/>
            <a:ext cx="4248472" cy="420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3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21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8421" y="1206411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err="1" smtClean="0">
                <a:latin typeface="HY견고딕"/>
                <a:ea typeface="HY견고딕"/>
              </a:rPr>
              <a:t>달비계</a:t>
            </a:r>
            <a:r>
              <a:rPr lang="ko-KR" altLang="en-US" sz="2000" b="1" dirty="0" smtClean="0">
                <a:latin typeface="HY견고딕"/>
                <a:ea typeface="HY견고딕"/>
              </a:rPr>
              <a:t> 관련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/>
          <a:srcRect l="4375" r="1549" b="55209"/>
          <a:stretch/>
        </p:blipFill>
        <p:spPr>
          <a:xfrm>
            <a:off x="563968" y="2067624"/>
            <a:ext cx="4245016" cy="424169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16" y="2067624"/>
            <a:ext cx="4176464" cy="424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0046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1.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상부층</a:t>
            </a:r>
            <a:r>
              <a:rPr lang="ko-KR" altLang="en-US" sz="2400" b="1" dirty="0" smtClean="0">
                <a:latin typeface="HY견고딕"/>
                <a:ea typeface="HY견고딕"/>
              </a:rPr>
              <a:t> 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latin typeface="HY견고딕"/>
                <a:ea typeface="HY견고딕"/>
              </a:rPr>
              <a:t>지상층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  <a:r>
              <a:rPr lang="ko-KR" altLang="en-US" sz="2400" b="1" dirty="0" smtClean="0">
                <a:latin typeface="HY견고딕"/>
                <a:ea typeface="HY견고딕"/>
              </a:rPr>
              <a:t>흡연금지 및 입수보행금지 통제관리필요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2.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지정된 장소에서 흡연하도록 할 것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.(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화재예방관리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3.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 전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중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후 주변청소 및 정리정돈 실시독려 </a:t>
            </a:r>
            <a:endParaRPr lang="en-US" altLang="ko-KR" sz="24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2122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8160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25.01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.22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429624"/>
            <a:ext cx="8881392" cy="39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168390"/>
            <a:ext cx="9147699" cy="40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35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6" y="1340768"/>
            <a:ext cx="877459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04" y="230160"/>
            <a:ext cx="7632848" cy="19798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056" y="230160"/>
            <a:ext cx="7585033" cy="21907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77" y="2276872"/>
            <a:ext cx="805797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2919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8809384" cy="216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73" y="1412776"/>
            <a:ext cx="9201472" cy="23396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35" y="3861049"/>
            <a:ext cx="463109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1" y="1268760"/>
            <a:ext cx="9070513" cy="21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504" y="1169379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조치등록 사진 미 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이후 작업 시작 전 교육 미 등록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8" y="1131893"/>
            <a:ext cx="9300350" cy="24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6536" y="1152362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25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월부터 조치등록 미등록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09" y="1152362"/>
            <a:ext cx="9079395" cy="23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미등재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4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528" y="1268760"/>
            <a:ext cx="820891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오프라인 작성 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72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(TK)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5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신일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16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수복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0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청우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1556792"/>
            <a:ext cx="69847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</a:t>
            </a:r>
            <a:r>
              <a:rPr lang="ko-KR" altLang="en-US" sz="36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미작성</a:t>
            </a:r>
            <a:r>
              <a:rPr lang="ko-KR" altLang="en-US" sz="36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36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7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작업발판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겹칠시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최소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개소 이상 강도가 있는 철선으로 고정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6" y="1119995"/>
            <a:ext cx="2589533" cy="19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점검철저</a:t>
            </a:r>
            <a:endParaRPr lang="en-US" altLang="ko-KR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셔클조임상태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와이어로프 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슬링벨트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지속적인 확인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슬링의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손상 및 변형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등 수시로 확인해야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46466" cy="45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옥외에서 사용하는 콘센트 및 물과 근접하는 전기관리 미흡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방수형덮개를 사용하도록 확인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…_)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00730" cy="45177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" y="1246594"/>
            <a:ext cx="4064956" cy="450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주변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 시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구륜장치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앞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스토퍼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비치하여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갑작스러운 사고에 대비해야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……)</a:t>
            </a: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00730" cy="45177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" y="1246594"/>
            <a:ext cx="4064956" cy="450120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0" y="1204278"/>
            <a:ext cx="4066796" cy="4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1059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부피가 크고 무거운 자재 운반 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주변통제관리 철저히 하여 사고예방관리 필요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 rot="5400000">
            <a:off x="2250323" y="3027469"/>
            <a:ext cx="587039" cy="504056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3894858" cy="44790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472" y="1344060"/>
            <a:ext cx="1707861" cy="196254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/>
          <a:srcRect t="4465"/>
          <a:stretch/>
        </p:blipFill>
        <p:spPr>
          <a:xfrm>
            <a:off x="560513" y="1268760"/>
            <a:ext cx="3891900" cy="447904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12" y="1246595"/>
            <a:ext cx="3943900" cy="450120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2" y="1234512"/>
            <a:ext cx="3943900" cy="4513291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51" y="1337680"/>
            <a:ext cx="3080089" cy="1770166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164" y="1230070"/>
            <a:ext cx="3941036" cy="4517731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18" y="1231159"/>
            <a:ext cx="4033519" cy="4516642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1230065"/>
            <a:ext cx="4042269" cy="451773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70" y="1230060"/>
            <a:ext cx="4000730" cy="451774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0" y="1246594"/>
            <a:ext cx="4064956" cy="450120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0" y="1204278"/>
            <a:ext cx="4066796" cy="4543522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9" y="1204279"/>
            <a:ext cx="4021061" cy="45435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69234" y="1337680"/>
            <a:ext cx="2152212" cy="189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0437601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6" y="980728"/>
            <a:ext cx="8496944" cy="93596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979572"/>
            <a:ext cx="2629267" cy="103837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52" y="3034959"/>
            <a:ext cx="2304256" cy="301174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2840" y="1916694"/>
            <a:ext cx="5832648" cy="439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4" y="427515"/>
            <a:ext cx="6048672" cy="595217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688" y="590154"/>
            <a:ext cx="5832648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56" y="476672"/>
            <a:ext cx="6048672" cy="59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548680"/>
            <a:ext cx="5976098" cy="547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764704"/>
            <a:ext cx="6296912" cy="56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1016"/>
          <a:stretch/>
        </p:blipFill>
        <p:spPr>
          <a:xfrm>
            <a:off x="1784648" y="836712"/>
            <a:ext cx="59766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5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672" y="398665"/>
            <a:ext cx="5832648" cy="593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672" y="398665"/>
            <a:ext cx="5832648" cy="5937821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364" y="61442"/>
            <a:ext cx="6249272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34" y="1638488"/>
            <a:ext cx="5915851" cy="46679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372" y="2276872"/>
            <a:ext cx="5886013" cy="338437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248" y="2587923"/>
            <a:ext cx="2520281" cy="28573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544" y="688919"/>
            <a:ext cx="8136904" cy="9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72" y="128313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미래지엔씨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‘</a:t>
            </a:r>
            <a:r>
              <a:rPr lang="ko-KR" altLang="en-US" sz="2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사후관리조치결과보고서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’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노동부 제출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54" y="1679949"/>
            <a:ext cx="5737467" cy="489654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321" y="1772816"/>
            <a:ext cx="3872880" cy="366511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776" y="5731594"/>
            <a:ext cx="6880013" cy="100977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856321" y="5146831"/>
            <a:ext cx="1544951" cy="29110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아래쪽 화살표 9"/>
          <p:cNvSpPr/>
          <p:nvPr/>
        </p:nvSpPr>
        <p:spPr>
          <a:xfrm>
            <a:off x="5563278" y="5292382"/>
            <a:ext cx="224558" cy="5669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936776" y="5661247"/>
            <a:ext cx="6792425" cy="10801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736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1797056"/>
            <a:ext cx="6880013" cy="1009773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>
          <a:xfrm>
            <a:off x="128464" y="1737127"/>
            <a:ext cx="6792425" cy="10801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2875480"/>
            <a:ext cx="2517744" cy="38658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768" y="2875480"/>
            <a:ext cx="3671908" cy="235372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1220" y="2939861"/>
            <a:ext cx="3117981" cy="366511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768" y="5196931"/>
            <a:ext cx="3671908" cy="15485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464" y="19106"/>
            <a:ext cx="8208912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증빙할 수 있는 서류</a:t>
            </a:r>
            <a:endParaRPr lang="en-US" altLang="ko-KR" sz="24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한달 후 추적검사 필수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즉시 작업중단 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공사일보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출역일보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명단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457200" indent="-457200">
              <a:buAutoNum type="arabicPeriod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전체 진행결과서 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2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67403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동원개발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김민성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경도폐쇄성환기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비흡연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김한진 경도폐쇄성환기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이종호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좌측혼합성난청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D2 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 철저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이비인후과 진료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경도폐쇄성환기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/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우측소음성난청주의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C1 -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이태욱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보호구 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호흡기계의 질환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금연필요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호흡기 내과치료 지속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정재근 경도폐쇄성환기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–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보호구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양남용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조남규 경도폐쇄성환기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–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보호구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이재근 심혈관계질환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요관찰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CN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C1 -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최현철 경도제한성환기장애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C2–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한만복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51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63709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윤재수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정대영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우측소음성난청주의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최우석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 /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임택통신</a:t>
            </a:r>
            <a:endParaRPr lang="en-US" altLang="ko-KR" sz="24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고영교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이상지질혈증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D2 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콜레스테롤 총지수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높음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옥창열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이상지질혈증주의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/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당뇨주의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식전혈당 높음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D2</a:t>
            </a: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이현석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이창은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퇴사로 인해 간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차검진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불가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간장질환의심이 되므로 추후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작업시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배치전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검진 요함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87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58015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김기대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 /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혼합성환기장애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김영춘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보호구 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김진오 간장질환의심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C2 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내과추적관찰요함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김춘영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 –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보호구 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박재억 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박창용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간장질환의심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추후 재입사 시에는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배치전검진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요함</a:t>
            </a:r>
            <a:endParaRPr lang="en-US" altLang="ko-KR" sz="23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신종훈 간장질환의심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내과추적검사 요함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윤영호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이덕수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 / C2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이병영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 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이철우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천종근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C1–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48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71711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박현일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이상지질혈증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D2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콜레스테롤 총지수 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높음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이현철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이상지질혈증주의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콜레스테롤 총지수 </a:t>
            </a:r>
            <a:r>
              <a:rPr lang="ko-KR" altLang="en-US" sz="24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높음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김현모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D2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간장질환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2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월초 추적검사 후 업무적합성 재평가예정</a:t>
            </a:r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금연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절주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생활습관 개선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박현일 경도제한성환기장애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D2–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이승만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간장질환주의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절주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/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이현철 경도제한성환기장애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D2–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장영군 경도제한성환기장애 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D2–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정송주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양측 악력저하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(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공도구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사용시 보호구 착용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/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70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798680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김명수</a:t>
            </a:r>
            <a:r>
              <a:rPr lang="ko-KR" altLang="en-US" sz="23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  <a:r>
              <a:rPr lang="en-US" altLang="ko-KR" sz="23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김영승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C1 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김형섭 </a:t>
            </a:r>
            <a:r>
              <a:rPr lang="ko-KR" altLang="en-US" sz="23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박기용 </a:t>
            </a:r>
            <a:r>
              <a:rPr lang="ko-KR" altLang="en-US" sz="23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박상열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좌측소음성난청주의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박연희 </a:t>
            </a:r>
            <a:r>
              <a:rPr lang="ko-KR" altLang="en-US" sz="23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C1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/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혼합성환기장애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백종현 간장질환주의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절주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생활습관개선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/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우측소음성난청주의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착용</a:t>
            </a:r>
            <a:endParaRPr lang="en-US" altLang="ko-KR" sz="23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이영기 간장질환주의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악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력저하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/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이영남 양측악력저하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</a:p>
          <a:p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이차우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 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</a:p>
          <a:p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정명광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정일광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황생규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 /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</a:t>
            </a:r>
            <a:endParaRPr lang="en-US" altLang="ko-KR" sz="23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86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7693"/>
            <a:ext cx="9583220" cy="732508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출장건강검진 결과 중 사후관리 필요 인원 명단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b="1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미래지엔씨</a:t>
            </a:r>
            <a:endParaRPr lang="en-US" altLang="ko-KR" sz="2400" b="1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강석훈 호흡기계의 질환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5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혼합성환기장애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D2 – </a:t>
            </a:r>
            <a:r>
              <a:rPr lang="ko-KR" altLang="en-US" sz="185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근무중치료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강지수 경도제한성환기장애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김무성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김상호 </a:t>
            </a:r>
            <a:r>
              <a:rPr lang="ko-KR" altLang="en-US" sz="185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김인섭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김종규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/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김춘희 간장질환의심 퇴사로 인해 판정불가 추후 </a:t>
            </a:r>
            <a:r>
              <a:rPr lang="ko-KR" altLang="en-US" sz="185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배치전검진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필수</a:t>
            </a:r>
            <a:endParaRPr lang="en-US" altLang="ko-KR" sz="185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류수웅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박군철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박준욱 간장질환 심각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D2 – 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근로금지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현재 작업불가로 개인의사 반영 퇴사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좌측악력 저하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C2 / </a:t>
            </a:r>
            <a:r>
              <a:rPr lang="ko-KR" altLang="en-US" sz="185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</a:p>
          <a:p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박진영 </a:t>
            </a:r>
            <a:r>
              <a:rPr lang="ko-KR" altLang="en-US" sz="18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간장질환 심각 </a:t>
            </a:r>
            <a:r>
              <a:rPr lang="en-US" altLang="ko-KR" sz="18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D2 </a:t>
            </a:r>
            <a:r>
              <a:rPr lang="ko-KR" altLang="en-US" sz="185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개인의사 반영 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퇴사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185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C1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이동활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이용 간장질환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D2 – </a:t>
            </a:r>
            <a:r>
              <a:rPr lang="ko-KR" altLang="en-US" sz="185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근무중치료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권장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이원일 간장질환의심 퇴사로 인해 판정불가 추후 </a:t>
            </a:r>
            <a:r>
              <a:rPr lang="ko-KR" altLang="en-US" sz="185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배치전검진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필수</a:t>
            </a:r>
            <a:endParaRPr lang="en-US" altLang="ko-KR" sz="185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이의만</a:t>
            </a:r>
            <a:r>
              <a:rPr lang="ko-KR" altLang="en-US" sz="185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중증도제한성환기장애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</a:t>
            </a: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정용식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정재식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정희석 간장질환주의 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C2–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r>
              <a:rPr lang="en-US" altLang="ko-KR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간염검사 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최주영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경도제한성환기장애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C2 – </a:t>
            </a:r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5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한근영 </a:t>
            </a:r>
            <a:r>
              <a:rPr lang="ko-KR" altLang="en-US" sz="1850" b="1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양측소음성난청주의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C1 – </a:t>
            </a:r>
            <a:r>
              <a:rPr lang="ko-KR" altLang="en-US" sz="185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보호구착용</a:t>
            </a:r>
            <a:endParaRPr lang="en-US" altLang="ko-KR" sz="185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63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특이사항없음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1</a:t>
            </a:r>
            <a:r>
              <a:rPr lang="en-US" altLang="ko-KR" sz="2400" b="1" dirty="0" smtClean="0"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latin typeface="HY견고딕"/>
                <a:ea typeface="HY견고딕"/>
              </a:rPr>
              <a:t>연휴 전</a:t>
            </a:r>
            <a:r>
              <a:rPr lang="en-US" altLang="ko-KR" sz="2400" b="1" dirty="0" smtClean="0">
                <a:latin typeface="HY견고딕"/>
                <a:ea typeface="HY견고딕"/>
              </a:rPr>
              <a:t>, </a:t>
            </a:r>
            <a:r>
              <a:rPr lang="ko-KR" altLang="en-US" sz="2400" b="1" dirty="0" smtClean="0">
                <a:latin typeface="HY견고딕"/>
                <a:ea typeface="HY견고딕"/>
              </a:rPr>
              <a:t>후 화재예방관리철저</a:t>
            </a:r>
            <a:endParaRPr lang="en-US" altLang="ko-KR" sz="24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2.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차후 지정된 장소에서 흡연철저 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</a:t>
            </a:r>
            <a:r>
              <a:rPr lang="ko-KR" altLang="en-US" sz="2400" b="1" dirty="0" err="1" smtClean="0">
                <a:solidFill>
                  <a:schemeClr val="accent2"/>
                </a:solidFill>
                <a:latin typeface="HY견고딕"/>
                <a:ea typeface="HY견고딕"/>
              </a:rPr>
              <a:t>미이행</a:t>
            </a:r>
            <a:r>
              <a:rPr lang="ko-KR" altLang="en-US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 근로자 퇴출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3.</a:t>
            </a:r>
            <a:r>
              <a:rPr lang="ko-KR" altLang="en-US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특히 지하층 가연성</a:t>
            </a:r>
            <a:r>
              <a:rPr lang="en-US" altLang="ko-KR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, </a:t>
            </a:r>
            <a:r>
              <a:rPr lang="ko-KR" altLang="en-US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인화성 물질 제거철저</a:t>
            </a:r>
            <a:r>
              <a:rPr lang="en-US" altLang="ko-KR" sz="2800" b="1" dirty="0" smtClean="0">
                <a:solidFill>
                  <a:srgbClr val="92D05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4.</a:t>
            </a:r>
            <a:r>
              <a:rPr lang="ko-KR" altLang="en-US" sz="2400" b="1" dirty="0" smtClean="0">
                <a:latin typeface="HY견고딕"/>
                <a:ea typeface="HY견고딕"/>
              </a:rPr>
              <a:t>화</a:t>
            </a:r>
            <a:r>
              <a:rPr lang="ko-KR" altLang="en-US" sz="2400" b="1" dirty="0" smtClean="0">
                <a:latin typeface="HY견고딕"/>
                <a:ea typeface="HY견고딕"/>
              </a:rPr>
              <a:t>기작업계획서 작성관리 철저 </a:t>
            </a:r>
            <a:r>
              <a:rPr lang="en-US" altLang="ko-KR" sz="2400" b="1" dirty="0" smtClean="0">
                <a:latin typeface="HY견고딕"/>
                <a:ea typeface="HY견고딕"/>
              </a:rPr>
              <a:t>(</a:t>
            </a:r>
            <a:r>
              <a:rPr lang="ko-KR" altLang="en-US" sz="2400" b="1" dirty="0" smtClean="0">
                <a:latin typeface="HY견고딕"/>
                <a:ea typeface="HY견고딕"/>
              </a:rPr>
              <a:t>제출을 철저히 하도록 할 것</a:t>
            </a:r>
            <a:r>
              <a:rPr lang="en-US" altLang="ko-KR" sz="24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4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400" b="1" dirty="0" smtClean="0">
                <a:latin typeface="HY견고딕"/>
                <a:ea typeface="HY견고딕"/>
              </a:rPr>
              <a:t>*</a:t>
            </a:r>
            <a:r>
              <a:rPr lang="ko-KR" altLang="en-US" sz="3200" b="1" dirty="0" smtClean="0">
                <a:latin typeface="HY견고딕"/>
                <a:ea typeface="HY견고딕"/>
              </a:rPr>
              <a:t>위험성평가등록 및 조치등록 미 업체는 지속적으로 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/>
                <a:ea typeface="HY견고딕"/>
              </a:rPr>
              <a:t>업무지시서 </a:t>
            </a:r>
            <a:r>
              <a:rPr lang="ko-KR" altLang="en-US" sz="3200" b="1" dirty="0" smtClean="0">
                <a:latin typeface="HY견고딕"/>
                <a:ea typeface="HY견고딕"/>
              </a:rPr>
              <a:t>발행예정</a:t>
            </a:r>
            <a:endParaRPr lang="en-US" altLang="ko-KR" sz="32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32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3200" b="1" dirty="0" smtClean="0">
                <a:latin typeface="HY견고딕"/>
                <a:ea typeface="HY견고딕"/>
              </a:rPr>
              <a:t>*</a:t>
            </a:r>
            <a:r>
              <a:rPr lang="ko-KR" altLang="en-US" sz="3200" b="1" dirty="0" smtClean="0">
                <a:latin typeface="HY견고딕"/>
                <a:ea typeface="HY견고딕"/>
              </a:rPr>
              <a:t>소화기 배치 현황도  첨부 업무에 참조</a:t>
            </a:r>
            <a:r>
              <a:rPr lang="en-US" altLang="ko-KR" sz="3200" b="1" dirty="0" smtClean="0">
                <a:latin typeface="HY견고딕"/>
                <a:ea typeface="HY견고딕"/>
              </a:rPr>
              <a:t>!!!</a:t>
            </a:r>
            <a:r>
              <a:rPr lang="ko-KR" altLang="en-US" sz="3200" b="1" dirty="0" smtClean="0">
                <a:latin typeface="HY견고딕"/>
                <a:ea typeface="HY견고딕"/>
              </a:rPr>
              <a:t> </a:t>
            </a:r>
            <a:r>
              <a:rPr lang="ko-KR" altLang="en-US" sz="3200" b="1" dirty="0" smtClean="0">
                <a:latin typeface="HY견고딕"/>
                <a:ea typeface="HY견고딕"/>
              </a:rPr>
              <a:t> </a:t>
            </a:r>
            <a:endParaRPr lang="en-US" altLang="ko-KR" sz="32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69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2495" t="3713"/>
          <a:stretch/>
        </p:blipFill>
        <p:spPr>
          <a:xfrm>
            <a:off x="173114" y="700643"/>
            <a:ext cx="9615072" cy="54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423570"/>
            <a:ext cx="8208912" cy="57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273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70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94600" y="753910"/>
            <a:ext cx="8480471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92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5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소화기비치현황</a:t>
            </a:r>
            <a:r>
              <a:rPr lang="ko-KR" altLang="en-US" sz="29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평면도 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(105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동 지하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층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518" y="4783511"/>
            <a:ext cx="1412180" cy="1370894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059" y="4802882"/>
            <a:ext cx="1558952" cy="1338487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87" y="845130"/>
            <a:ext cx="1194341" cy="75811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94600" y="5309114"/>
            <a:ext cx="426294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38" b="1" dirty="0">
                <a:solidFill>
                  <a:srgbClr val="FF0000"/>
                </a:solidFill>
              </a:rPr>
              <a:t>1.</a:t>
            </a:r>
            <a:r>
              <a:rPr lang="ko-KR" altLang="en-US" sz="1138" b="1" dirty="0">
                <a:solidFill>
                  <a:srgbClr val="FF0000"/>
                </a:solidFill>
              </a:rPr>
              <a:t>지하</a:t>
            </a:r>
            <a:r>
              <a:rPr lang="en-US" altLang="ko-KR" sz="1138" b="1" dirty="0">
                <a:solidFill>
                  <a:srgbClr val="FF0000"/>
                </a:solidFill>
              </a:rPr>
              <a:t>1</a:t>
            </a:r>
            <a:r>
              <a:rPr lang="ko-KR" altLang="en-US" sz="1138" b="1" dirty="0">
                <a:solidFill>
                  <a:srgbClr val="FF0000"/>
                </a:solidFill>
              </a:rPr>
              <a:t>층 계단 </a:t>
            </a:r>
            <a:r>
              <a:rPr lang="en-US" altLang="ko-KR" sz="1138" b="1" dirty="0">
                <a:solidFill>
                  <a:srgbClr val="FF0000"/>
                </a:solidFill>
              </a:rPr>
              <a:t>20kg </a:t>
            </a:r>
            <a:r>
              <a:rPr lang="ko-KR" altLang="en-US" sz="1138" b="1" dirty="0">
                <a:solidFill>
                  <a:srgbClr val="FF0000"/>
                </a:solidFill>
              </a:rPr>
              <a:t>소화기 </a:t>
            </a:r>
            <a:r>
              <a:rPr lang="en-US" altLang="ko-KR" sz="1138" b="1" dirty="0">
                <a:solidFill>
                  <a:srgbClr val="FF0000"/>
                </a:solidFill>
              </a:rPr>
              <a:t>1EA </a:t>
            </a:r>
            <a:r>
              <a:rPr lang="ko-KR" altLang="en-US" sz="1138" b="1" dirty="0">
                <a:solidFill>
                  <a:srgbClr val="FF0000"/>
                </a:solidFill>
              </a:rPr>
              <a:t>배치</a:t>
            </a:r>
            <a:r>
              <a:rPr lang="en-US" altLang="ko-KR" sz="1138" b="1" dirty="0">
                <a:solidFill>
                  <a:srgbClr val="FF0000"/>
                </a:solidFill>
              </a:rPr>
              <a:t>,</a:t>
            </a:r>
            <a:r>
              <a:rPr lang="ko-KR" altLang="en-US" sz="1138" b="1" dirty="0" err="1">
                <a:solidFill>
                  <a:srgbClr val="FF0000"/>
                </a:solidFill>
              </a:rPr>
              <a:t>미래지앤씨</a:t>
            </a:r>
            <a:r>
              <a:rPr lang="ko-KR" altLang="en-US" sz="1138" b="1" dirty="0">
                <a:solidFill>
                  <a:srgbClr val="FF0000"/>
                </a:solidFill>
              </a:rPr>
              <a:t> </a:t>
            </a:r>
            <a:r>
              <a:rPr lang="en-US" altLang="ko-KR" sz="1138" b="1" dirty="0">
                <a:solidFill>
                  <a:srgbClr val="FF0000"/>
                </a:solidFill>
              </a:rPr>
              <a:t>1EA</a:t>
            </a:r>
          </a:p>
          <a:p>
            <a:r>
              <a:rPr lang="en-US" altLang="ko-KR" sz="975" b="1" dirty="0">
                <a:solidFill>
                  <a:srgbClr val="FF0000"/>
                </a:solidFill>
              </a:rPr>
              <a:t>*</a:t>
            </a:r>
            <a:r>
              <a:rPr lang="ko-KR" altLang="en-US" sz="975" b="1" dirty="0">
                <a:solidFill>
                  <a:srgbClr val="FF0000"/>
                </a:solidFill>
              </a:rPr>
              <a:t>가설사무실 각 </a:t>
            </a:r>
            <a:r>
              <a:rPr lang="en-US" altLang="ko-KR" sz="975" b="1" dirty="0">
                <a:solidFill>
                  <a:srgbClr val="FF0000"/>
                </a:solidFill>
              </a:rPr>
              <a:t>3KG </a:t>
            </a:r>
            <a:r>
              <a:rPr lang="ko-KR" altLang="en-US" sz="975" b="1" dirty="0">
                <a:solidFill>
                  <a:srgbClr val="FF0000"/>
                </a:solidFill>
              </a:rPr>
              <a:t>소화기 다수 비치 </a:t>
            </a:r>
            <a:r>
              <a:rPr lang="en-US" altLang="ko-KR" sz="975" b="1" dirty="0">
                <a:solidFill>
                  <a:srgbClr val="FF0000"/>
                </a:solidFill>
              </a:rPr>
              <a:t>*</a:t>
            </a:r>
            <a:endParaRPr lang="en-US" altLang="ko-KR" sz="975" b="1" dirty="0">
              <a:solidFill>
                <a:srgbClr val="FF0000"/>
              </a:solidFill>
            </a:endParaRPr>
          </a:p>
          <a:p>
            <a:pPr marL="278606" indent="-278606">
              <a:buAutoNum type="arabicPeriod"/>
            </a:pPr>
            <a:endParaRPr lang="ko-KR" altLang="en-US" sz="1056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62" y="5708070"/>
            <a:ext cx="451886" cy="46175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127" y="5736752"/>
            <a:ext cx="400660" cy="37189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19932" y="5836363"/>
            <a:ext cx="119254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dirty="0"/>
              <a:t>비상대피로 </a:t>
            </a:r>
            <a:endParaRPr lang="ko-KR" altLang="en-US" sz="894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7"/>
          <a:srcRect l="20540" t="-2701" b="1"/>
          <a:stretch/>
        </p:blipFill>
        <p:spPr>
          <a:xfrm>
            <a:off x="2603931" y="5800309"/>
            <a:ext cx="318364" cy="27245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946554" y="5829007"/>
            <a:ext cx="1411601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dirty="0" err="1"/>
              <a:t>피단방향</a:t>
            </a:r>
            <a:r>
              <a:rPr lang="ko-KR" altLang="en-US" sz="894" dirty="0"/>
              <a:t> </a:t>
            </a:r>
            <a:r>
              <a:rPr lang="en-US" altLang="ko-KR" sz="894" dirty="0"/>
              <a:t>1</a:t>
            </a:r>
            <a:r>
              <a:rPr lang="ko-KR" altLang="en-US" sz="894" dirty="0"/>
              <a:t>층 </a:t>
            </a:r>
            <a:r>
              <a:rPr lang="en-US" altLang="ko-KR" sz="894" dirty="0"/>
              <a:t>(</a:t>
            </a:r>
            <a:r>
              <a:rPr lang="ko-KR" altLang="en-US" sz="894" dirty="0"/>
              <a:t>옥외</a:t>
            </a:r>
            <a:r>
              <a:rPr lang="en-US" altLang="ko-KR" sz="894" dirty="0"/>
              <a:t>)</a:t>
            </a:r>
            <a:endParaRPr lang="ko-KR" altLang="en-US" sz="894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8"/>
          <a:srcRect l="4952" b="30786"/>
          <a:stretch/>
        </p:blipFill>
        <p:spPr>
          <a:xfrm>
            <a:off x="815082" y="1701415"/>
            <a:ext cx="7927203" cy="3101468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9"/>
          <a:srcRect l="9237"/>
          <a:stretch/>
        </p:blipFill>
        <p:spPr>
          <a:xfrm>
            <a:off x="4455444" y="4862605"/>
            <a:ext cx="1664965" cy="1291798"/>
          </a:xfrm>
          <a:prstGeom prst="rect">
            <a:avLst/>
          </a:prstGeom>
        </p:spPr>
      </p:pic>
      <p:sp>
        <p:nvSpPr>
          <p:cNvPr id="6" name="타원 5"/>
          <p:cNvSpPr/>
          <p:nvPr/>
        </p:nvSpPr>
        <p:spPr>
          <a:xfrm>
            <a:off x="4767864" y="5021294"/>
            <a:ext cx="432786" cy="439999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206" y="4434519"/>
            <a:ext cx="299969" cy="306525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521" y="4041682"/>
            <a:ext cx="250158" cy="255625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7"/>
          <a:srcRect l="20540" t="-2701" b="1"/>
          <a:stretch/>
        </p:blipFill>
        <p:spPr>
          <a:xfrm rot="5400000">
            <a:off x="3720814" y="5190241"/>
            <a:ext cx="1019792" cy="272452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7"/>
          <a:srcRect l="20540" t="-2701" b="1"/>
          <a:stretch/>
        </p:blipFill>
        <p:spPr>
          <a:xfrm rot="10800000">
            <a:off x="2331586" y="4060639"/>
            <a:ext cx="1079449" cy="153262"/>
          </a:xfrm>
          <a:prstGeom prst="rect">
            <a:avLst/>
          </a:prstGeom>
        </p:spPr>
      </p:pic>
      <p:sp>
        <p:nvSpPr>
          <p:cNvPr id="7" name="타원 6"/>
          <p:cNvSpPr/>
          <p:nvPr/>
        </p:nvSpPr>
        <p:spPr>
          <a:xfrm>
            <a:off x="1951225" y="3955811"/>
            <a:ext cx="403749" cy="3629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75" b="1" dirty="0">
                <a:solidFill>
                  <a:srgbClr val="FF0000"/>
                </a:solidFill>
              </a:rPr>
              <a:t>옥외</a:t>
            </a:r>
            <a:endParaRPr lang="ko-KR" altLang="en-US" sz="975" b="1" dirty="0">
              <a:solidFill>
                <a:srgbClr val="FF0000"/>
              </a:solidFill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3815417" y="4823266"/>
            <a:ext cx="403749" cy="36291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75" b="1" dirty="0">
                <a:solidFill>
                  <a:srgbClr val="FF0000"/>
                </a:solidFill>
              </a:rPr>
              <a:t>옥외</a:t>
            </a:r>
            <a:endParaRPr lang="ko-KR" altLang="en-US" sz="975" b="1" dirty="0">
              <a:solidFill>
                <a:srgbClr val="FF0000"/>
              </a:solidFill>
            </a:endParaRPr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636613" y="3845193"/>
            <a:ext cx="234696" cy="266346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296891" y="4901056"/>
            <a:ext cx="234696" cy="26634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26607" y="4399359"/>
            <a:ext cx="1048143" cy="891728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0409" y="2571490"/>
            <a:ext cx="972064" cy="1098707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cxnSp>
        <p:nvCxnSpPr>
          <p:cNvPr id="22" name="직선 연결선 21"/>
          <p:cNvCxnSpPr/>
          <p:nvPr/>
        </p:nvCxnSpPr>
        <p:spPr>
          <a:xfrm flipH="1">
            <a:off x="5145679" y="3685691"/>
            <a:ext cx="974730" cy="37494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>
            <a:stCxn id="46" idx="1"/>
          </p:cNvCxnSpPr>
          <p:nvPr/>
        </p:nvCxnSpPr>
        <p:spPr>
          <a:xfrm flipH="1">
            <a:off x="3274751" y="4587781"/>
            <a:ext cx="1034454" cy="7213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직사각형 56"/>
          <p:cNvSpPr/>
          <p:nvPr/>
        </p:nvSpPr>
        <p:spPr>
          <a:xfrm>
            <a:off x="3346882" y="2979984"/>
            <a:ext cx="2546364" cy="1803526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</p:spTree>
    <p:extLst>
      <p:ext uri="{BB962C8B-B14F-4D97-AF65-F5344CB8AC3E}">
        <p14:creationId xmlns:p14="http://schemas.microsoft.com/office/powerpoint/2010/main" val="24551936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71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94600" y="753910"/>
            <a:ext cx="8480471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92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5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소화기비치현황</a:t>
            </a:r>
            <a:r>
              <a:rPr lang="ko-KR" altLang="en-US" sz="29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평면도 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지하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층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3271" y="4747195"/>
            <a:ext cx="1507539" cy="140720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272" y="4747195"/>
            <a:ext cx="1706739" cy="1394173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87" y="845130"/>
            <a:ext cx="1194341" cy="6516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83901" y="4984716"/>
            <a:ext cx="4262946" cy="6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38" b="1" dirty="0">
                <a:solidFill>
                  <a:srgbClr val="FF0000"/>
                </a:solidFill>
              </a:rPr>
              <a:t>1.</a:t>
            </a:r>
            <a:r>
              <a:rPr lang="ko-KR" altLang="en-US" sz="1138" b="1" dirty="0">
                <a:solidFill>
                  <a:srgbClr val="FF0000"/>
                </a:solidFill>
              </a:rPr>
              <a:t>램프구간 </a:t>
            </a:r>
            <a:r>
              <a:rPr lang="en-US" altLang="ko-KR" sz="1138" b="1" dirty="0">
                <a:solidFill>
                  <a:srgbClr val="FF0000"/>
                </a:solidFill>
              </a:rPr>
              <a:t>20kg </a:t>
            </a:r>
            <a:r>
              <a:rPr lang="ko-KR" altLang="en-US" sz="1138" b="1" dirty="0">
                <a:solidFill>
                  <a:srgbClr val="FF0000"/>
                </a:solidFill>
              </a:rPr>
              <a:t>소화기 </a:t>
            </a:r>
            <a:r>
              <a:rPr lang="en-US" altLang="ko-KR" sz="1138" b="1" dirty="0">
                <a:solidFill>
                  <a:srgbClr val="FF0000"/>
                </a:solidFill>
              </a:rPr>
              <a:t>1EA , 104</a:t>
            </a:r>
            <a:r>
              <a:rPr lang="ko-KR" altLang="en-US" sz="1138" b="1" dirty="0">
                <a:solidFill>
                  <a:srgbClr val="FF0000"/>
                </a:solidFill>
              </a:rPr>
              <a:t>동 </a:t>
            </a:r>
            <a:r>
              <a:rPr lang="ko-KR" altLang="en-US" sz="1138" b="1" dirty="0" err="1">
                <a:solidFill>
                  <a:srgbClr val="FF0000"/>
                </a:solidFill>
              </a:rPr>
              <a:t>후면부</a:t>
            </a:r>
            <a:r>
              <a:rPr lang="ko-KR" altLang="en-US" sz="1138" b="1" dirty="0">
                <a:solidFill>
                  <a:srgbClr val="FF0000"/>
                </a:solidFill>
              </a:rPr>
              <a:t> </a:t>
            </a:r>
            <a:r>
              <a:rPr lang="en-US" altLang="ko-KR" sz="1138" b="1" dirty="0">
                <a:solidFill>
                  <a:srgbClr val="FF0000"/>
                </a:solidFill>
              </a:rPr>
              <a:t>1EA  </a:t>
            </a:r>
          </a:p>
          <a:p>
            <a:endParaRPr lang="en-US" altLang="ko-KR" sz="1138" b="1" dirty="0">
              <a:solidFill>
                <a:srgbClr val="FF0000"/>
              </a:solidFill>
            </a:endParaRPr>
          </a:p>
          <a:p>
            <a:pPr marL="278606" indent="-278606">
              <a:buAutoNum type="arabicPeriod"/>
            </a:pPr>
            <a:endParaRPr lang="ko-KR" altLang="en-US" sz="1056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62" y="5708070"/>
            <a:ext cx="451886" cy="46175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127" y="5736752"/>
            <a:ext cx="400660" cy="37189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19932" y="5836363"/>
            <a:ext cx="119254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b="1" dirty="0"/>
              <a:t>비상대피로 </a:t>
            </a:r>
            <a:endParaRPr lang="ko-KR" altLang="en-US" sz="894" b="1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7"/>
          <a:srcRect l="16939" t="5457" r="-1"/>
          <a:stretch/>
        </p:blipFill>
        <p:spPr>
          <a:xfrm>
            <a:off x="2589506" y="5821948"/>
            <a:ext cx="332789" cy="25081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946554" y="5829007"/>
            <a:ext cx="1411601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b="1" dirty="0"/>
              <a:t>피난방향 </a:t>
            </a:r>
            <a:r>
              <a:rPr lang="en-US" altLang="ko-KR" sz="894" b="1" dirty="0"/>
              <a:t>1</a:t>
            </a:r>
            <a:r>
              <a:rPr lang="ko-KR" altLang="en-US" sz="894" b="1" dirty="0"/>
              <a:t>층 </a:t>
            </a:r>
            <a:r>
              <a:rPr lang="en-US" altLang="ko-KR" sz="894" b="1" dirty="0"/>
              <a:t>(</a:t>
            </a:r>
            <a:r>
              <a:rPr lang="ko-KR" altLang="en-US" sz="894" b="1" dirty="0"/>
              <a:t>옥외</a:t>
            </a:r>
            <a:r>
              <a:rPr lang="en-US" altLang="ko-KR" sz="894" dirty="0"/>
              <a:t>)</a:t>
            </a:r>
            <a:endParaRPr lang="ko-KR" altLang="en-US" sz="894" dirty="0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162" y="1407972"/>
            <a:ext cx="7785059" cy="333922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9"/>
          <a:srcRect l="9237"/>
          <a:stretch/>
        </p:blipFill>
        <p:spPr>
          <a:xfrm>
            <a:off x="4455444" y="4862605"/>
            <a:ext cx="1664965" cy="129179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149" y="3145886"/>
            <a:ext cx="191876" cy="19606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324" y="3153693"/>
            <a:ext cx="184235" cy="188261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>
          <a:xfrm>
            <a:off x="2639997" y="2604904"/>
            <a:ext cx="2986228" cy="161573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7"/>
          <a:srcRect l="16939" t="5457" r="-1"/>
          <a:stretch/>
        </p:blipFill>
        <p:spPr>
          <a:xfrm rot="16200000">
            <a:off x="4932600" y="3247017"/>
            <a:ext cx="284984" cy="150134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rcRect l="16939" t="5457" r="-1"/>
          <a:stretch/>
        </p:blipFill>
        <p:spPr>
          <a:xfrm rot="10800000">
            <a:off x="3482394" y="3188584"/>
            <a:ext cx="332789" cy="161897"/>
          </a:xfrm>
          <a:prstGeom prst="rect">
            <a:avLst/>
          </a:prstGeom>
        </p:spPr>
      </p:pic>
      <p:sp>
        <p:nvSpPr>
          <p:cNvPr id="3" name="위로 굽은 화살표 2"/>
          <p:cNvSpPr/>
          <p:nvPr/>
        </p:nvSpPr>
        <p:spPr>
          <a:xfrm flipH="1">
            <a:off x="3078639" y="3128809"/>
            <a:ext cx="366331" cy="170890"/>
          </a:xfrm>
          <a:prstGeom prst="bent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sp>
        <p:nvSpPr>
          <p:cNvPr id="24" name="위로 굽은 화살표 23"/>
          <p:cNvSpPr/>
          <p:nvPr/>
        </p:nvSpPr>
        <p:spPr>
          <a:xfrm rot="10800000" flipH="1">
            <a:off x="3106757" y="2871360"/>
            <a:ext cx="535862" cy="170890"/>
          </a:xfrm>
          <a:prstGeom prst="bent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sp>
        <p:nvSpPr>
          <p:cNvPr id="25" name="타원 24"/>
          <p:cNvSpPr/>
          <p:nvPr/>
        </p:nvSpPr>
        <p:spPr>
          <a:xfrm>
            <a:off x="3547692" y="2489494"/>
            <a:ext cx="311632" cy="3082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94" b="1" dirty="0">
                <a:solidFill>
                  <a:srgbClr val="FF0000"/>
                </a:solidFill>
              </a:rPr>
              <a:t>옥외</a:t>
            </a:r>
            <a:endParaRPr lang="ko-KR" altLang="en-US" sz="894" b="1" dirty="0">
              <a:solidFill>
                <a:srgbClr val="FF0000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876153" y="2797700"/>
            <a:ext cx="346136" cy="2445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53" b="1" dirty="0">
                <a:solidFill>
                  <a:srgbClr val="FF0000"/>
                </a:solidFill>
              </a:rPr>
              <a:t>옥외</a:t>
            </a:r>
            <a:endParaRPr lang="ko-KR" altLang="en-US" sz="853" b="1" dirty="0">
              <a:solidFill>
                <a:srgbClr val="FF0000"/>
              </a:solidFill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432" y="2903481"/>
            <a:ext cx="217715" cy="19647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28609" y="3308271"/>
            <a:ext cx="231715" cy="19647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3809" y="2897285"/>
            <a:ext cx="200774" cy="19647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162" y="4002052"/>
            <a:ext cx="1314902" cy="9460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5820" y="1357705"/>
            <a:ext cx="1381642" cy="124422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10" name="직선 연결선 9"/>
          <p:cNvCxnSpPr/>
          <p:nvPr/>
        </p:nvCxnSpPr>
        <p:spPr>
          <a:xfrm flipV="1">
            <a:off x="2236064" y="3349311"/>
            <a:ext cx="1623260" cy="652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>
            <a:stCxn id="18" idx="3"/>
          </p:cNvCxnSpPr>
          <p:nvPr/>
        </p:nvCxnSpPr>
        <p:spPr>
          <a:xfrm flipV="1">
            <a:off x="5000024" y="2635635"/>
            <a:ext cx="1365796" cy="6082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타원 43"/>
          <p:cNvSpPr/>
          <p:nvPr/>
        </p:nvSpPr>
        <p:spPr>
          <a:xfrm>
            <a:off x="4962183" y="5317006"/>
            <a:ext cx="765023" cy="439999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</p:spTree>
    <p:extLst>
      <p:ext uri="{BB962C8B-B14F-4D97-AF65-F5344CB8AC3E}">
        <p14:creationId xmlns:p14="http://schemas.microsoft.com/office/powerpoint/2010/main" val="396121678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72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94600" y="753910"/>
            <a:ext cx="8480471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92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5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소화기비치현황</a:t>
            </a:r>
            <a:r>
              <a:rPr lang="ko-KR" altLang="en-US" sz="29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평면도 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지하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층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047" y="4862606"/>
            <a:ext cx="1738724" cy="1291799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25" y="4898798"/>
            <a:ext cx="1734520" cy="1271030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87" y="845130"/>
            <a:ext cx="1194341" cy="651655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62" y="5708070"/>
            <a:ext cx="451886" cy="46175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127" y="5736752"/>
            <a:ext cx="400660" cy="37189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19932" y="5836363"/>
            <a:ext cx="119254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b="1" dirty="0"/>
              <a:t>비상대피로 </a:t>
            </a:r>
            <a:endParaRPr lang="ko-KR" altLang="en-US" sz="894" b="1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7"/>
          <a:srcRect l="15139" t="5457"/>
          <a:stretch/>
        </p:blipFill>
        <p:spPr>
          <a:xfrm>
            <a:off x="2582292" y="5821948"/>
            <a:ext cx="340003" cy="25081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946554" y="5829006"/>
            <a:ext cx="1411601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75" b="1" dirty="0"/>
              <a:t>피</a:t>
            </a:r>
            <a:r>
              <a:rPr lang="ko-KR" altLang="en-US" sz="975" b="1" dirty="0"/>
              <a:t>난</a:t>
            </a:r>
            <a:r>
              <a:rPr lang="ko-KR" altLang="en-US" sz="975" b="1" dirty="0"/>
              <a:t>방향 </a:t>
            </a:r>
            <a:r>
              <a:rPr lang="en-US" altLang="ko-KR" sz="975" b="1" dirty="0"/>
              <a:t>1</a:t>
            </a:r>
            <a:r>
              <a:rPr lang="ko-KR" altLang="en-US" sz="975" b="1" dirty="0"/>
              <a:t>층 </a:t>
            </a:r>
            <a:r>
              <a:rPr lang="en-US" altLang="ko-KR" sz="975" b="1" dirty="0"/>
              <a:t>(</a:t>
            </a:r>
            <a:r>
              <a:rPr lang="ko-KR" altLang="en-US" sz="975" b="1" dirty="0"/>
              <a:t>옥외</a:t>
            </a:r>
            <a:r>
              <a:rPr lang="en-US" altLang="ko-KR" sz="975" b="1" dirty="0"/>
              <a:t>)</a:t>
            </a:r>
            <a:endParaRPr lang="ko-KR" altLang="en-US" sz="975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376" y="1585237"/>
            <a:ext cx="7645893" cy="3334370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9"/>
          <a:srcRect l="9237"/>
          <a:stretch/>
        </p:blipFill>
        <p:spPr>
          <a:xfrm>
            <a:off x="4455444" y="4862605"/>
            <a:ext cx="1664965" cy="1291798"/>
          </a:xfrm>
          <a:prstGeom prst="rect">
            <a:avLst/>
          </a:prstGeom>
        </p:spPr>
      </p:pic>
      <p:sp>
        <p:nvSpPr>
          <p:cNvPr id="17" name="타원 16"/>
          <p:cNvSpPr/>
          <p:nvPr/>
        </p:nvSpPr>
        <p:spPr>
          <a:xfrm>
            <a:off x="4962183" y="5317006"/>
            <a:ext cx="765023" cy="439999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6613" y="3149777"/>
            <a:ext cx="156176" cy="1595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160" y="3080084"/>
            <a:ext cx="179136" cy="183051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21" name="위로 굽은 화살표 20"/>
          <p:cNvSpPr/>
          <p:nvPr/>
        </p:nvSpPr>
        <p:spPr>
          <a:xfrm>
            <a:off x="5035704" y="3192641"/>
            <a:ext cx="756421" cy="116725"/>
          </a:xfrm>
          <a:prstGeom prst="bent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rcRect l="15139" t="5457"/>
          <a:stretch/>
        </p:blipFill>
        <p:spPr>
          <a:xfrm rot="12300606">
            <a:off x="5135969" y="2795862"/>
            <a:ext cx="696748" cy="110733"/>
          </a:xfrm>
          <a:prstGeom prst="rect">
            <a:avLst/>
          </a:prstGeom>
        </p:spPr>
      </p:pic>
      <p:sp>
        <p:nvSpPr>
          <p:cNvPr id="24" name="타원 23"/>
          <p:cNvSpPr/>
          <p:nvPr/>
        </p:nvSpPr>
        <p:spPr>
          <a:xfrm>
            <a:off x="4929904" y="2306023"/>
            <a:ext cx="311632" cy="3082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94" b="1" dirty="0">
                <a:solidFill>
                  <a:srgbClr val="FF0000"/>
                </a:solidFill>
              </a:rPr>
              <a:t>옥외</a:t>
            </a:r>
            <a:endParaRPr lang="ko-KR" altLang="en-US" sz="894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7200" y="5147930"/>
            <a:ext cx="4262946" cy="6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38" b="1" dirty="0">
                <a:solidFill>
                  <a:srgbClr val="FF0000"/>
                </a:solidFill>
              </a:rPr>
              <a:t>1.</a:t>
            </a:r>
            <a:r>
              <a:rPr lang="ko-KR" altLang="en-US" sz="1138" b="1" dirty="0">
                <a:solidFill>
                  <a:srgbClr val="FF0000"/>
                </a:solidFill>
              </a:rPr>
              <a:t>램프구간 </a:t>
            </a:r>
            <a:r>
              <a:rPr lang="en-US" altLang="ko-KR" sz="1138" b="1" i="1" dirty="0">
                <a:solidFill>
                  <a:srgbClr val="FF0000"/>
                </a:solidFill>
              </a:rPr>
              <a:t>20kg</a:t>
            </a:r>
            <a:r>
              <a:rPr lang="en-US" altLang="ko-KR" sz="1138" b="1" dirty="0">
                <a:solidFill>
                  <a:srgbClr val="FF0000"/>
                </a:solidFill>
              </a:rPr>
              <a:t> </a:t>
            </a:r>
            <a:r>
              <a:rPr lang="ko-KR" altLang="en-US" sz="1138" b="1" dirty="0">
                <a:solidFill>
                  <a:srgbClr val="FF0000"/>
                </a:solidFill>
              </a:rPr>
              <a:t>소화기 </a:t>
            </a:r>
            <a:r>
              <a:rPr lang="en-US" altLang="ko-KR" sz="1138" b="1" dirty="0">
                <a:solidFill>
                  <a:srgbClr val="FF0000"/>
                </a:solidFill>
              </a:rPr>
              <a:t>1EA , 104</a:t>
            </a:r>
            <a:r>
              <a:rPr lang="ko-KR" altLang="en-US" sz="1138" b="1" dirty="0">
                <a:solidFill>
                  <a:srgbClr val="FF0000"/>
                </a:solidFill>
              </a:rPr>
              <a:t>동 </a:t>
            </a:r>
            <a:r>
              <a:rPr lang="ko-KR" altLang="en-US" sz="1138" b="1" dirty="0" err="1">
                <a:solidFill>
                  <a:srgbClr val="FF0000"/>
                </a:solidFill>
              </a:rPr>
              <a:t>후면부</a:t>
            </a:r>
            <a:r>
              <a:rPr lang="ko-KR" altLang="en-US" sz="1138" b="1" dirty="0">
                <a:solidFill>
                  <a:srgbClr val="FF0000"/>
                </a:solidFill>
              </a:rPr>
              <a:t> </a:t>
            </a:r>
            <a:r>
              <a:rPr lang="en-US" altLang="ko-KR" sz="1138" b="1" dirty="0">
                <a:solidFill>
                  <a:srgbClr val="FF0000"/>
                </a:solidFill>
              </a:rPr>
              <a:t>1EA  </a:t>
            </a:r>
          </a:p>
          <a:p>
            <a:endParaRPr lang="en-US" altLang="ko-KR" sz="1138" b="1" dirty="0">
              <a:solidFill>
                <a:srgbClr val="FF0000"/>
              </a:solidFill>
            </a:endParaRPr>
          </a:p>
          <a:p>
            <a:pPr marL="278606" indent="-278606">
              <a:buAutoNum type="arabicPeriod"/>
            </a:pPr>
            <a:endParaRPr lang="ko-KR" altLang="en-US" sz="1056" dirty="0"/>
          </a:p>
        </p:txBody>
      </p:sp>
      <p:sp>
        <p:nvSpPr>
          <p:cNvPr id="27" name="직사각형 26"/>
          <p:cNvSpPr/>
          <p:nvPr/>
        </p:nvSpPr>
        <p:spPr>
          <a:xfrm>
            <a:off x="2639997" y="2604904"/>
            <a:ext cx="2986228" cy="1615735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844" y="3153789"/>
            <a:ext cx="167611" cy="15557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753" y="3123628"/>
            <a:ext cx="167611" cy="155576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27206" y="2747859"/>
            <a:ext cx="167611" cy="1555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7708" y="1756257"/>
            <a:ext cx="1271138" cy="109426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229" y="4080055"/>
            <a:ext cx="1298533" cy="10081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7" name="직선 연결선 6"/>
          <p:cNvCxnSpPr/>
          <p:nvPr/>
        </p:nvCxnSpPr>
        <p:spPr>
          <a:xfrm flipV="1">
            <a:off x="4678296" y="1756257"/>
            <a:ext cx="1559413" cy="12924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V="1">
            <a:off x="2442762" y="3344139"/>
            <a:ext cx="1209592" cy="7359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0880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/>
              <a:pPr/>
              <a:t>73</a:t>
            </a:fld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94600" y="753910"/>
            <a:ext cx="8480471" cy="64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925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57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소화기비치현황</a:t>
            </a:r>
            <a:r>
              <a:rPr lang="ko-KR" altLang="en-US" sz="29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평면도 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지하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ko-KR" altLang="en-US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층</a:t>
            </a:r>
            <a:r>
              <a:rPr lang="en-US" altLang="ko-KR" sz="16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62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3313" y="4790474"/>
            <a:ext cx="1588316" cy="136393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98" y="4862606"/>
            <a:ext cx="1692313" cy="1278763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87" y="845130"/>
            <a:ext cx="1194341" cy="6516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15082" y="5000704"/>
            <a:ext cx="4262946" cy="955262"/>
          </a:xfrm>
          <a:prstGeom prst="rect">
            <a:avLst/>
          </a:prstGeom>
          <a:noFill/>
          <a:ln w="539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138" b="1" dirty="0">
                <a:solidFill>
                  <a:srgbClr val="FF0000"/>
                </a:solidFill>
              </a:rPr>
              <a:t>1.</a:t>
            </a:r>
            <a:r>
              <a:rPr lang="ko-KR" altLang="en-US" sz="1138" b="1" dirty="0" err="1">
                <a:solidFill>
                  <a:srgbClr val="FF0000"/>
                </a:solidFill>
              </a:rPr>
              <a:t>주출입구</a:t>
            </a:r>
            <a:r>
              <a:rPr lang="ko-KR" altLang="en-US" sz="1138" b="1" dirty="0">
                <a:solidFill>
                  <a:srgbClr val="FF0000"/>
                </a:solidFill>
              </a:rPr>
              <a:t> </a:t>
            </a:r>
            <a:r>
              <a:rPr lang="en-US" altLang="ko-KR" sz="1138" b="1" dirty="0">
                <a:solidFill>
                  <a:srgbClr val="FF0000"/>
                </a:solidFill>
              </a:rPr>
              <a:t>2EA </a:t>
            </a:r>
            <a:r>
              <a:rPr lang="ko-KR" altLang="en-US" sz="1138" b="1" dirty="0">
                <a:solidFill>
                  <a:srgbClr val="FF0000"/>
                </a:solidFill>
              </a:rPr>
              <a:t>및 경비실</a:t>
            </a:r>
            <a:r>
              <a:rPr lang="en-US" altLang="ko-KR" sz="1138" b="1" dirty="0">
                <a:solidFill>
                  <a:srgbClr val="FF0000"/>
                </a:solidFill>
              </a:rPr>
              <a:t>1EA,</a:t>
            </a:r>
            <a:r>
              <a:rPr lang="ko-KR" altLang="en-US" sz="1138" b="1" dirty="0">
                <a:solidFill>
                  <a:srgbClr val="FF0000"/>
                </a:solidFill>
              </a:rPr>
              <a:t>램프구간 </a:t>
            </a:r>
            <a:r>
              <a:rPr lang="en-US" altLang="ko-KR" sz="1138" b="1" dirty="0">
                <a:solidFill>
                  <a:srgbClr val="FF0000"/>
                </a:solidFill>
              </a:rPr>
              <a:t>1EA</a:t>
            </a:r>
          </a:p>
          <a:p>
            <a:r>
              <a:rPr lang="en-US" altLang="ko-KR" sz="1138" b="1" dirty="0">
                <a:solidFill>
                  <a:srgbClr val="FF0000"/>
                </a:solidFill>
              </a:rPr>
              <a:t> </a:t>
            </a:r>
            <a:r>
              <a:rPr lang="en-US" altLang="ko-KR" sz="1138" b="1" dirty="0">
                <a:solidFill>
                  <a:srgbClr val="FF0000"/>
                </a:solidFill>
              </a:rPr>
              <a:t>(20KG </a:t>
            </a:r>
            <a:r>
              <a:rPr lang="ko-KR" altLang="en-US" sz="1138" b="1" dirty="0">
                <a:solidFill>
                  <a:srgbClr val="FF0000"/>
                </a:solidFill>
              </a:rPr>
              <a:t>소화기</a:t>
            </a:r>
            <a:r>
              <a:rPr lang="en-US" altLang="ko-KR" sz="1138" b="1" dirty="0">
                <a:solidFill>
                  <a:srgbClr val="FF0000"/>
                </a:solidFill>
              </a:rPr>
              <a:t>)</a:t>
            </a:r>
          </a:p>
          <a:p>
            <a:r>
              <a:rPr lang="en-US" altLang="ko-KR" sz="1138" b="1" dirty="0">
                <a:solidFill>
                  <a:srgbClr val="FF0000"/>
                </a:solidFill>
              </a:rPr>
              <a:t>2.3KG </a:t>
            </a:r>
            <a:r>
              <a:rPr lang="ko-KR" altLang="en-US" sz="1138" b="1" dirty="0">
                <a:solidFill>
                  <a:srgbClr val="FF0000"/>
                </a:solidFill>
              </a:rPr>
              <a:t>소화기 </a:t>
            </a:r>
            <a:r>
              <a:rPr lang="en-US" altLang="ko-KR" sz="1138" b="1" dirty="0">
                <a:solidFill>
                  <a:srgbClr val="FF0000"/>
                </a:solidFill>
              </a:rPr>
              <a:t>1EA</a:t>
            </a:r>
          </a:p>
          <a:p>
            <a:endParaRPr lang="en-US" altLang="ko-KR" sz="1138" b="1" dirty="0">
              <a:solidFill>
                <a:srgbClr val="FF0000"/>
              </a:solidFill>
            </a:endParaRPr>
          </a:p>
          <a:p>
            <a:pPr marL="278606" indent="-278606">
              <a:buAutoNum type="arabicPeriod"/>
            </a:pPr>
            <a:endParaRPr lang="ko-KR" altLang="en-US" sz="1056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62" y="5708070"/>
            <a:ext cx="451886" cy="46175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127" y="5736752"/>
            <a:ext cx="400660" cy="37189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19932" y="5836363"/>
            <a:ext cx="1192549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b="1" dirty="0"/>
              <a:t>비상대피로</a:t>
            </a:r>
            <a:r>
              <a:rPr lang="ko-KR" altLang="en-US" sz="894" dirty="0"/>
              <a:t> </a:t>
            </a:r>
            <a:endParaRPr lang="ko-KR" altLang="en-US" sz="894" dirty="0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 rotWithShape="1">
          <a:blip r:embed="rId7"/>
          <a:srcRect l="16939" t="-2701" r="-1" b="1"/>
          <a:stretch/>
        </p:blipFill>
        <p:spPr>
          <a:xfrm>
            <a:off x="2589505" y="5800309"/>
            <a:ext cx="332790" cy="27245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946554" y="5829007"/>
            <a:ext cx="1411601" cy="229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94" b="1" dirty="0"/>
              <a:t>피난방향  </a:t>
            </a:r>
            <a:r>
              <a:rPr lang="en-US" altLang="ko-KR" sz="894" b="1" dirty="0"/>
              <a:t>(</a:t>
            </a:r>
            <a:r>
              <a:rPr lang="ko-KR" altLang="en-US" sz="894" b="1" dirty="0"/>
              <a:t>옥외</a:t>
            </a:r>
            <a:r>
              <a:rPr lang="en-US" altLang="ko-KR" sz="894" dirty="0"/>
              <a:t>)</a:t>
            </a:r>
            <a:endParaRPr lang="ko-KR" altLang="en-US" sz="894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8"/>
          <a:srcRect l="9237"/>
          <a:stretch/>
        </p:blipFill>
        <p:spPr>
          <a:xfrm>
            <a:off x="4455444" y="4862605"/>
            <a:ext cx="1664965" cy="12917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487" y="1470302"/>
            <a:ext cx="7772946" cy="32829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117" y="3891886"/>
            <a:ext cx="165716" cy="169336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792" y="3278194"/>
            <a:ext cx="202959" cy="20739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667" y="3261635"/>
            <a:ext cx="219164" cy="22395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/>
          <a:srcRect l="17473" t="2093"/>
          <a:stretch/>
        </p:blipFill>
        <p:spPr>
          <a:xfrm rot="5400000">
            <a:off x="3414452" y="3871758"/>
            <a:ext cx="692198" cy="916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586539" y="4369182"/>
            <a:ext cx="613763" cy="14193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94" b="1" dirty="0" err="1">
                <a:solidFill>
                  <a:srgbClr val="FF0000"/>
                </a:solidFill>
              </a:rPr>
              <a:t>주출입구</a:t>
            </a:r>
            <a:endParaRPr lang="ko-KR" altLang="en-US" sz="894" b="1" dirty="0">
              <a:solidFill>
                <a:srgbClr val="FF0000"/>
              </a:solidFill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7"/>
          <a:srcRect l="17473" t="2093"/>
          <a:stretch/>
        </p:blipFill>
        <p:spPr>
          <a:xfrm rot="10800000">
            <a:off x="4089830" y="3299816"/>
            <a:ext cx="988197" cy="10109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7"/>
          <a:srcRect l="17473" t="2093"/>
          <a:stretch/>
        </p:blipFill>
        <p:spPr>
          <a:xfrm flipV="1">
            <a:off x="1588268" y="3145592"/>
            <a:ext cx="1650417" cy="11604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494" y="3399315"/>
            <a:ext cx="168244" cy="15182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89832" y="3525536"/>
            <a:ext cx="219087" cy="15967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238684" y="3935993"/>
            <a:ext cx="192585" cy="1403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8325" y="5508504"/>
            <a:ext cx="1400250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75" b="1" dirty="0"/>
              <a:t>ABC</a:t>
            </a:r>
            <a:r>
              <a:rPr lang="ko-KR" altLang="en-US" sz="975" b="1" dirty="0"/>
              <a:t>분말소화기</a:t>
            </a:r>
            <a:endParaRPr lang="ko-KR" altLang="en-US" sz="975" b="1" dirty="0"/>
          </a:p>
        </p:txBody>
      </p:sp>
      <p:sp>
        <p:nvSpPr>
          <p:cNvPr id="7" name="직사각형 6"/>
          <p:cNvSpPr/>
          <p:nvPr/>
        </p:nvSpPr>
        <p:spPr>
          <a:xfrm>
            <a:off x="1598450" y="2941533"/>
            <a:ext cx="4294796" cy="184197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6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832" y="4132761"/>
            <a:ext cx="343875" cy="467036"/>
          </a:xfrm>
          <a:prstGeom prst="rect">
            <a:avLst/>
          </a:prstGeom>
          <a:ln w="31750">
            <a:solidFill>
              <a:srgbClr val="00B050"/>
            </a:solidFill>
          </a:ln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10" y="4149229"/>
            <a:ext cx="245928" cy="25130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33" y="3968988"/>
            <a:ext cx="996296" cy="922831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8944" y="3595822"/>
            <a:ext cx="993663" cy="965673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5227" y="1847535"/>
            <a:ext cx="834084" cy="917911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4337" y="1757173"/>
            <a:ext cx="1021215" cy="908334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275" y="3001492"/>
            <a:ext cx="224371" cy="229274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24116" y="1757175"/>
            <a:ext cx="975416" cy="887187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  <p:cxnSp>
        <p:nvCxnSpPr>
          <p:cNvPr id="21" name="직선 연결선 20"/>
          <p:cNvCxnSpPr/>
          <p:nvPr/>
        </p:nvCxnSpPr>
        <p:spPr>
          <a:xfrm>
            <a:off x="2789311" y="2788108"/>
            <a:ext cx="722481" cy="5117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>
            <a:stCxn id="14" idx="2"/>
          </p:cNvCxnSpPr>
          <p:nvPr/>
        </p:nvCxnSpPr>
        <p:spPr>
          <a:xfrm flipH="1">
            <a:off x="4238987" y="2644362"/>
            <a:ext cx="172837" cy="32587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flipH="1">
            <a:off x="5409831" y="2701883"/>
            <a:ext cx="640851" cy="5597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/>
          <p:cNvCxnSpPr/>
          <p:nvPr/>
        </p:nvCxnSpPr>
        <p:spPr>
          <a:xfrm flipH="1" flipV="1">
            <a:off x="4227675" y="4127033"/>
            <a:ext cx="1892734" cy="4344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 flipH="1">
            <a:off x="1221004" y="4400529"/>
            <a:ext cx="1646806" cy="4988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636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81736"/>
            <a:ext cx="4752528" cy="80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404664"/>
            <a:ext cx="4394567" cy="602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992" y="429568"/>
            <a:ext cx="4454554" cy="602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37" y="159390"/>
            <a:ext cx="5265325" cy="652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5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5186</TotalTime>
  <Words>1433</Words>
  <Application>Microsoft Office PowerPoint</Application>
  <PresentationFormat>A4 용지(210x297mm)</PresentationFormat>
  <Paragraphs>309</Paragraphs>
  <Slides>74</Slides>
  <Notes>64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74</vt:i4>
      </vt:variant>
    </vt:vector>
  </HeadingPairs>
  <TitlesOfParts>
    <vt:vector size="81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4017</cp:revision>
  <cp:lastPrinted>2025-02-02T05:58:56Z</cp:lastPrinted>
  <dcterms:created xsi:type="dcterms:W3CDTF">2007-09-19T08:05:28Z</dcterms:created>
  <dcterms:modified xsi:type="dcterms:W3CDTF">2025-02-02T06:02:55Z</dcterms:modified>
  <cp:version/>
</cp:coreProperties>
</file>