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63"/>
  </p:notesMasterIdLst>
  <p:handoutMasterIdLst>
    <p:handoutMasterId r:id="rId64"/>
  </p:handoutMasterIdLst>
  <p:sldIdLst>
    <p:sldId id="4360" r:id="rId2"/>
    <p:sldId id="4583" r:id="rId3"/>
    <p:sldId id="4584" r:id="rId4"/>
    <p:sldId id="4585" r:id="rId5"/>
    <p:sldId id="4506" r:id="rId6"/>
    <p:sldId id="4507" r:id="rId7"/>
    <p:sldId id="4151" r:id="rId8"/>
    <p:sldId id="4405" r:id="rId9"/>
    <p:sldId id="4407" r:id="rId10"/>
    <p:sldId id="4408" r:id="rId11"/>
    <p:sldId id="4560" r:id="rId12"/>
    <p:sldId id="4567" r:id="rId13"/>
    <p:sldId id="4561" r:id="rId14"/>
    <p:sldId id="4562" r:id="rId15"/>
    <p:sldId id="4563" r:id="rId16"/>
    <p:sldId id="4566" r:id="rId17"/>
    <p:sldId id="4564" r:id="rId18"/>
    <p:sldId id="4565" r:id="rId19"/>
    <p:sldId id="4429" r:id="rId20"/>
    <p:sldId id="4463" r:id="rId21"/>
    <p:sldId id="4457" r:id="rId22"/>
    <p:sldId id="4458" r:id="rId23"/>
    <p:sldId id="4459" r:id="rId24"/>
    <p:sldId id="4464" r:id="rId25"/>
    <p:sldId id="4468" r:id="rId26"/>
    <p:sldId id="4551" r:id="rId27"/>
    <p:sldId id="4550" r:id="rId28"/>
    <p:sldId id="4470" r:id="rId29"/>
    <p:sldId id="4471" r:id="rId30"/>
    <p:sldId id="4503" r:id="rId31"/>
    <p:sldId id="4466" r:id="rId32"/>
    <p:sldId id="4465" r:id="rId33"/>
    <p:sldId id="4568" r:id="rId34"/>
    <p:sldId id="4569" r:id="rId35"/>
    <p:sldId id="4570" r:id="rId36"/>
    <p:sldId id="4571" r:id="rId37"/>
    <p:sldId id="4576" r:id="rId38"/>
    <p:sldId id="4578" r:id="rId39"/>
    <p:sldId id="4577" r:id="rId40"/>
    <p:sldId id="4587" r:id="rId41"/>
    <p:sldId id="4579" r:id="rId42"/>
    <p:sldId id="4580" r:id="rId43"/>
    <p:sldId id="4581" r:id="rId44"/>
    <p:sldId id="4582" r:id="rId45"/>
    <p:sldId id="4075" r:id="rId46"/>
    <p:sldId id="4514" r:id="rId47"/>
    <p:sldId id="4541" r:id="rId48"/>
    <p:sldId id="4542" r:id="rId49"/>
    <p:sldId id="4572" r:id="rId50"/>
    <p:sldId id="4573" r:id="rId51"/>
    <p:sldId id="4574" r:id="rId52"/>
    <p:sldId id="4527" r:id="rId53"/>
    <p:sldId id="4586" r:id="rId54"/>
    <p:sldId id="4589" r:id="rId55"/>
    <p:sldId id="4594" r:id="rId56"/>
    <p:sldId id="4590" r:id="rId57"/>
    <p:sldId id="4591" r:id="rId58"/>
    <p:sldId id="4592" r:id="rId59"/>
    <p:sldId id="4447" r:id="rId60"/>
    <p:sldId id="4239" r:id="rId61"/>
    <p:sldId id="3939" r:id="rId62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4360"/>
            <p14:sldId id="4583"/>
            <p14:sldId id="4584"/>
            <p14:sldId id="4585"/>
            <p14:sldId id="4506"/>
            <p14:sldId id="4507"/>
            <p14:sldId id="4151"/>
            <p14:sldId id="4405"/>
            <p14:sldId id="4407"/>
            <p14:sldId id="4408"/>
            <p14:sldId id="4560"/>
            <p14:sldId id="4567"/>
            <p14:sldId id="4561"/>
            <p14:sldId id="4562"/>
            <p14:sldId id="4563"/>
            <p14:sldId id="4566"/>
            <p14:sldId id="4564"/>
            <p14:sldId id="4565"/>
            <p14:sldId id="4429"/>
            <p14:sldId id="4463"/>
            <p14:sldId id="4457"/>
            <p14:sldId id="4458"/>
            <p14:sldId id="4459"/>
            <p14:sldId id="4464"/>
            <p14:sldId id="4468"/>
            <p14:sldId id="4551"/>
            <p14:sldId id="4550"/>
            <p14:sldId id="4470"/>
            <p14:sldId id="4471"/>
            <p14:sldId id="4503"/>
            <p14:sldId id="4466"/>
            <p14:sldId id="4465"/>
            <p14:sldId id="4568"/>
            <p14:sldId id="4569"/>
            <p14:sldId id="4570"/>
            <p14:sldId id="4571"/>
            <p14:sldId id="4576"/>
            <p14:sldId id="4578"/>
            <p14:sldId id="4577"/>
            <p14:sldId id="4587"/>
            <p14:sldId id="4579"/>
            <p14:sldId id="4580"/>
            <p14:sldId id="4581"/>
            <p14:sldId id="4582"/>
          </p14:sldIdLst>
        </p14:section>
        <p14:section name="제목 없는 구역" id="{2E959474-C292-4336-AEBC-550E31E85082}">
          <p14:sldIdLst>
            <p14:sldId id="4075"/>
            <p14:sldId id="4514"/>
            <p14:sldId id="4541"/>
            <p14:sldId id="4542"/>
            <p14:sldId id="4572"/>
            <p14:sldId id="4573"/>
            <p14:sldId id="4574"/>
            <p14:sldId id="4527"/>
            <p14:sldId id="4586"/>
            <p14:sldId id="4589"/>
            <p14:sldId id="4594"/>
            <p14:sldId id="4590"/>
            <p14:sldId id="4591"/>
            <p14:sldId id="4592"/>
            <p14:sldId id="4447"/>
            <p14:sldId id="4239"/>
            <p14:sldId id="39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5" autoAdjust="0"/>
    <p:restoredTop sz="92742" autoAdjust="0"/>
  </p:normalViewPr>
  <p:slideViewPr>
    <p:cSldViewPr>
      <p:cViewPr varScale="1">
        <p:scale>
          <a:sx n="108" d="100"/>
          <a:sy n="108" d="100"/>
        </p:scale>
        <p:origin x="1242" y="96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630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4528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66476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7221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50593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32962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48183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2006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4792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3349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8897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8267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817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4706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5703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2711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10129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3503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01073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0470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37726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38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59090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01572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67818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2962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578968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827490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2323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48344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334072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853088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42275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44786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357939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261061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072046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68346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362626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078337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1479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11004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66285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970540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838075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514914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317469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56906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618139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59179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407695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19650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968947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1887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969923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4875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623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2025-01-09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7.png"/><Relationship Id="rId5" Type="http://schemas.openxmlformats.org/officeDocument/2006/relationships/image" Target="../media/image59.png"/><Relationship Id="rId10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7.png"/><Relationship Id="rId5" Type="http://schemas.openxmlformats.org/officeDocument/2006/relationships/image" Target="../media/image59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7.png"/><Relationship Id="rId5" Type="http://schemas.openxmlformats.org/officeDocument/2006/relationships/image" Target="../media/image59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7.png"/><Relationship Id="rId5" Type="http://schemas.openxmlformats.org/officeDocument/2006/relationships/image" Target="../media/image59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2.png"/><Relationship Id="rId21" Type="http://schemas.openxmlformats.org/officeDocument/2006/relationships/image" Target="../media/image77.png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7.png"/><Relationship Id="rId5" Type="http://schemas.openxmlformats.org/officeDocument/2006/relationships/image" Target="../media/image59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8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25.01.08 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60" y="1844824"/>
            <a:ext cx="7848872" cy="41468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60" y="1844824"/>
            <a:ext cx="7848873" cy="41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84648" y="2309901"/>
            <a:ext cx="6758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F/B 24.12.18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4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496" y="692696"/>
            <a:ext cx="8956083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ko-KR" altLang="en-US" sz="3600" b="1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작성 및 이행유무  불량 시</a:t>
            </a:r>
            <a:r>
              <a:rPr lang="en-US" altLang="ko-KR" sz="3600" b="1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  <a:endParaRPr lang="ko-KR" altLang="en-US" sz="3600" b="1" dirty="0" smtClean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496" y="1610611"/>
            <a:ext cx="8956083" cy="45243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동원개발 및 협력사의 현장소장님 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동원개발 안전보건관리자 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협력사의 관리감독자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동원개발의 관리감독자 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 발생 시 미흡 과 미 실시의 차이는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상상이상 입니다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동원개발의 수 차례의 지시에도 불응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하게되면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오롯이 협력사의 책임이 크고 책임의 범위도 넓어짐을 인식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</a:p>
          <a:p>
            <a:r>
              <a:rPr lang="ko-KR" altLang="en-US" sz="24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업무지시서 발행 </a:t>
            </a:r>
            <a:endParaRPr lang="en-US" altLang="ko-KR" sz="2400" dirty="0" smtClean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11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496" y="692696"/>
            <a:ext cx="895608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업무지시서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]_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동영금속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신일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수복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484784"/>
            <a:ext cx="2736304" cy="482453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167" y="1484784"/>
            <a:ext cx="2907411" cy="482453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824" y="1484784"/>
            <a:ext cx="2952328" cy="482453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8168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관리기준 이행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8"/>
          <a:srcRect t="2676"/>
          <a:stretch/>
        </p:blipFill>
        <p:spPr>
          <a:xfrm>
            <a:off x="551827" y="1325719"/>
            <a:ext cx="3897117" cy="4422086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327913">
            <a:off x="3080792" y="2996952"/>
            <a:ext cx="1224136" cy="2592288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772" y="1179601"/>
            <a:ext cx="4017180" cy="34961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20951" y="5650365"/>
            <a:ext cx="599021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600" b="1" dirty="0" smtClean="0">
              <a:ea typeface="HY견고딕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747" y="1220694"/>
            <a:ext cx="3939693" cy="480059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3422" y="1325718"/>
            <a:ext cx="3498082" cy="44795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4957" y="5877270"/>
            <a:ext cx="8568952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비계설치 후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바닥상승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오픈구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발생 시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원복 미 조치로 인한 추락사고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4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맞음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쏟아짐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관리기준 이행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8"/>
          <a:srcRect t="2676"/>
          <a:stretch/>
        </p:blipFill>
        <p:spPr>
          <a:xfrm>
            <a:off x="551827" y="1325719"/>
            <a:ext cx="3897117" cy="4422086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327913">
            <a:off x="3080792" y="2996952"/>
            <a:ext cx="1224136" cy="2592288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772" y="1179601"/>
            <a:ext cx="4017180" cy="34961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20951" y="5650365"/>
            <a:ext cx="5990211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600" b="1" dirty="0" smtClean="0">
              <a:ea typeface="HY견고딕" panose="0203060000010101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3422" y="1325718"/>
            <a:ext cx="3498082" cy="44795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4957" y="5877270"/>
            <a:ext cx="856895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자재양중함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등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셔클조임상태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확인철저히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746" y="1355208"/>
            <a:ext cx="3939694" cy="446460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9453" y="1340768"/>
            <a:ext cx="3381847" cy="4464495"/>
          </a:xfrm>
          <a:prstGeom prst="rect">
            <a:avLst/>
          </a:prstGeom>
        </p:spPr>
      </p:pic>
      <p:sp>
        <p:nvSpPr>
          <p:cNvPr id="19" name="아래쪽 화살표 18"/>
          <p:cNvSpPr/>
          <p:nvPr/>
        </p:nvSpPr>
        <p:spPr>
          <a:xfrm>
            <a:off x="3440832" y="1656246"/>
            <a:ext cx="648072" cy="828483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235016" y="2529259"/>
            <a:ext cx="1152128" cy="11569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3" name="직사각형 22"/>
          <p:cNvSpPr/>
          <p:nvPr/>
        </p:nvSpPr>
        <p:spPr>
          <a:xfrm rot="21035204">
            <a:off x="8049344" y="2060848"/>
            <a:ext cx="720080" cy="2304256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7293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127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127" y="1388342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</a:t>
            </a:r>
            <a:endParaRPr lang="en-US" altLang="ko-KR" sz="2800" b="1" dirty="0" smtClean="0">
              <a:solidFill>
                <a:srgbClr val="00B0F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56" y="294837"/>
            <a:ext cx="9583487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127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127" y="1388342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</a:t>
            </a:r>
            <a:endParaRPr lang="en-US" altLang="ko-KR" sz="2800" b="1" dirty="0" smtClean="0">
              <a:solidFill>
                <a:srgbClr val="00B0F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" y="0"/>
            <a:ext cx="9896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80202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58" y="512880"/>
            <a:ext cx="5068007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6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5816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25.01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.08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3278365"/>
            <a:ext cx="5763429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04" y="230160"/>
            <a:ext cx="7632848" cy="197989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52" y="2210059"/>
            <a:ext cx="8352928" cy="41712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035" y="5589240"/>
            <a:ext cx="514421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528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191486"/>
            <a:ext cx="8859667" cy="52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1176279"/>
            <a:ext cx="8136904" cy="52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1157538"/>
            <a:ext cx="8208912" cy="536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169376"/>
            <a:ext cx="8496944" cy="53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1098678"/>
            <a:ext cx="8352928" cy="53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19" y="1268760"/>
            <a:ext cx="8284537" cy="142414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344" y="2651773"/>
            <a:ext cx="8297112" cy="215544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45" y="4803525"/>
            <a:ext cx="8297111" cy="19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268760"/>
            <a:ext cx="8424936" cy="34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504" y="1169379"/>
            <a:ext cx="6984776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이후 조치등록 사진 미 등록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이후 작업 시작 전 교육 미 등록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152362"/>
            <a:ext cx="8784976" cy="49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4528" y="1484784"/>
            <a:ext cx="6984776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해당업체에서 조치등록 사진등록 필요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</a:p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조치등록 미 등록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2328850"/>
            <a:ext cx="4464496" cy="28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6536" y="1152362"/>
            <a:ext cx="698477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25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월부터 조치등록 미등록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82" y="2492896"/>
            <a:ext cx="8496944" cy="33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04" y="230160"/>
            <a:ext cx="7632848" cy="197989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56" y="230160"/>
            <a:ext cx="7585033" cy="219072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477" y="2276872"/>
            <a:ext cx="805797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2919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해신석재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5064208"/>
            <a:ext cx="6984776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장소별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위험성평가등록부에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의한 상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 조치등록 필요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268760"/>
            <a:ext cx="8568952" cy="527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해당업체에서 조치등록 사진등록 필요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24.12.23~ 25.01.07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작업미실시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24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동영금속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528" y="1268760"/>
            <a:ext cx="820891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4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4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4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11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(TK)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528" y="1268760"/>
            <a:ext cx="820891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조치등록 미등록 </a:t>
            </a:r>
            <a:endParaRPr lang="en-US" altLang="ko-KR" sz="4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3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신일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528" y="1268760"/>
            <a:ext cx="820891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조치등록 미등록 </a:t>
            </a:r>
            <a:endParaRPr lang="en-US" altLang="ko-KR" sz="4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16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수복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528" y="1268760"/>
            <a:ext cx="820891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조치등록 미등록 </a:t>
            </a:r>
            <a:endParaRPr lang="en-US" altLang="ko-KR" sz="4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007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청우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528" y="1268760"/>
            <a:ext cx="820891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조치등록 미등록 </a:t>
            </a:r>
            <a:endParaRPr lang="en-US" altLang="ko-KR" sz="4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17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최상층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계단부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견출작업시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발판미설치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고리착용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발판설치 및 개인보호구 착용 및 고리체결 확인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각 업체별 교육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080" y="1268760"/>
            <a:ext cx="3571523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2354" y="1234514"/>
            <a:ext cx="3562249" cy="183444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0868" y="3058977"/>
            <a:ext cx="3546520" cy="26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8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6" y="5747805"/>
            <a:ext cx="8956083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*3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틀비계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상부 난간설치 미흡 고리 미 체결로 인한 추락위험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작업을 중지하고 해당인원에 대한 특별교육실시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각 업체별 교육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080" y="1268760"/>
            <a:ext cx="3571523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2354" y="1234514"/>
            <a:ext cx="3562249" cy="183444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0868" y="3058977"/>
            <a:ext cx="3546520" cy="268882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557" y="1268759"/>
            <a:ext cx="3876855" cy="447904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3283" y="1205632"/>
            <a:ext cx="3700389" cy="45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3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*C.P.B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해체 후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미 폐합으로 인한 추락사고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타설준비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덮개설치 확인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각 업체별 교육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080" y="1268760"/>
            <a:ext cx="3571523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2354" y="1234514"/>
            <a:ext cx="3562249" cy="183444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0868" y="3058977"/>
            <a:ext cx="3546520" cy="268882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6042" y="3068959"/>
            <a:ext cx="3541346" cy="267884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3653" y="1240701"/>
            <a:ext cx="3580950" cy="192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44" y="548680"/>
            <a:ext cx="8136904" cy="230425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544" y="3002951"/>
            <a:ext cx="7729048" cy="17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18412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가설전선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연결부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압착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절단조치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각 업체별 교육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080" y="1268760"/>
            <a:ext cx="3571523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6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*D/A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되메우기로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인한 추락위험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강관파이프로 폐합조치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주변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타구역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동일한 방법으로 조치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각 업체별 교육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080" y="1268760"/>
            <a:ext cx="3571523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2354" y="1234514"/>
            <a:ext cx="3562249" cy="183444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0868" y="3058977"/>
            <a:ext cx="3546520" cy="268882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6042" y="3068959"/>
            <a:ext cx="3541346" cy="267884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3653" y="1240701"/>
            <a:ext cx="3580950" cy="192899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8015" y="1246595"/>
            <a:ext cx="3576588" cy="450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수직합벽부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되메우기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후 안전보강 미흡으로 추락위험 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난간설치완료 차후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되메우기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전 안전방호시설물 확인관리철저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각 업체별 교육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080" y="1268760"/>
            <a:ext cx="3571523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2354" y="1234514"/>
            <a:ext cx="3562249" cy="183444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0868" y="3058977"/>
            <a:ext cx="3546520" cy="268882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6042" y="3068959"/>
            <a:ext cx="3541346" cy="267884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3653" y="1240701"/>
            <a:ext cx="3580950" cy="192899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8015" y="1246595"/>
            <a:ext cx="3576588" cy="450120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55865" y="1241447"/>
            <a:ext cx="3571523" cy="450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1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압송관 해체작업 후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미원복으로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추락위험 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추락방호조치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각 업체별 교육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080" y="1268760"/>
            <a:ext cx="3571523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2354" y="1234514"/>
            <a:ext cx="3562249" cy="183444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0868" y="3058977"/>
            <a:ext cx="3546520" cy="268882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6042" y="3068959"/>
            <a:ext cx="3541346" cy="267884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3653" y="1240701"/>
            <a:ext cx="3580950" cy="192899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8015" y="1246595"/>
            <a:ext cx="3576588" cy="450120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55865" y="1241447"/>
            <a:ext cx="3571523" cy="450635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80868" y="1205635"/>
            <a:ext cx="3554308" cy="454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6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압송관 해체작업 후 미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원복으로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추락위험 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원복조치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각 업체별 교육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080" y="1268760"/>
            <a:ext cx="3571523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2354" y="1234514"/>
            <a:ext cx="3562249" cy="183444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0868" y="3058977"/>
            <a:ext cx="3546520" cy="268882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6042" y="3068959"/>
            <a:ext cx="3541346" cy="267884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3653" y="1240701"/>
            <a:ext cx="3580950" cy="192899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8015" y="1246595"/>
            <a:ext cx="3576588" cy="450120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55865" y="1241447"/>
            <a:ext cx="3571523" cy="450635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80868" y="1205635"/>
            <a:ext cx="3554308" cy="4542165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86738" y="1205635"/>
            <a:ext cx="3548438" cy="4542165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5363" y="1205635"/>
            <a:ext cx="4040362" cy="456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836712"/>
            <a:ext cx="3888432" cy="511256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984" y="980728"/>
            <a:ext cx="4824536" cy="5544616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808984" y="2816932"/>
            <a:ext cx="3372065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808984" y="5517232"/>
            <a:ext cx="3372065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02" y="295911"/>
            <a:ext cx="8625408" cy="7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124744"/>
            <a:ext cx="4074633" cy="209326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88" y="3284984"/>
            <a:ext cx="6325483" cy="2962688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16496" y="4797152"/>
            <a:ext cx="6120680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00035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r="11842" b="16013"/>
          <a:stretch/>
        </p:blipFill>
        <p:spPr>
          <a:xfrm>
            <a:off x="488504" y="332656"/>
            <a:ext cx="7236804" cy="108012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412776"/>
            <a:ext cx="4877481" cy="11526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89" y="2565462"/>
            <a:ext cx="7476521" cy="349487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754841" y="3068960"/>
            <a:ext cx="7344816" cy="165618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8625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635641"/>
            <a:ext cx="8164064" cy="68589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9" y="1484785"/>
            <a:ext cx="5679218" cy="21602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29" y="3861048"/>
            <a:ext cx="5544616" cy="237626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5198" y="1504760"/>
            <a:ext cx="3116314" cy="2426693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632520" y="2924944"/>
            <a:ext cx="5751227" cy="23762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8128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692697"/>
            <a:ext cx="9145016" cy="381642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16496" y="2924944"/>
            <a:ext cx="9145016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/>
          <a:srcRect t="15816" r="2593"/>
          <a:stretch/>
        </p:blipFill>
        <p:spPr>
          <a:xfrm>
            <a:off x="128464" y="5013175"/>
            <a:ext cx="9649072" cy="118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21727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17024" cy="151216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72" y="1988840"/>
            <a:ext cx="6552728" cy="46085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960" y="2313327"/>
            <a:ext cx="3960440" cy="539609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5332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692696"/>
            <a:ext cx="8136904" cy="93610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1628800"/>
            <a:ext cx="6582694" cy="3384376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632520" y="1628800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4448944" y="2053199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632520" y="3717032"/>
            <a:ext cx="432048" cy="43204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89569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21" y="1206411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2025</a:t>
            </a:r>
            <a:r>
              <a:rPr lang="ko-KR" altLang="en-US" sz="2000" b="1" dirty="0" smtClean="0">
                <a:latin typeface="HY견고딕"/>
                <a:ea typeface="HY견고딕"/>
              </a:rPr>
              <a:t>년 산업안전보건법령요지 제작 예정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1958870"/>
            <a:ext cx="3744416" cy="471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421" y="1206411"/>
            <a:ext cx="928903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2. 2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차검진</a:t>
            </a:r>
            <a:r>
              <a:rPr lang="ko-KR" altLang="en-US" sz="2000" b="1" dirty="0" smtClean="0">
                <a:latin typeface="HY견고딕"/>
                <a:ea typeface="HY견고딕"/>
              </a:rPr>
              <a:t> 완료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간기능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검사 이상</a:t>
            </a: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공지 드린 명단 중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간기능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검사 시 이상</a:t>
            </a: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소견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라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-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작업금지 판정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en-US" altLang="ko-KR" sz="20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000" b="1" dirty="0" smtClean="0">
                <a:latin typeface="HY견고딕"/>
                <a:ea typeface="HY견고딕"/>
              </a:rPr>
              <a:t>및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간기능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수치 높음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4. 24</a:t>
            </a:r>
            <a:r>
              <a:rPr lang="ko-KR" altLang="en-US" sz="2000" b="1" dirty="0" smtClean="0">
                <a:latin typeface="HY견고딕"/>
                <a:ea typeface="HY견고딕"/>
              </a:rPr>
              <a:t>년 출장건강검진 세금계산서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마무리 확인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5. </a:t>
            </a:r>
            <a:r>
              <a:rPr lang="ko-KR" altLang="en-US" sz="2000" b="1" dirty="0" smtClean="0">
                <a:latin typeface="HY견고딕"/>
                <a:ea typeface="HY견고딕"/>
              </a:rPr>
              <a:t>각 업체별로 결과서는 병원 문의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개별 결과지 문자로 송부 예정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937" y="1033991"/>
            <a:ext cx="4834266" cy="44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21" y="1206411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err="1" smtClean="0">
                <a:latin typeface="HY견고딕"/>
                <a:ea typeface="HY견고딕"/>
              </a:rPr>
              <a:t>달비계</a:t>
            </a:r>
            <a:r>
              <a:rPr lang="ko-KR" altLang="en-US" sz="2000" b="1" dirty="0" smtClean="0">
                <a:latin typeface="HY견고딕"/>
                <a:ea typeface="HY견고딕"/>
              </a:rPr>
              <a:t> 관련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외부견출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외부도장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그래픽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준공청소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보일러 연통 등 등 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b="66229"/>
          <a:stretch/>
        </p:blipFill>
        <p:spPr>
          <a:xfrm>
            <a:off x="416496" y="1978846"/>
            <a:ext cx="3024336" cy="319535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t="-1" b="44549"/>
          <a:stretch/>
        </p:blipFill>
        <p:spPr>
          <a:xfrm>
            <a:off x="6807456" y="1998815"/>
            <a:ext cx="2737059" cy="317538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rcRect t="45897" r="4720" b="2065"/>
          <a:stretch/>
        </p:blipFill>
        <p:spPr>
          <a:xfrm>
            <a:off x="3575972" y="1998814"/>
            <a:ext cx="3096344" cy="317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21" y="1206411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err="1" smtClean="0">
                <a:latin typeface="HY견고딕"/>
                <a:ea typeface="HY견고딕"/>
              </a:rPr>
              <a:t>달비계</a:t>
            </a:r>
            <a:r>
              <a:rPr lang="ko-KR" altLang="en-US" sz="2000" b="1" dirty="0" smtClean="0">
                <a:latin typeface="HY견고딕"/>
                <a:ea typeface="HY견고딕"/>
              </a:rPr>
              <a:t> 관련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외부견출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외부도장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그래픽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준공청소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보일러 연통 등 등 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2378004"/>
            <a:ext cx="6048672" cy="436336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2026621"/>
            <a:ext cx="6048672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21" y="1206411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err="1" smtClean="0">
                <a:latin typeface="HY견고딕"/>
                <a:ea typeface="HY견고딕"/>
              </a:rPr>
              <a:t>달비계</a:t>
            </a:r>
            <a:r>
              <a:rPr lang="ko-KR" altLang="en-US" sz="2000" b="1" dirty="0" smtClean="0">
                <a:latin typeface="HY견고딕"/>
                <a:ea typeface="HY견고딕"/>
              </a:rPr>
              <a:t> 관련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88" y="2069352"/>
            <a:ext cx="4106180" cy="438398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/>
          <a:srcRect l="2788" r="3968"/>
          <a:stretch/>
        </p:blipFill>
        <p:spPr>
          <a:xfrm>
            <a:off x="4817378" y="4182923"/>
            <a:ext cx="4600117" cy="227041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210" y="1607325"/>
            <a:ext cx="4606286" cy="23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1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21" y="1206411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err="1" smtClean="0">
                <a:latin typeface="HY견고딕"/>
                <a:ea typeface="HY견고딕"/>
              </a:rPr>
              <a:t>달비계</a:t>
            </a:r>
            <a:r>
              <a:rPr lang="ko-KR" altLang="en-US" sz="2000" b="1" dirty="0" smtClean="0">
                <a:latin typeface="HY견고딕"/>
                <a:ea typeface="HY견고딕"/>
              </a:rPr>
              <a:t> 관련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939390"/>
            <a:ext cx="3962164" cy="420643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530" y="1958870"/>
            <a:ext cx="4248472" cy="42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21" y="1206411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err="1" smtClean="0">
                <a:latin typeface="HY견고딕"/>
                <a:ea typeface="HY견고딕"/>
              </a:rPr>
              <a:t>달비계</a:t>
            </a:r>
            <a:r>
              <a:rPr lang="ko-KR" altLang="en-US" sz="2000" b="1" dirty="0" smtClean="0">
                <a:latin typeface="HY견고딕"/>
                <a:ea typeface="HY견고딕"/>
              </a:rPr>
              <a:t> 관련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rcRect l="4375" r="1549" b="55209"/>
          <a:stretch/>
        </p:blipFill>
        <p:spPr>
          <a:xfrm>
            <a:off x="563968" y="2067624"/>
            <a:ext cx="4245016" cy="424169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016" y="2067624"/>
            <a:ext cx="4176464" cy="424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970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7777"/>
          <a:stretch/>
        </p:blipFill>
        <p:spPr>
          <a:xfrm>
            <a:off x="272480" y="980728"/>
            <a:ext cx="9417496" cy="164475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2420888"/>
            <a:ext cx="9433048" cy="309634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3861048"/>
            <a:ext cx="5184576" cy="129614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004376017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1</a:t>
            </a:r>
            <a:r>
              <a:rPr lang="en-US" altLang="ko-KR" sz="2400" b="1" dirty="0" smtClean="0">
                <a:latin typeface="HY견고딕"/>
                <a:ea typeface="HY견고딕"/>
              </a:rPr>
              <a:t>.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상부층</a:t>
            </a:r>
            <a:r>
              <a:rPr lang="ko-KR" altLang="en-US" sz="2400" b="1" dirty="0" smtClean="0">
                <a:latin typeface="HY견고딕"/>
                <a:ea typeface="HY견고딕"/>
              </a:rPr>
              <a:t> 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지상층</a:t>
            </a:r>
            <a:r>
              <a:rPr lang="en-US" altLang="ko-KR" sz="2400" b="1" dirty="0" smtClean="0">
                <a:latin typeface="HY견고딕"/>
                <a:ea typeface="HY견고딕"/>
              </a:rPr>
              <a:t>)</a:t>
            </a:r>
            <a:r>
              <a:rPr lang="ko-KR" altLang="en-US" sz="2400" b="1" dirty="0" smtClean="0">
                <a:latin typeface="HY견고딕"/>
                <a:ea typeface="HY견고딕"/>
              </a:rPr>
              <a:t>흡연금지 및 입수보행금지 통제관리필요</a:t>
            </a:r>
            <a:r>
              <a:rPr lang="en-US" altLang="ko-KR" sz="24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2.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지정된 장소에서 흡연하도록 할 것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.(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화재예방관리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en-US" altLang="ko-KR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3.</a:t>
            </a:r>
            <a:r>
              <a:rPr lang="ko-KR" altLang="en-US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작업 전</a:t>
            </a:r>
            <a:r>
              <a:rPr lang="en-US" altLang="ko-KR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중</a:t>
            </a:r>
            <a:r>
              <a:rPr lang="en-US" altLang="ko-KR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후 주변청소 및 정리정돈 실시독려 </a:t>
            </a:r>
            <a:endParaRPr lang="en-US" altLang="ko-KR" sz="24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712" y="2781736"/>
            <a:ext cx="4752528" cy="800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88640"/>
            <a:ext cx="4608512" cy="17208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1988840"/>
            <a:ext cx="4464496" cy="15004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02" y="3489250"/>
            <a:ext cx="4453889" cy="27413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137" y="332656"/>
            <a:ext cx="4551904" cy="42484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008" y="4653136"/>
            <a:ext cx="4500620" cy="16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01" y="3439397"/>
            <a:ext cx="4464496" cy="305420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370" y="3645024"/>
            <a:ext cx="4428699" cy="28485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7"/>
          <a:srcRect t="2595"/>
          <a:stretch/>
        </p:blipFill>
        <p:spPr>
          <a:xfrm>
            <a:off x="535017" y="398471"/>
            <a:ext cx="4536504" cy="299735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370" y="398471"/>
            <a:ext cx="4433885" cy="32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4710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2441"/>
          <a:stretch/>
        </p:blipFill>
        <p:spPr>
          <a:xfrm>
            <a:off x="200472" y="260648"/>
            <a:ext cx="5112568" cy="61206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58" y="1923150"/>
            <a:ext cx="4408262" cy="46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853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4841</TotalTime>
  <Words>808</Words>
  <Application>Microsoft Office PowerPoint</Application>
  <PresentationFormat>A4 용지(210x297mm)</PresentationFormat>
  <Paragraphs>209</Paragraphs>
  <Slides>61</Slides>
  <Notes>61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61</vt:i4>
      </vt:variant>
    </vt:vector>
  </HeadingPairs>
  <TitlesOfParts>
    <vt:vector size="68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3993</cp:revision>
  <cp:lastPrinted>2025-01-09T04:31:09Z</cp:lastPrinted>
  <dcterms:created xsi:type="dcterms:W3CDTF">2007-09-19T08:05:28Z</dcterms:created>
  <dcterms:modified xsi:type="dcterms:W3CDTF">2025-01-09T04:35:47Z</dcterms:modified>
  <cp:version/>
</cp:coreProperties>
</file>