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54"/>
  </p:notesMasterIdLst>
  <p:handoutMasterIdLst>
    <p:handoutMasterId r:id="rId55"/>
  </p:handoutMasterIdLst>
  <p:sldIdLst>
    <p:sldId id="4360" r:id="rId2"/>
    <p:sldId id="4506" r:id="rId3"/>
    <p:sldId id="4507" r:id="rId4"/>
    <p:sldId id="4151" r:id="rId5"/>
    <p:sldId id="4405" r:id="rId6"/>
    <p:sldId id="4407" r:id="rId7"/>
    <p:sldId id="4408" r:id="rId8"/>
    <p:sldId id="4539" r:id="rId9"/>
    <p:sldId id="4540" r:id="rId10"/>
    <p:sldId id="4534" r:id="rId11"/>
    <p:sldId id="4535" r:id="rId12"/>
    <p:sldId id="4536" r:id="rId13"/>
    <p:sldId id="4538" r:id="rId14"/>
    <p:sldId id="4429" r:id="rId15"/>
    <p:sldId id="4463" r:id="rId16"/>
    <p:sldId id="4457" r:id="rId17"/>
    <p:sldId id="4458" r:id="rId18"/>
    <p:sldId id="4459" r:id="rId19"/>
    <p:sldId id="4464" r:id="rId20"/>
    <p:sldId id="4468" r:id="rId21"/>
    <p:sldId id="4551" r:id="rId22"/>
    <p:sldId id="4552" r:id="rId23"/>
    <p:sldId id="4550" r:id="rId24"/>
    <p:sldId id="4470" r:id="rId25"/>
    <p:sldId id="4471" r:id="rId26"/>
    <p:sldId id="4503" r:id="rId27"/>
    <p:sldId id="4466" r:id="rId28"/>
    <p:sldId id="4465" r:id="rId29"/>
    <p:sldId id="4479" r:id="rId30"/>
    <p:sldId id="4480" r:id="rId31"/>
    <p:sldId id="4481" r:id="rId32"/>
    <p:sldId id="4554" r:id="rId33"/>
    <p:sldId id="4482" r:id="rId34"/>
    <p:sldId id="4553" r:id="rId35"/>
    <p:sldId id="4075" r:id="rId36"/>
    <p:sldId id="4514" r:id="rId37"/>
    <p:sldId id="4541" r:id="rId38"/>
    <p:sldId id="4542" r:id="rId39"/>
    <p:sldId id="4543" r:id="rId40"/>
    <p:sldId id="4545" r:id="rId41"/>
    <p:sldId id="4556" r:id="rId42"/>
    <p:sldId id="4555" r:id="rId43"/>
    <p:sldId id="4548" r:id="rId44"/>
    <p:sldId id="4546" r:id="rId45"/>
    <p:sldId id="4557" r:id="rId46"/>
    <p:sldId id="4558" r:id="rId47"/>
    <p:sldId id="4559" r:id="rId48"/>
    <p:sldId id="4527" r:id="rId49"/>
    <p:sldId id="4560" r:id="rId50"/>
    <p:sldId id="4447" r:id="rId51"/>
    <p:sldId id="4239" r:id="rId52"/>
    <p:sldId id="3939" r:id="rId53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506"/>
            <p14:sldId id="4507"/>
            <p14:sldId id="4151"/>
            <p14:sldId id="4405"/>
            <p14:sldId id="4407"/>
            <p14:sldId id="4408"/>
            <p14:sldId id="4539"/>
            <p14:sldId id="4540"/>
            <p14:sldId id="4534"/>
            <p14:sldId id="4535"/>
            <p14:sldId id="4536"/>
            <p14:sldId id="4538"/>
            <p14:sldId id="4429"/>
            <p14:sldId id="4463"/>
            <p14:sldId id="4457"/>
            <p14:sldId id="4458"/>
            <p14:sldId id="4459"/>
            <p14:sldId id="4464"/>
            <p14:sldId id="4468"/>
            <p14:sldId id="4551"/>
            <p14:sldId id="4552"/>
            <p14:sldId id="4550"/>
            <p14:sldId id="4470"/>
            <p14:sldId id="4471"/>
            <p14:sldId id="4503"/>
            <p14:sldId id="4466"/>
            <p14:sldId id="4465"/>
            <p14:sldId id="4479"/>
            <p14:sldId id="4480"/>
            <p14:sldId id="4481"/>
            <p14:sldId id="4554"/>
            <p14:sldId id="4482"/>
            <p14:sldId id="4553"/>
          </p14:sldIdLst>
        </p14:section>
        <p14:section name="제목 없는 구역" id="{2E959474-C292-4336-AEBC-550E31E85082}">
          <p14:sldIdLst>
            <p14:sldId id="4075"/>
            <p14:sldId id="4514"/>
            <p14:sldId id="4541"/>
            <p14:sldId id="4542"/>
            <p14:sldId id="4543"/>
            <p14:sldId id="4545"/>
            <p14:sldId id="4556"/>
            <p14:sldId id="4555"/>
            <p14:sldId id="4548"/>
            <p14:sldId id="4546"/>
            <p14:sldId id="4557"/>
            <p14:sldId id="4558"/>
            <p14:sldId id="4559"/>
            <p14:sldId id="4527"/>
            <p14:sldId id="4560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92742" autoAdjust="0"/>
  </p:normalViewPr>
  <p:slideViewPr>
    <p:cSldViewPr>
      <p:cViewPr varScale="1">
        <p:scale>
          <a:sx n="108" d="100"/>
          <a:sy n="108" d="100"/>
        </p:scale>
        <p:origin x="1242" y="96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56314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3454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7726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95504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0129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7054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0107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36337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0470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962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4851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6992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9012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6310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8148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39679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3162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7833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79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1100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4957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80753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14291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24911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1746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51122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57567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6F949-FB8C-4EA5-8C24-5C8522CC893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8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71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2024-12-18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  <p:sldLayoutId id="2147488867" r:id="rId15"/>
  </p:sldLayoutIdLst>
  <p:transition spd="slow">
    <p:sndAc>
      <p:stSnd>
        <p:snd r:embed="rId17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45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45.png"/><Relationship Id="rId15" Type="http://schemas.openxmlformats.org/officeDocument/2006/relationships/image" Target="../media/image67.png"/><Relationship Id="rId10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58.png"/><Relationship Id="rId1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73.png"/><Relationship Id="rId5" Type="http://schemas.openxmlformats.org/officeDocument/2006/relationships/image" Target="../media/image45.png"/><Relationship Id="rId10" Type="http://schemas.openxmlformats.org/officeDocument/2006/relationships/image" Target="../media/image72.png"/><Relationship Id="rId4" Type="http://schemas.openxmlformats.org/officeDocument/2006/relationships/image" Target="../media/image44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74.png"/><Relationship Id="rId5" Type="http://schemas.openxmlformats.org/officeDocument/2006/relationships/image" Target="../media/image45.png"/><Relationship Id="rId10" Type="http://schemas.openxmlformats.org/officeDocument/2006/relationships/image" Target="../media/image73.png"/><Relationship Id="rId4" Type="http://schemas.openxmlformats.org/officeDocument/2006/relationships/image" Target="../media/image44.pn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24.12.18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60" y="1844824"/>
            <a:ext cx="7848873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98857" y="61656"/>
            <a:ext cx="59538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하반기 작업환경측정 결과 전파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1556792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488" y="833517"/>
            <a:ext cx="9289032" cy="42473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최종 결과 정리 사항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하반기 작업환경측정 결과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 최고노출수준은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89.4dB(A)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로 평가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초과는 아니지만 노출기준인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90dB(A)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 상응 하는 수준으로 소음 저감이 필요한 실태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2024.06.28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변경 사항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90</a:t>
            </a:r>
          </a:p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-&gt;85dB(A)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 7/3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위험성평가회의록 상기 내용 전파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공지하였으므로 확인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따라서 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85dB(A)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에 상응하는 공정은 청력보존프로그램 수립 및 </a:t>
            </a:r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정기교육시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청력 교육 실시 예정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제외한 나머지 공종은 소음 </a:t>
            </a:r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85dB(A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미만으로 평가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청력질환에는 큰 우려는 없으나 일부 감수성이 예민한 근로자는 달리 받아들일 수 있으므로 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 공정상황에 따라 청력보호구 비치하여 근로자가 </a:t>
            </a:r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필요시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사용할 수 있도록 각 업체에서 관리 요망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68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98857" y="61656"/>
            <a:ext cx="59538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하반기 작업환경측정 결과 전파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1556792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488" y="833517"/>
            <a:ext cx="9289032" cy="59093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최종 결과 정리 사항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소음제외 화학물질의 경우 노출기준 대비 가장 높은 유해인자는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용접흄으로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43.6%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로 평가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기타광물성분진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11.6%,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산화철분진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흄은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5.66%</a:t>
            </a:r>
          </a:p>
          <a:p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용접흄의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경우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안전검사물질로 지정된 만큼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50%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를 초과할 경우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환기설비에 대한 점검을 이행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하여야 하므로 노출수준이 보다 높아지지 않도록 환기 및 관리 철저</a:t>
            </a:r>
            <a:endParaRPr lang="en-US" altLang="ko-KR" sz="18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유기화합물을 취급하는 공정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도장 등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에는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작업전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환기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 철저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특수건강검진 주기에 맞게 실시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중독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질식 사고 및 높은 농도에 근로자가 노출되지 않도록 관리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철저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옥외작업자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 경우 장시간 태양광에서 발생하는 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자외선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노출로 건강장해 야기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유해물질로 지정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특수건강검진 철저</a:t>
            </a:r>
            <a:endParaRPr lang="en-US" altLang="ko-KR" sz="18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MSDS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물질자료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사전 검토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작업장소 마다 근로자가 볼 수 있도록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경고표지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와 함께 비치 하도록 조치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※</a:t>
            </a:r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※ ※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작업환경측정에 참여하였던 근로자 전원은 점검 대상이 될 수 있으므로 특수건강검진 철저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07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127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496" y="958973"/>
            <a:ext cx="92890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1. 12</a:t>
            </a:r>
            <a:r>
              <a:rPr lang="ko-KR" altLang="en-US" sz="2000" b="1" dirty="0" smtClean="0">
                <a:latin typeface="HY견고딕"/>
                <a:ea typeface="HY견고딕"/>
              </a:rPr>
              <a:t>월 중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갱폼해체로</a:t>
            </a:r>
            <a:r>
              <a:rPr lang="ko-KR" altLang="en-US" sz="2000" b="1" dirty="0" smtClean="0">
                <a:latin typeface="HY견고딕"/>
                <a:ea typeface="HY견고딕"/>
              </a:rPr>
              <a:t> 인한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낙하물</a:t>
            </a:r>
            <a:r>
              <a:rPr lang="ko-KR" altLang="en-US" sz="2000" b="1" dirty="0" smtClean="0">
                <a:latin typeface="HY견고딕"/>
                <a:ea typeface="HY견고딕"/>
              </a:rPr>
              <a:t> 사고예방관리 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 협소공간 진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출입로</a:t>
            </a:r>
            <a:r>
              <a:rPr lang="ko-KR" altLang="en-US" sz="2000" b="1" dirty="0" smtClean="0">
                <a:latin typeface="HY견고딕"/>
                <a:ea typeface="HY견고딕"/>
              </a:rPr>
              <a:t> 관리철저</a:t>
            </a:r>
            <a:endParaRPr lang="en-US" altLang="ko-KR" sz="2800" b="1" dirty="0" smtClean="0">
              <a:solidFill>
                <a:srgbClr val="00B0F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2276873"/>
            <a:ext cx="3240359" cy="420159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903" y="2276872"/>
            <a:ext cx="2952329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동절기 안전보건관리기준 준수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*</a:t>
            </a:r>
            <a:r>
              <a:rPr lang="ko-KR" altLang="en-US" sz="2000" b="1" dirty="0" smtClean="0">
                <a:latin typeface="HY견고딕"/>
                <a:ea typeface="HY견고딕"/>
              </a:rPr>
              <a:t>신규교육 시 검진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혈압 등 확인관리실시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작업 투입 전 근로자 안전보건관리 육안확인철저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946" y="655476"/>
            <a:ext cx="2155574" cy="126556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2608191"/>
            <a:ext cx="3384376" cy="420348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904" y="2766696"/>
            <a:ext cx="3007221" cy="4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4995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12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.18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3278365"/>
            <a:ext cx="5763429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184174"/>
            <a:ext cx="7992888" cy="512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52362"/>
            <a:ext cx="8064896" cy="51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52362"/>
            <a:ext cx="8352928" cy="532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64446"/>
            <a:ext cx="8280920" cy="52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52362"/>
            <a:ext cx="8208912" cy="53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692697"/>
            <a:ext cx="9145016" cy="381642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924944"/>
            <a:ext cx="9145016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t="15816" r="2593"/>
          <a:stretch/>
        </p:blipFill>
        <p:spPr>
          <a:xfrm>
            <a:off x="128464" y="5013175"/>
            <a:ext cx="9649072" cy="11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2172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5" y="1152363"/>
            <a:ext cx="8424936" cy="141254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19" y="2564904"/>
            <a:ext cx="8424936" cy="16745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19" y="4251499"/>
            <a:ext cx="8424936" cy="247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52362"/>
            <a:ext cx="8424936" cy="519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496" y="692696"/>
            <a:ext cx="895608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ko-KR" altLang="en-US" sz="36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작성 및 이행유무  불량 시</a:t>
            </a:r>
            <a:r>
              <a:rPr lang="en-US" altLang="ko-KR" sz="36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lang="ko-KR" altLang="en-US" sz="3600" b="1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496" y="1610611"/>
            <a:ext cx="8956083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동원개발 및 협력사의 현장소장님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동원개발 안전보건관리자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협력사의 관리감독자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동원개발의 관리감독자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 발생 시 미흡 과 미 실시의 차이는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상상이상 입니다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동원개발의 수 차례의 지시에도 불응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하게되면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오롯이 협력사의 책임이 크고 책임의 범위도 넓어짐을 인식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r>
              <a:rPr lang="ko-KR" altLang="en-US" sz="24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업무지시서 발행 </a:t>
            </a:r>
            <a:endParaRPr lang="en-US" altLang="ko-KR" sz="2400" dirty="0" smtClean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35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504" y="1169379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이후 조치등록 사진 미 등록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이후 작업 시작 전 교육 미 등록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6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528" y="1484784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해당업체에서 조치등록 사진등록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사진 미 등록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196752"/>
            <a:ext cx="8424936" cy="19555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386" y="3219009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세대내부 위험성평가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등록부에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의한 상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 조치등록 필요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52362"/>
            <a:ext cx="4677428" cy="3858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5064208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장소별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위험성평가등록부에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의한 상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 조치등록 필요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해당업체에서 조치등록 사진등록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미 작성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보건관리자 최은서주임이 대신작성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해당업체에서 조치등록 사진등록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1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세대내부에서 임의로 불을 피움으로써 화재의 위험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 근로자 추적 확인하여 퇴출하도록 할 것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326216"/>
            <a:ext cx="3888433" cy="4407038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1" y="1293908"/>
            <a:ext cx="3888433" cy="187578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2969996"/>
            <a:ext cx="3888434" cy="277780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956" y="1274605"/>
            <a:ext cx="4137774" cy="4481388"/>
          </a:xfrm>
          <a:prstGeom prst="rect">
            <a:avLst/>
          </a:prstGeom>
        </p:spPr>
      </p:pic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6356" y="1482818"/>
            <a:ext cx="3398660" cy="230622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1013" y="3712743"/>
            <a:ext cx="3384004" cy="14235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16356" y="5262427"/>
            <a:ext cx="3381636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 관리감독자 교육 및 </a:t>
            </a:r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조회시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전파완료</a:t>
            </a:r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00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7777"/>
          <a:stretch/>
        </p:blipFill>
        <p:spPr>
          <a:xfrm>
            <a:off x="272480" y="980728"/>
            <a:ext cx="9417496" cy="16447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2420888"/>
            <a:ext cx="9433048" cy="30963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3861048"/>
            <a:ext cx="5184576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00437601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5m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고정조치 확인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3" y="1292061"/>
            <a:ext cx="3916601" cy="4455743"/>
          </a:xfrm>
          <a:prstGeom prst="rect">
            <a:avLst/>
          </a:prstGeom>
        </p:spPr>
      </p:pic>
      <p:sp>
        <p:nvSpPr>
          <p:cNvPr id="13" name="오른쪽 화살표 12"/>
          <p:cNvSpPr/>
          <p:nvPr/>
        </p:nvSpPr>
        <p:spPr>
          <a:xfrm>
            <a:off x="4566976" y="3261651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04528" y="1340768"/>
            <a:ext cx="3672408" cy="316835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516" y="6174500"/>
            <a:ext cx="921702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 시 추락사고 증대로 인한 관리자 육안확인 점검철저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85" y="1292134"/>
            <a:ext cx="3913846" cy="4917336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3368824" y="2369280"/>
            <a:ext cx="1008112" cy="892372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605982" y="3261650"/>
            <a:ext cx="1322681" cy="1175461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625" y="2088457"/>
            <a:ext cx="3959887" cy="33246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62089" y="5547453"/>
            <a:ext cx="3381636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발판하부 고정조치 및 이동통로 설치완료</a:t>
            </a:r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32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맞음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877270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e/v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 철근절단 시 작업방법 및 교육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사후조치사항 등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점검실시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지속적인 점검필요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89" y="1326218"/>
            <a:ext cx="3902117" cy="447904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49" y="1283800"/>
            <a:ext cx="3905796" cy="273405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9"/>
          <a:srcRect r="29877"/>
          <a:stretch/>
        </p:blipFill>
        <p:spPr>
          <a:xfrm>
            <a:off x="551829" y="3501008"/>
            <a:ext cx="3914477" cy="2304256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2288704" y="2852936"/>
            <a:ext cx="864096" cy="504056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2216696" y="4699800"/>
            <a:ext cx="864096" cy="504056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990" y="1113623"/>
            <a:ext cx="3990315" cy="476364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702" y="1182907"/>
            <a:ext cx="4278274" cy="469266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65" y="1181209"/>
            <a:ext cx="1672290" cy="152771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7314" y="1130637"/>
            <a:ext cx="4242433" cy="236698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4"/>
          <a:srcRect b="9646"/>
          <a:stretch/>
        </p:blipFill>
        <p:spPr>
          <a:xfrm>
            <a:off x="4877314" y="3580279"/>
            <a:ext cx="4242434" cy="229529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69040" y="5949147"/>
            <a:ext cx="1672856" cy="8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맞음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89" y="1326218"/>
            <a:ext cx="3902117" cy="447904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49" y="1283800"/>
            <a:ext cx="3905796" cy="273405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9"/>
          <a:srcRect r="29877"/>
          <a:stretch/>
        </p:blipFill>
        <p:spPr>
          <a:xfrm>
            <a:off x="551829" y="3501008"/>
            <a:ext cx="3914477" cy="2304256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2288704" y="2852936"/>
            <a:ext cx="864096" cy="504056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2216696" y="4699800"/>
            <a:ext cx="864096" cy="504056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990" y="1113623"/>
            <a:ext cx="3990315" cy="476364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702" y="1182907"/>
            <a:ext cx="4278274" cy="469266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65" y="1181209"/>
            <a:ext cx="1672290" cy="152771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564" y="1179482"/>
            <a:ext cx="4303412" cy="476008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8157" y="1113623"/>
            <a:ext cx="3941031" cy="51549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5183" y="6102511"/>
            <a:ext cx="650203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갱폼해체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하역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반출까지 근접관리 실시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985" y="1255907"/>
            <a:ext cx="1242383" cy="214718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3965" y="3785715"/>
            <a:ext cx="2106161" cy="16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관리기준 이행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/>
          <a:srcRect t="2676"/>
          <a:stretch/>
        </p:blipFill>
        <p:spPr>
          <a:xfrm>
            <a:off x="551827" y="1325719"/>
            <a:ext cx="3897117" cy="442208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327913">
            <a:off x="3080792" y="2996952"/>
            <a:ext cx="1224136" cy="2592288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72" y="1179601"/>
            <a:ext cx="4017180" cy="3496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0951" y="5650365"/>
            <a:ext cx="599021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600" b="1" dirty="0" smtClean="0"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747" y="1220694"/>
            <a:ext cx="3939693" cy="480059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3422" y="1325718"/>
            <a:ext cx="3498082" cy="44795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957" y="5877270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비계설치 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바닥상승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오픈구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발생 시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원복 미 조치로 인한 추락사고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맞음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쏟아짐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관리기준 이행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/>
          <a:srcRect t="2676"/>
          <a:stretch/>
        </p:blipFill>
        <p:spPr>
          <a:xfrm>
            <a:off x="551827" y="1325719"/>
            <a:ext cx="3897117" cy="442208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327913">
            <a:off x="3080792" y="2996952"/>
            <a:ext cx="1224136" cy="2592288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72" y="1179601"/>
            <a:ext cx="4017180" cy="3496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0951" y="5650365"/>
            <a:ext cx="599021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600" b="1" dirty="0" smtClean="0"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3422" y="1325718"/>
            <a:ext cx="3498082" cy="44795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957" y="5877270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자재양중함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셔클조임상태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확인철저히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746" y="1355208"/>
            <a:ext cx="3939694" cy="446460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9453" y="1340768"/>
            <a:ext cx="3381847" cy="4464495"/>
          </a:xfrm>
          <a:prstGeom prst="rect">
            <a:avLst/>
          </a:prstGeom>
        </p:spPr>
      </p:pic>
      <p:sp>
        <p:nvSpPr>
          <p:cNvPr id="19" name="아래쪽 화살표 18"/>
          <p:cNvSpPr/>
          <p:nvPr/>
        </p:nvSpPr>
        <p:spPr>
          <a:xfrm>
            <a:off x="3440832" y="1656246"/>
            <a:ext cx="648072" cy="828483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235016" y="2529259"/>
            <a:ext cx="1152128" cy="11569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3" name="직사각형 22"/>
          <p:cNvSpPr/>
          <p:nvPr/>
        </p:nvSpPr>
        <p:spPr>
          <a:xfrm rot="21035204">
            <a:off x="8049344" y="2060848"/>
            <a:ext cx="720080" cy="2304256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142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60512" y="692696"/>
            <a:ext cx="4608512" cy="5688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296748" y="656692"/>
            <a:ext cx="4608512" cy="5688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92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133020" y="656692"/>
            <a:ext cx="4608512" cy="5688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0003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133020" y="692696"/>
            <a:ext cx="4608512" cy="5688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862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043118"/>
            <a:ext cx="8856984" cy="4906162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60512" y="692696"/>
            <a:ext cx="4608512" cy="5688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313040" y="692696"/>
            <a:ext cx="4608512" cy="5688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3549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1052736"/>
            <a:ext cx="8856984" cy="489654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043118"/>
            <a:ext cx="8856984" cy="490616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36" y="1052736"/>
            <a:ext cx="8784976" cy="489654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60512" y="692696"/>
            <a:ext cx="4608512" cy="5688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5226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642938"/>
            <a:ext cx="9906000" cy="557713"/>
          </a:xfrm>
          <a:prstGeom prst="rect">
            <a:avLst/>
          </a:prstGeom>
          <a:solidFill>
            <a:srgbClr val="904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275" b="1" dirty="0">
                <a:solidFill>
                  <a:schemeClr val="bg1"/>
                </a:solidFill>
              </a:rPr>
              <a:t>  1. </a:t>
            </a:r>
            <a:r>
              <a:rPr lang="ko-KR" altLang="en-US" sz="2275" b="1" dirty="0">
                <a:solidFill>
                  <a:schemeClr val="bg1"/>
                </a:solidFill>
              </a:rPr>
              <a:t>산업재해 현황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083" y="3153648"/>
            <a:ext cx="9055835" cy="967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ko-KR" altLang="en-US" sz="2275" b="1" dirty="0"/>
              <a:t>일광 </a:t>
            </a:r>
            <a:r>
              <a:rPr lang="en-US" altLang="ko-KR" sz="2275" b="1" dirty="0"/>
              <a:t>4BL </a:t>
            </a:r>
            <a:r>
              <a:rPr lang="ko-KR" altLang="en-US" sz="2275" b="1" dirty="0"/>
              <a:t>공공 주택 현장 사고사례 소개 및 대응과정 발표</a:t>
            </a:r>
            <a:endParaRPr lang="en-US" altLang="ko-KR" sz="2275" b="1" dirty="0"/>
          </a:p>
        </p:txBody>
      </p:sp>
      <p:sp>
        <p:nvSpPr>
          <p:cNvPr id="4" name="object 15"/>
          <p:cNvSpPr txBox="1"/>
          <p:nvPr/>
        </p:nvSpPr>
        <p:spPr>
          <a:xfrm>
            <a:off x="460938" y="1323830"/>
            <a:ext cx="8442480" cy="207316"/>
          </a:xfrm>
          <a:prstGeom prst="rect">
            <a:avLst/>
          </a:prstGeom>
        </p:spPr>
        <p:txBody>
          <a:bodyPr vert="horz" wrap="square" lIns="0" tIns="13414" rIns="0" bIns="0" rtlCol="0">
            <a:spAutoFit/>
          </a:bodyPr>
          <a:lstStyle/>
          <a:p>
            <a:pPr marL="10319">
              <a:spcBef>
                <a:spcPts val="106"/>
              </a:spcBef>
            </a:pPr>
            <a:r>
              <a:rPr lang="en-US" altLang="ko-KR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9) </a:t>
            </a:r>
            <a:r>
              <a:rPr lang="ko-KR" alt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질병사례 </a:t>
            </a:r>
            <a:r>
              <a:rPr lang="en-US" altLang="ko-KR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- 2024</a:t>
            </a:r>
            <a:r>
              <a:rPr lang="ko-KR" alt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년 </a:t>
            </a:r>
            <a:r>
              <a:rPr lang="en-US" altLang="ko-KR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10</a:t>
            </a:r>
            <a:r>
              <a:rPr lang="ko-KR" alt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월 현장 청소근로자 뇌출혈건 </a:t>
            </a:r>
            <a:endParaRPr sz="1138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75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642938"/>
            <a:ext cx="9906000" cy="557713"/>
          </a:xfrm>
          <a:prstGeom prst="rect">
            <a:avLst/>
          </a:prstGeom>
          <a:solidFill>
            <a:srgbClr val="904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275" b="1" dirty="0">
                <a:solidFill>
                  <a:schemeClr val="bg1"/>
                </a:solidFill>
              </a:rPr>
              <a:t>  1. </a:t>
            </a:r>
            <a:r>
              <a:rPr lang="ko-KR" altLang="en-US" sz="2275" b="1" dirty="0">
                <a:solidFill>
                  <a:schemeClr val="bg1"/>
                </a:solidFill>
              </a:rPr>
              <a:t>산업재해 현황</a:t>
            </a:r>
          </a:p>
        </p:txBody>
      </p:sp>
      <p:sp>
        <p:nvSpPr>
          <p:cNvPr id="10" name="object 15"/>
          <p:cNvSpPr txBox="1"/>
          <p:nvPr/>
        </p:nvSpPr>
        <p:spPr>
          <a:xfrm>
            <a:off x="460937" y="1323830"/>
            <a:ext cx="5896650" cy="207316"/>
          </a:xfrm>
          <a:prstGeom prst="rect">
            <a:avLst/>
          </a:prstGeom>
        </p:spPr>
        <p:txBody>
          <a:bodyPr vert="horz" wrap="square" lIns="0" tIns="13414" rIns="0" bIns="0" rtlCol="0">
            <a:spAutoFit/>
          </a:bodyPr>
          <a:lstStyle/>
          <a:p>
            <a:pPr marL="10319">
              <a:spcBef>
                <a:spcPts val="106"/>
              </a:spcBef>
            </a:pPr>
            <a:r>
              <a:rPr lang="en-US" altLang="ko-KR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10) </a:t>
            </a:r>
            <a:r>
              <a:rPr lang="ko-KR" altLang="en-US" sz="1259" b="1" spc="24" dirty="0">
                <a:solidFill>
                  <a:srgbClr val="8F1648"/>
                </a:solidFill>
                <a:cs typeface="맑은 고딕"/>
              </a:rPr>
              <a:t>질병사례 </a:t>
            </a:r>
            <a:r>
              <a:rPr lang="en-US" altLang="ko-KR" sz="1259" b="1" spc="24" dirty="0">
                <a:solidFill>
                  <a:srgbClr val="8F1648"/>
                </a:solidFill>
                <a:cs typeface="맑은 고딕"/>
              </a:rPr>
              <a:t>- 2024</a:t>
            </a:r>
            <a:r>
              <a:rPr lang="ko-KR" altLang="en-US" sz="1259" b="1" spc="24" dirty="0">
                <a:solidFill>
                  <a:srgbClr val="8F1648"/>
                </a:solidFill>
                <a:cs typeface="맑은 고딕"/>
              </a:rPr>
              <a:t>년 </a:t>
            </a:r>
            <a:r>
              <a:rPr lang="en-US" altLang="ko-KR" sz="1259" b="1" spc="24" dirty="0">
                <a:solidFill>
                  <a:srgbClr val="8F1648"/>
                </a:solidFill>
                <a:cs typeface="맑은 고딕"/>
              </a:rPr>
              <a:t>12</a:t>
            </a:r>
            <a:r>
              <a:rPr lang="ko-KR" altLang="en-US" sz="1259" b="1" spc="24" dirty="0">
                <a:solidFill>
                  <a:srgbClr val="8F1648"/>
                </a:solidFill>
                <a:cs typeface="맑은 고딕"/>
              </a:rPr>
              <a:t>월 굴착기 </a:t>
            </a:r>
            <a:r>
              <a:rPr lang="ko-KR" altLang="en-US" sz="1259" b="1" spc="24" dirty="0" err="1">
                <a:solidFill>
                  <a:srgbClr val="8F1648"/>
                </a:solidFill>
                <a:cs typeface="맑은 고딕"/>
              </a:rPr>
              <a:t>운전원</a:t>
            </a:r>
            <a:r>
              <a:rPr lang="ko-KR" altLang="en-US" sz="1259" b="1" spc="24" dirty="0">
                <a:solidFill>
                  <a:srgbClr val="8F1648"/>
                </a:solidFill>
                <a:cs typeface="맑은 고딕"/>
              </a:rPr>
              <a:t> 급성심근경색</a:t>
            </a:r>
            <a:r>
              <a:rPr lang="en-US" altLang="ko-KR" sz="1259" b="1" spc="24" dirty="0">
                <a:solidFill>
                  <a:srgbClr val="8F1648"/>
                </a:solidFill>
                <a:cs typeface="맑은 고딕"/>
              </a:rPr>
              <a:t>(</a:t>
            </a:r>
            <a:r>
              <a:rPr lang="ko-KR" altLang="en-US" sz="1259" b="1" spc="24" dirty="0">
                <a:solidFill>
                  <a:srgbClr val="8F1648"/>
                </a:solidFill>
                <a:cs typeface="맑은 고딕"/>
              </a:rPr>
              <a:t>추정</a:t>
            </a:r>
            <a:r>
              <a:rPr lang="en-US" altLang="ko-KR" sz="1259" b="1" spc="24" dirty="0">
                <a:solidFill>
                  <a:srgbClr val="8F1648"/>
                </a:solidFill>
                <a:cs typeface="맑은 고딕"/>
              </a:rPr>
              <a:t>)</a:t>
            </a:r>
            <a:r>
              <a:rPr lang="ko-KR" altLang="en-US" sz="1259" b="1" spc="24" dirty="0">
                <a:solidFill>
                  <a:srgbClr val="8F1648"/>
                </a:solidFill>
                <a:cs typeface="맑은 고딕"/>
              </a:rPr>
              <a:t> 건</a:t>
            </a:r>
            <a:endParaRPr lang="ko-KR" altLang="en-US" sz="1138" dirty="0">
              <a:latin typeface="Calibri Light"/>
              <a:cs typeface="Calibri Light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37" y="1579194"/>
            <a:ext cx="3549618" cy="2577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49460" t="18194"/>
          <a:stretch/>
        </p:blipFill>
        <p:spPr>
          <a:xfrm>
            <a:off x="6813007" y="3891163"/>
            <a:ext cx="2697063" cy="2269605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44851" y="4221691"/>
            <a:ext cx="941843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172" indent="-232172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ko-KR" altLang="en-US" dirty="0">
                <a:latin typeface="+mn-ea"/>
              </a:rPr>
              <a:t>굴착기 </a:t>
            </a:r>
            <a:r>
              <a:rPr lang="ko-KR" altLang="en-US" dirty="0" err="1">
                <a:latin typeface="+mn-ea"/>
              </a:rPr>
              <a:t>운전원</a:t>
            </a:r>
            <a:r>
              <a:rPr lang="ko-KR" altLang="en-US" dirty="0">
                <a:latin typeface="+mn-ea"/>
              </a:rPr>
              <a:t> 급성심근경색 사망 건</a:t>
            </a:r>
            <a:r>
              <a:rPr lang="en-US" altLang="ko-KR" dirty="0">
                <a:latin typeface="+mn-ea"/>
              </a:rPr>
              <a:t>.</a:t>
            </a:r>
          </a:p>
          <a:p>
            <a:pPr marL="650081" lvl="1" indent="-278606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+mn-ea"/>
              </a:rPr>
              <a:t>2024</a:t>
            </a:r>
            <a:r>
              <a:rPr lang="ko-KR" altLang="en-US" dirty="0">
                <a:latin typeface="+mn-ea"/>
              </a:rPr>
              <a:t>년 </a:t>
            </a:r>
            <a:r>
              <a:rPr lang="en-US" altLang="ko-KR" dirty="0">
                <a:latin typeface="+mn-ea"/>
              </a:rPr>
              <a:t>12</a:t>
            </a:r>
            <a:r>
              <a:rPr lang="ko-KR" altLang="en-US" dirty="0">
                <a:latin typeface="+mn-ea"/>
              </a:rPr>
              <a:t>월 </a:t>
            </a:r>
            <a:r>
              <a:rPr lang="en-US" altLang="ko-KR" dirty="0">
                <a:latin typeface="+mn-ea"/>
              </a:rPr>
              <a:t>05</a:t>
            </a:r>
            <a:r>
              <a:rPr lang="ko-KR" altLang="en-US" dirty="0">
                <a:latin typeface="+mn-ea"/>
              </a:rPr>
              <a:t>일 </a:t>
            </a:r>
            <a:r>
              <a:rPr lang="en-US" altLang="ko-KR" dirty="0">
                <a:latin typeface="+mn-ea"/>
              </a:rPr>
              <a:t>(</a:t>
            </a:r>
            <a:r>
              <a:rPr lang="ko-KR" altLang="en-US" dirty="0">
                <a:latin typeface="+mn-ea"/>
              </a:rPr>
              <a:t>목요일</a:t>
            </a:r>
            <a:r>
              <a:rPr lang="en-US" altLang="ko-KR" dirty="0">
                <a:latin typeface="+mn-ea"/>
              </a:rPr>
              <a:t>)</a:t>
            </a:r>
          </a:p>
          <a:p>
            <a:pPr marL="650081" lvl="1" indent="-278606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+mn-ea"/>
              </a:rPr>
              <a:t>13</a:t>
            </a:r>
            <a:r>
              <a:rPr lang="ko-KR" altLang="en-US" dirty="0">
                <a:latin typeface="+mn-ea"/>
              </a:rPr>
              <a:t>시 </a:t>
            </a:r>
            <a:r>
              <a:rPr lang="en-US" altLang="ko-KR" dirty="0">
                <a:latin typeface="+mn-ea"/>
              </a:rPr>
              <a:t>42</a:t>
            </a:r>
            <a:r>
              <a:rPr lang="ko-KR" altLang="en-US" dirty="0">
                <a:latin typeface="+mn-ea"/>
              </a:rPr>
              <a:t>분경 신호수가 굴착기 </a:t>
            </a:r>
            <a:r>
              <a:rPr lang="ko-KR" altLang="en-US" dirty="0" err="1">
                <a:latin typeface="+mn-ea"/>
              </a:rPr>
              <a:t>운전원이</a:t>
            </a:r>
            <a:r>
              <a:rPr lang="ko-KR" altLang="en-US" dirty="0">
                <a:latin typeface="+mn-ea"/>
              </a:rPr>
              <a:t> 쓰러진 것을 발견</a:t>
            </a:r>
            <a:endParaRPr lang="en-US" altLang="ko-KR" dirty="0">
              <a:latin typeface="+mn-ea"/>
            </a:endParaRPr>
          </a:p>
          <a:p>
            <a:pPr marL="650081" lvl="1" indent="-278606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dirty="0" err="1">
                <a:latin typeface="+mn-ea"/>
              </a:rPr>
              <a:t>협력사</a:t>
            </a:r>
            <a:r>
              <a:rPr lang="ko-KR" altLang="en-US" dirty="0">
                <a:latin typeface="+mn-ea"/>
              </a:rPr>
              <a:t> 관리감독자 </a:t>
            </a:r>
            <a:r>
              <a:rPr lang="en-US" altLang="ko-KR" dirty="0">
                <a:latin typeface="+mn-ea"/>
              </a:rPr>
              <a:t>CPR </a:t>
            </a:r>
            <a:r>
              <a:rPr lang="ko-KR" altLang="en-US" dirty="0">
                <a:latin typeface="+mn-ea"/>
              </a:rPr>
              <a:t>실시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작업자 </a:t>
            </a:r>
            <a:r>
              <a:rPr lang="en-US" altLang="ko-KR" dirty="0">
                <a:latin typeface="+mn-ea"/>
              </a:rPr>
              <a:t>119 </a:t>
            </a:r>
            <a:r>
              <a:rPr lang="ko-KR" altLang="en-US" dirty="0">
                <a:latin typeface="+mn-ea"/>
              </a:rPr>
              <a:t>신고</a:t>
            </a:r>
            <a:endParaRPr lang="en-US" altLang="ko-KR" dirty="0">
              <a:latin typeface="+mn-ea"/>
            </a:endParaRPr>
          </a:p>
          <a:p>
            <a:pPr marL="650081" lvl="1" indent="-278606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+mn-ea"/>
              </a:rPr>
              <a:t>14</a:t>
            </a:r>
            <a:r>
              <a:rPr lang="ko-KR" altLang="en-US" dirty="0">
                <a:latin typeface="+mn-ea"/>
              </a:rPr>
              <a:t>시 </a:t>
            </a:r>
            <a:r>
              <a:rPr lang="en-US" altLang="ko-KR" dirty="0">
                <a:latin typeface="+mn-ea"/>
              </a:rPr>
              <a:t>25</a:t>
            </a:r>
            <a:r>
              <a:rPr lang="ko-KR" altLang="en-US" dirty="0">
                <a:latin typeface="+mn-ea"/>
              </a:rPr>
              <a:t>분경 </a:t>
            </a:r>
            <a:r>
              <a:rPr lang="ko-KR" altLang="en-US" dirty="0" err="1">
                <a:latin typeface="+mn-ea"/>
              </a:rPr>
              <a:t>좋은삼성병원</a:t>
            </a:r>
            <a:r>
              <a:rPr lang="ko-KR" altLang="en-US" dirty="0">
                <a:latin typeface="+mn-ea"/>
              </a:rPr>
              <a:t> 이송</a:t>
            </a:r>
            <a:endParaRPr lang="en-US" altLang="ko-KR" dirty="0">
              <a:latin typeface="+mn-ea"/>
            </a:endParaRPr>
          </a:p>
          <a:p>
            <a:pPr marL="650081" lvl="1" indent="-278606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dirty="0">
                <a:latin typeface="+mn-ea"/>
              </a:rPr>
              <a:t>15</a:t>
            </a:r>
            <a:r>
              <a:rPr lang="ko-KR" altLang="en-US" dirty="0">
                <a:latin typeface="+mn-ea"/>
              </a:rPr>
              <a:t>시 </a:t>
            </a:r>
            <a:r>
              <a:rPr lang="en-US" altLang="ko-KR" dirty="0">
                <a:latin typeface="+mn-ea"/>
              </a:rPr>
              <a:t>02</a:t>
            </a:r>
            <a:r>
              <a:rPr lang="ko-KR" altLang="en-US" dirty="0">
                <a:latin typeface="+mn-ea"/>
              </a:rPr>
              <a:t>분경 사망선고</a:t>
            </a:r>
            <a:endParaRPr lang="en-US" altLang="ko-KR" dirty="0"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/>
          <a:srcRect t="408" b="736"/>
          <a:stretch/>
        </p:blipFill>
        <p:spPr>
          <a:xfrm>
            <a:off x="4953000" y="1579193"/>
            <a:ext cx="4526114" cy="2266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328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908720"/>
            <a:ext cx="7754432" cy="10478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84" y="1986777"/>
            <a:ext cx="5365850" cy="254339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60" y="3933056"/>
            <a:ext cx="7916380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620688"/>
            <a:ext cx="7925906" cy="151468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44" y="2135374"/>
            <a:ext cx="3168352" cy="448645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928" y="2127731"/>
            <a:ext cx="4929878" cy="4494096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160912" y="5085184"/>
            <a:ext cx="5256584" cy="153664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423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642938"/>
            <a:ext cx="9906000" cy="557713"/>
          </a:xfrm>
          <a:prstGeom prst="rect">
            <a:avLst/>
          </a:prstGeom>
          <a:solidFill>
            <a:srgbClr val="904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275" b="1" dirty="0">
                <a:solidFill>
                  <a:schemeClr val="bg1"/>
                </a:solidFill>
              </a:rPr>
              <a:t>  4. 24</a:t>
            </a:r>
            <a:r>
              <a:rPr lang="ko-KR" altLang="en-US" sz="2275" b="1" dirty="0">
                <a:solidFill>
                  <a:schemeClr val="bg1"/>
                </a:solidFill>
              </a:rPr>
              <a:t>년 하반기 중대재해처벌법 이행 특별점검 안내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450" y="6034818"/>
            <a:ext cx="554603" cy="11506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81" y="1654358"/>
            <a:ext cx="9145039" cy="3245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92017" y="4899767"/>
            <a:ext cx="9313983" cy="11799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75" dirty="0"/>
              <a:t>※ </a:t>
            </a:r>
            <a:r>
              <a:rPr lang="ko-KR" altLang="en-US" sz="975" dirty="0"/>
              <a:t>현장 시스템 평가항목별 주요 부적합 사항 </a:t>
            </a:r>
            <a:endParaRPr lang="en-US" altLang="ko-KR" sz="975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1. </a:t>
            </a:r>
            <a:r>
              <a:rPr lang="ko-KR" altLang="en-US" sz="934" b="1" u="sng" dirty="0"/>
              <a:t>안전보건 목표 </a:t>
            </a:r>
            <a:r>
              <a:rPr lang="en-US" altLang="ko-KR" sz="934" b="1" u="sng" dirty="0"/>
              <a:t>/ </a:t>
            </a:r>
            <a:r>
              <a:rPr lang="ko-KR" altLang="en-US" sz="934" b="1" u="sng" dirty="0"/>
              <a:t>방침 수립 및 게시</a:t>
            </a:r>
            <a:r>
              <a:rPr lang="ko-KR" altLang="en-US" sz="934" b="1" dirty="0"/>
              <a:t> </a:t>
            </a:r>
            <a:r>
              <a:rPr lang="en-US" altLang="ko-KR" sz="934" dirty="0"/>
              <a:t>– </a:t>
            </a:r>
            <a:r>
              <a:rPr lang="ko-KR" altLang="en-US" sz="934" dirty="0"/>
              <a:t>현장 안전보건방침 및 목표 미작성 </a:t>
            </a:r>
            <a:r>
              <a:rPr lang="en-US" altLang="ko-KR" sz="934" dirty="0"/>
              <a:t>(</a:t>
            </a:r>
            <a:r>
              <a:rPr lang="ko-KR" altLang="en-US" sz="934" dirty="0"/>
              <a:t>정량적목표 미수립</a:t>
            </a:r>
            <a:r>
              <a:rPr lang="en-US" altLang="ko-KR" sz="934" dirty="0"/>
              <a:t>), </a:t>
            </a:r>
            <a:r>
              <a:rPr lang="ko-KR" altLang="en-US" sz="934" b="1" dirty="0"/>
              <a:t>안전목표</a:t>
            </a:r>
            <a:r>
              <a:rPr lang="en-US" altLang="ko-KR" sz="934" b="1" dirty="0"/>
              <a:t>, </a:t>
            </a:r>
            <a:r>
              <a:rPr lang="ko-KR" altLang="en-US" sz="934" b="1" dirty="0"/>
              <a:t>세부추진계획서 </a:t>
            </a:r>
            <a:r>
              <a:rPr lang="en-US" altLang="ko-KR" sz="934" b="1" dirty="0"/>
              <a:t>· </a:t>
            </a:r>
            <a:r>
              <a:rPr lang="ko-KR" altLang="en-US" sz="934" b="1" dirty="0"/>
              <a:t>성과측정 미실시</a:t>
            </a:r>
            <a:endParaRPr lang="en-US" altLang="ko-KR" sz="934" b="1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2. </a:t>
            </a:r>
            <a:r>
              <a:rPr lang="ko-KR" altLang="en-US" sz="934" b="1" dirty="0"/>
              <a:t>안전보건 전담조직 구성</a:t>
            </a:r>
            <a:r>
              <a:rPr lang="ko-KR" altLang="en-US" sz="934" dirty="0"/>
              <a:t> </a:t>
            </a:r>
            <a:r>
              <a:rPr lang="en-US" altLang="ko-KR" sz="934" dirty="0"/>
              <a:t>– </a:t>
            </a:r>
            <a:r>
              <a:rPr lang="ko-KR" altLang="en-US" sz="934" dirty="0"/>
              <a:t>안전관리 조직도 상 누락인원 발생</a:t>
            </a:r>
            <a:r>
              <a:rPr lang="en-US" altLang="ko-KR" sz="934" dirty="0"/>
              <a:t>, </a:t>
            </a:r>
            <a:r>
              <a:rPr lang="ko-KR" altLang="en-US" sz="934" b="1" dirty="0"/>
              <a:t>개인별 업무분장표 미작성 </a:t>
            </a:r>
            <a:r>
              <a:rPr lang="en-US" altLang="ko-KR" sz="934" b="1" dirty="0"/>
              <a:t>(</a:t>
            </a:r>
            <a:r>
              <a:rPr lang="ko-KR" altLang="en-US" sz="934" b="1" dirty="0"/>
              <a:t>안전관리자 </a:t>
            </a:r>
            <a:r>
              <a:rPr lang="en-US" altLang="ko-KR" sz="934" b="1" dirty="0"/>
              <a:t>/ </a:t>
            </a:r>
            <a:r>
              <a:rPr lang="ko-KR" altLang="en-US" sz="934" b="1" dirty="0"/>
              <a:t>보건관리자 </a:t>
            </a:r>
            <a:r>
              <a:rPr lang="en-US" altLang="ko-KR" sz="934" b="1" dirty="0"/>
              <a:t>/ </a:t>
            </a:r>
            <a:r>
              <a:rPr lang="ko-KR" altLang="en-US" sz="934" b="1" dirty="0"/>
              <a:t>안전보건총괄책임자 </a:t>
            </a:r>
            <a:r>
              <a:rPr lang="en-US" altLang="ko-KR" sz="934" b="1" dirty="0"/>
              <a:t>/ </a:t>
            </a:r>
            <a:r>
              <a:rPr lang="ko-KR" altLang="en-US" sz="934" b="1" dirty="0"/>
              <a:t>관리감독자</a:t>
            </a:r>
            <a:r>
              <a:rPr lang="en-US" altLang="ko-KR" sz="934" b="1" dirty="0"/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3. </a:t>
            </a:r>
            <a:r>
              <a:rPr lang="ko-KR" altLang="en-US" sz="934" b="1" u="sng" dirty="0"/>
              <a:t>위험요인 확인 및</a:t>
            </a:r>
            <a:r>
              <a:rPr lang="en-US" altLang="ko-KR" sz="934" b="1" u="sng" dirty="0"/>
              <a:t> </a:t>
            </a:r>
            <a:r>
              <a:rPr lang="ko-KR" altLang="en-US" sz="934" b="1" u="sng" dirty="0"/>
              <a:t>개선</a:t>
            </a:r>
            <a:r>
              <a:rPr lang="ko-KR" altLang="en-US" sz="934" b="1" dirty="0"/>
              <a:t> </a:t>
            </a:r>
            <a:r>
              <a:rPr lang="en-US" altLang="ko-KR" sz="934" dirty="0"/>
              <a:t>– </a:t>
            </a:r>
            <a:r>
              <a:rPr lang="ko-KR" altLang="en-US" sz="934" b="1" dirty="0"/>
              <a:t>위험성 평가 실시규정 또는 실시계획서 미작성</a:t>
            </a:r>
            <a:r>
              <a:rPr lang="en-US" altLang="ko-KR" sz="934" b="1" dirty="0"/>
              <a:t>, </a:t>
            </a:r>
            <a:r>
              <a:rPr lang="ko-KR" altLang="en-US" sz="934" b="1" dirty="0"/>
              <a:t>협력사 최초 </a:t>
            </a:r>
            <a:r>
              <a:rPr lang="en-US" altLang="ko-KR" sz="934" b="1" dirty="0"/>
              <a:t>/ </a:t>
            </a:r>
            <a:r>
              <a:rPr lang="ko-KR" altLang="en-US" sz="934" b="1" dirty="0"/>
              <a:t>정기 위험성 평가 미실시</a:t>
            </a:r>
            <a:r>
              <a:rPr lang="en-US" altLang="ko-KR" sz="934" dirty="0"/>
              <a:t>, </a:t>
            </a:r>
            <a:r>
              <a:rPr lang="ko-KR" altLang="en-US" sz="934" dirty="0"/>
              <a:t>유해위험방지계획서 이력관리표 미 작성</a:t>
            </a:r>
            <a:endParaRPr lang="en-US" altLang="ko-KR" sz="934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4. </a:t>
            </a:r>
            <a:r>
              <a:rPr lang="ko-KR" altLang="en-US" sz="934" b="1" dirty="0"/>
              <a:t>안전예산 편성 </a:t>
            </a:r>
            <a:r>
              <a:rPr lang="en-US" altLang="ko-KR" sz="934" b="1" dirty="0"/>
              <a:t>/ </a:t>
            </a:r>
            <a:r>
              <a:rPr lang="ko-KR" altLang="en-US" sz="934" b="1" dirty="0"/>
              <a:t>집행 </a:t>
            </a:r>
            <a:r>
              <a:rPr lang="en-US" altLang="ko-KR" sz="934" b="1" dirty="0"/>
              <a:t>(</a:t>
            </a:r>
            <a:r>
              <a:rPr lang="ko-KR" altLang="en-US" sz="934" b="1" dirty="0"/>
              <a:t>협력사포함</a:t>
            </a:r>
            <a:r>
              <a:rPr lang="en-US" altLang="ko-KR" sz="934" b="1" dirty="0"/>
              <a:t>) </a:t>
            </a:r>
            <a:r>
              <a:rPr lang="en-US" altLang="ko-KR" sz="934" dirty="0"/>
              <a:t>– </a:t>
            </a:r>
            <a:r>
              <a:rPr lang="ko-KR" altLang="en-US" sz="934" dirty="0"/>
              <a:t>누계 사용율과 공정률에 따라 안전예산 집행 필요</a:t>
            </a:r>
            <a:r>
              <a:rPr lang="en-US" altLang="ko-KR" sz="934" dirty="0"/>
              <a:t>, </a:t>
            </a:r>
            <a:r>
              <a:rPr lang="ko-KR" altLang="en-US" sz="934" b="1" dirty="0"/>
              <a:t>산업안전보건관리비에 미 해당하는 자재 구매 및 계상금액 오차</a:t>
            </a:r>
            <a:r>
              <a:rPr lang="en-US" altLang="ko-KR" sz="934" b="1" dirty="0"/>
              <a:t> </a:t>
            </a:r>
          </a:p>
        </p:txBody>
      </p:sp>
      <p:sp>
        <p:nvSpPr>
          <p:cNvPr id="16" name="object 15"/>
          <p:cNvSpPr txBox="1"/>
          <p:nvPr/>
        </p:nvSpPr>
        <p:spPr>
          <a:xfrm>
            <a:off x="460937" y="1323830"/>
            <a:ext cx="5896650" cy="207316"/>
          </a:xfrm>
          <a:prstGeom prst="rect">
            <a:avLst/>
          </a:prstGeom>
        </p:spPr>
        <p:txBody>
          <a:bodyPr vert="horz" wrap="square" lIns="0" tIns="13414" rIns="0" bIns="0" rtlCol="0">
            <a:spAutoFit/>
          </a:bodyPr>
          <a:lstStyle/>
          <a:p>
            <a:pPr marL="10319">
              <a:spcBef>
                <a:spcPts val="106"/>
              </a:spcBef>
            </a:pPr>
            <a:r>
              <a:rPr 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2) 23</a:t>
            </a:r>
            <a:r>
              <a:rPr lang="ko-KR" alt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년 하반기 현장 시스템 주요 부적합 사항</a:t>
            </a:r>
            <a:endParaRPr sz="1138" dirty="0">
              <a:latin typeface="Calibri Light"/>
              <a:cs typeface="Calibri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658" y="163856"/>
            <a:ext cx="888079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한미안전기술원 안전점검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25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06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실시예정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694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642938"/>
            <a:ext cx="9906000" cy="557713"/>
          </a:xfrm>
          <a:prstGeom prst="rect">
            <a:avLst/>
          </a:prstGeom>
          <a:solidFill>
            <a:srgbClr val="904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275" b="1" dirty="0">
                <a:solidFill>
                  <a:schemeClr val="bg1"/>
                </a:solidFill>
              </a:rPr>
              <a:t>  4. 24</a:t>
            </a:r>
            <a:r>
              <a:rPr lang="ko-KR" altLang="en-US" sz="2275" b="1" dirty="0">
                <a:solidFill>
                  <a:schemeClr val="bg1"/>
                </a:solidFill>
              </a:rPr>
              <a:t>년 하반기 중대재해처벌법 이행 특별점검 안내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450" y="6034818"/>
            <a:ext cx="554603" cy="115062"/>
          </a:xfrm>
          <a:prstGeom prst="rect">
            <a:avLst/>
          </a:prstGeom>
        </p:spPr>
      </p:pic>
      <p:sp>
        <p:nvSpPr>
          <p:cNvPr id="16" name="object 15"/>
          <p:cNvSpPr txBox="1"/>
          <p:nvPr/>
        </p:nvSpPr>
        <p:spPr>
          <a:xfrm>
            <a:off x="460937" y="1323830"/>
            <a:ext cx="5896650" cy="207316"/>
          </a:xfrm>
          <a:prstGeom prst="rect">
            <a:avLst/>
          </a:prstGeom>
        </p:spPr>
        <p:txBody>
          <a:bodyPr vert="horz" wrap="square" lIns="0" tIns="13414" rIns="0" bIns="0" rtlCol="0">
            <a:spAutoFit/>
          </a:bodyPr>
          <a:lstStyle/>
          <a:p>
            <a:pPr marL="10319">
              <a:spcBef>
                <a:spcPts val="106"/>
              </a:spcBef>
            </a:pPr>
            <a:r>
              <a:rPr 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2) 23</a:t>
            </a:r>
            <a:r>
              <a:rPr lang="ko-KR" alt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년 하반기 현장 시스템 주요 부적합 사항</a:t>
            </a:r>
            <a:endParaRPr sz="1138" dirty="0">
              <a:latin typeface="Calibri Light"/>
              <a:cs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017" y="4899767"/>
            <a:ext cx="9313983" cy="11799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75" dirty="0"/>
              <a:t>※ </a:t>
            </a:r>
            <a:r>
              <a:rPr lang="ko-KR" altLang="en-US" sz="975" dirty="0"/>
              <a:t>현장 시스템 평가항목별 주요 부적합 사항 </a:t>
            </a:r>
            <a:endParaRPr lang="en-US" altLang="ko-KR" sz="975" dirty="0"/>
          </a:p>
          <a:p>
            <a:pPr>
              <a:lnSpc>
                <a:spcPct val="150000"/>
              </a:lnSpc>
            </a:pPr>
            <a:r>
              <a:rPr lang="en-US" altLang="ko-KR" sz="934" dirty="0"/>
              <a:t>     </a:t>
            </a:r>
            <a:r>
              <a:rPr lang="en-US" altLang="ko-KR" sz="934" b="1" dirty="0"/>
              <a:t>5. </a:t>
            </a:r>
            <a:r>
              <a:rPr lang="ko-KR" altLang="en-US" sz="934" b="1" dirty="0"/>
              <a:t>관리 책임자 권한 </a:t>
            </a:r>
            <a:r>
              <a:rPr lang="en-US" altLang="ko-KR" sz="934" dirty="0"/>
              <a:t>– 20</a:t>
            </a:r>
            <a:r>
              <a:rPr lang="ko-KR" altLang="en-US" sz="934" dirty="0"/>
              <a:t>억 이상 협력사 관리책임자 미선임</a:t>
            </a:r>
            <a:r>
              <a:rPr lang="en-US" altLang="ko-KR" sz="934" dirty="0"/>
              <a:t>, </a:t>
            </a:r>
            <a:r>
              <a:rPr lang="ko-KR" altLang="en-US" sz="934" dirty="0"/>
              <a:t>관리책임자가 관리감독자 교육을 이수</a:t>
            </a:r>
            <a:r>
              <a:rPr lang="en-US" altLang="ko-KR" sz="934" dirty="0"/>
              <a:t>, </a:t>
            </a:r>
            <a:r>
              <a:rPr lang="en-US" altLang="ko-KR" sz="934" b="1" dirty="0"/>
              <a:t>20</a:t>
            </a:r>
            <a:r>
              <a:rPr lang="ko-KR" altLang="en-US" sz="934" b="1" dirty="0"/>
              <a:t>억 이상 협력사 관리책임자 교육 미이수</a:t>
            </a:r>
            <a:endParaRPr lang="en-US" altLang="ko-KR" sz="934" b="1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6. </a:t>
            </a:r>
            <a:r>
              <a:rPr lang="ko-KR" altLang="en-US" sz="934" b="1" dirty="0"/>
              <a:t>안전보건 전담인력 배치 </a:t>
            </a:r>
            <a:r>
              <a:rPr lang="en-US" altLang="ko-KR" sz="934" dirty="0"/>
              <a:t>– </a:t>
            </a:r>
            <a:r>
              <a:rPr lang="ko-KR" altLang="en-US" sz="934" dirty="0"/>
              <a:t>안전관리 조직도 상 누락인원 발생</a:t>
            </a:r>
            <a:r>
              <a:rPr lang="en-US" altLang="ko-KR" sz="934" dirty="0"/>
              <a:t>, </a:t>
            </a:r>
            <a:r>
              <a:rPr lang="ko-KR" altLang="en-US" sz="934" b="1" dirty="0"/>
              <a:t>개인별 업무분장표 미작성 </a:t>
            </a:r>
            <a:r>
              <a:rPr lang="en-US" altLang="ko-KR" sz="934" dirty="0"/>
              <a:t>(</a:t>
            </a:r>
            <a:r>
              <a:rPr lang="ko-KR" altLang="en-US" sz="934" dirty="0"/>
              <a:t>안전관리자 </a:t>
            </a:r>
            <a:r>
              <a:rPr lang="en-US" altLang="ko-KR" sz="934" dirty="0"/>
              <a:t>/ </a:t>
            </a:r>
            <a:r>
              <a:rPr lang="ko-KR" altLang="en-US" sz="934" dirty="0"/>
              <a:t>보건관리자 </a:t>
            </a:r>
            <a:r>
              <a:rPr lang="en-US" altLang="ko-KR" sz="934" dirty="0"/>
              <a:t>/ </a:t>
            </a:r>
            <a:r>
              <a:rPr lang="ko-KR" altLang="en-US" sz="934" dirty="0"/>
              <a:t>안전보건총괄책임자 </a:t>
            </a:r>
            <a:r>
              <a:rPr lang="en-US" altLang="ko-KR" sz="934" dirty="0"/>
              <a:t>/ </a:t>
            </a:r>
            <a:r>
              <a:rPr lang="ko-KR" altLang="en-US" sz="934" dirty="0"/>
              <a:t>관리감독자</a:t>
            </a:r>
            <a:r>
              <a:rPr lang="en-US" altLang="ko-KR" sz="934" dirty="0"/>
              <a:t>)</a:t>
            </a:r>
            <a:endParaRPr lang="en-US" altLang="ko-KR" sz="934" b="1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7. </a:t>
            </a:r>
            <a:r>
              <a:rPr lang="ko-KR" altLang="en-US" sz="934" b="1" u="sng" dirty="0"/>
              <a:t>종사자 의견 청취 개선 </a:t>
            </a:r>
            <a:r>
              <a:rPr lang="en-US" altLang="ko-KR" sz="934" b="1" u="sng" dirty="0"/>
              <a:t>/ </a:t>
            </a:r>
            <a:r>
              <a:rPr lang="ko-KR" altLang="en-US" sz="934" b="1" u="sng" dirty="0"/>
              <a:t>반기점검</a:t>
            </a:r>
            <a:r>
              <a:rPr lang="en-US" altLang="ko-KR" sz="934" b="1" dirty="0"/>
              <a:t> </a:t>
            </a:r>
            <a:r>
              <a:rPr lang="ko-KR" altLang="en-US" sz="934" b="1" dirty="0"/>
              <a:t> </a:t>
            </a:r>
            <a:r>
              <a:rPr lang="en-US" altLang="ko-KR" sz="934" dirty="0"/>
              <a:t>– </a:t>
            </a:r>
            <a:r>
              <a:rPr lang="ko-KR" altLang="en-US" sz="934" dirty="0"/>
              <a:t>우수근로자 포상 미실시</a:t>
            </a:r>
            <a:r>
              <a:rPr lang="en-US" altLang="ko-KR" sz="934" dirty="0"/>
              <a:t>/</a:t>
            </a:r>
            <a:r>
              <a:rPr lang="ko-KR" altLang="en-US" sz="934" dirty="0"/>
              <a:t>건의함 미설치</a:t>
            </a:r>
            <a:r>
              <a:rPr lang="en-US" altLang="ko-KR" sz="934" dirty="0"/>
              <a:t>, </a:t>
            </a:r>
            <a:r>
              <a:rPr lang="ko-KR" altLang="en-US" sz="934" b="1" dirty="0"/>
              <a:t>전회차 심의 의결사항 및 근로자 건의사항에 대한 피드백 미 실시</a:t>
            </a:r>
            <a:endParaRPr lang="en-US" altLang="ko-KR" sz="934" b="1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8. </a:t>
            </a:r>
            <a:r>
              <a:rPr lang="ko-KR" altLang="en-US" sz="934" b="1" dirty="0"/>
              <a:t>안전예산 편성 </a:t>
            </a:r>
            <a:r>
              <a:rPr lang="en-US" altLang="ko-KR" sz="934" b="1" dirty="0"/>
              <a:t>/ </a:t>
            </a:r>
            <a:r>
              <a:rPr lang="ko-KR" altLang="en-US" sz="934" b="1" dirty="0"/>
              <a:t>집행 </a:t>
            </a:r>
            <a:r>
              <a:rPr lang="en-US" altLang="ko-KR" sz="934" b="1" dirty="0"/>
              <a:t>(</a:t>
            </a:r>
            <a:r>
              <a:rPr lang="ko-KR" altLang="en-US" sz="934" b="1" dirty="0"/>
              <a:t>협력사포함</a:t>
            </a:r>
            <a:r>
              <a:rPr lang="en-US" altLang="ko-KR" sz="934" b="1" dirty="0"/>
              <a:t>) </a:t>
            </a:r>
            <a:r>
              <a:rPr lang="en-US" altLang="ko-KR" sz="934" dirty="0"/>
              <a:t>– </a:t>
            </a:r>
            <a:r>
              <a:rPr lang="ko-KR" altLang="en-US" sz="934" b="1" dirty="0"/>
              <a:t>비상사태 대비 </a:t>
            </a:r>
            <a:r>
              <a:rPr lang="en-US" altLang="ko-KR" sz="934" b="1" dirty="0"/>
              <a:t>· </a:t>
            </a:r>
            <a:r>
              <a:rPr lang="ko-KR" altLang="en-US" sz="934" b="1" dirty="0"/>
              <a:t>대응 표준 계획서 미수립</a:t>
            </a:r>
            <a:r>
              <a:rPr lang="en-US" altLang="ko-KR" sz="934" dirty="0"/>
              <a:t>, </a:t>
            </a:r>
            <a:r>
              <a:rPr lang="ko-KR" altLang="en-US" sz="934" dirty="0"/>
              <a:t>비상사태 훈련 미실시</a:t>
            </a:r>
            <a:r>
              <a:rPr lang="en-US" altLang="ko-KR" sz="934" dirty="0"/>
              <a:t>, </a:t>
            </a:r>
            <a:r>
              <a:rPr lang="ko-KR" altLang="en-US" sz="934" dirty="0"/>
              <a:t>비상사태 훈련 실시하였으나</a:t>
            </a:r>
            <a:r>
              <a:rPr lang="en-US" altLang="ko-KR" sz="934" dirty="0"/>
              <a:t> </a:t>
            </a:r>
            <a:r>
              <a:rPr lang="ko-KR" altLang="en-US" sz="934" dirty="0"/>
              <a:t>강평 및 피드백 미흡</a:t>
            </a:r>
            <a:endParaRPr lang="en-US" altLang="ko-KR" sz="934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13" y="1603498"/>
            <a:ext cx="9124775" cy="32962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98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642938"/>
            <a:ext cx="9906000" cy="557713"/>
          </a:xfrm>
          <a:prstGeom prst="rect">
            <a:avLst/>
          </a:prstGeom>
          <a:solidFill>
            <a:srgbClr val="904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275" b="1" dirty="0">
                <a:solidFill>
                  <a:schemeClr val="bg1"/>
                </a:solidFill>
              </a:rPr>
              <a:t>  4. 24</a:t>
            </a:r>
            <a:r>
              <a:rPr lang="ko-KR" altLang="en-US" sz="2275" b="1" dirty="0">
                <a:solidFill>
                  <a:schemeClr val="bg1"/>
                </a:solidFill>
              </a:rPr>
              <a:t>년 하반기 중대재해처벌법 이행 특별점검 안내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450" y="6034818"/>
            <a:ext cx="554603" cy="115062"/>
          </a:xfrm>
          <a:prstGeom prst="rect">
            <a:avLst/>
          </a:prstGeom>
        </p:spPr>
      </p:pic>
      <p:sp>
        <p:nvSpPr>
          <p:cNvPr id="16" name="object 15"/>
          <p:cNvSpPr txBox="1"/>
          <p:nvPr/>
        </p:nvSpPr>
        <p:spPr>
          <a:xfrm>
            <a:off x="460937" y="1323830"/>
            <a:ext cx="5896650" cy="207316"/>
          </a:xfrm>
          <a:prstGeom prst="rect">
            <a:avLst/>
          </a:prstGeom>
        </p:spPr>
        <p:txBody>
          <a:bodyPr vert="horz" wrap="square" lIns="0" tIns="13414" rIns="0" bIns="0" rtlCol="0">
            <a:spAutoFit/>
          </a:bodyPr>
          <a:lstStyle/>
          <a:p>
            <a:pPr marL="10319">
              <a:spcBef>
                <a:spcPts val="106"/>
              </a:spcBef>
            </a:pPr>
            <a:r>
              <a:rPr 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3) 23</a:t>
            </a:r>
            <a:r>
              <a:rPr lang="ko-KR" altLang="en-US" sz="1259" b="1" spc="24" dirty="0">
                <a:solidFill>
                  <a:srgbClr val="8F1648"/>
                </a:solidFill>
                <a:latin typeface="맑은 고딕"/>
                <a:cs typeface="맑은 고딕"/>
              </a:rPr>
              <a:t>년 하반기 현장 주요 부적합 사항</a:t>
            </a:r>
            <a:endParaRPr sz="1138" dirty="0">
              <a:latin typeface="Calibri Light"/>
              <a:cs typeface="Calibri Light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20" y="1615527"/>
            <a:ext cx="9417362" cy="3284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30768" y="4886259"/>
            <a:ext cx="9313983" cy="11893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75" dirty="0"/>
              <a:t>※ </a:t>
            </a:r>
            <a:r>
              <a:rPr lang="ko-KR" altLang="en-US" sz="975" dirty="0"/>
              <a:t>현장 관리 평가항목별 주요 부적합 사항</a:t>
            </a:r>
            <a:endParaRPr lang="en-US" altLang="ko-KR" sz="934" b="1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1. </a:t>
            </a:r>
            <a:r>
              <a:rPr lang="ko-KR" altLang="en-US" sz="934" b="1" u="sng" dirty="0"/>
              <a:t>추락</a:t>
            </a:r>
            <a:r>
              <a:rPr lang="ko-KR" altLang="en-US" sz="934" dirty="0"/>
              <a:t> </a:t>
            </a:r>
            <a:r>
              <a:rPr lang="en-US" altLang="ko-KR" sz="934" dirty="0"/>
              <a:t>– </a:t>
            </a:r>
            <a:r>
              <a:rPr lang="ko-KR" altLang="en-US" sz="934" dirty="0"/>
              <a:t>시스템 동바리 조립 작업용 작업발판 불량</a:t>
            </a:r>
            <a:r>
              <a:rPr lang="en-US" altLang="ko-KR" sz="934" dirty="0"/>
              <a:t>, </a:t>
            </a:r>
            <a:r>
              <a:rPr lang="en-US" altLang="ko-KR" sz="934" b="1" dirty="0"/>
              <a:t>A</a:t>
            </a:r>
            <a:r>
              <a:rPr lang="ko-KR" altLang="en-US" sz="934" b="1" dirty="0"/>
              <a:t>형 사다리 사용기준 미준수</a:t>
            </a:r>
            <a:r>
              <a:rPr lang="en-US" altLang="ko-KR" sz="934" dirty="0"/>
              <a:t>, </a:t>
            </a:r>
            <a:r>
              <a:rPr lang="ko-KR" altLang="en-US" sz="934" dirty="0"/>
              <a:t>시스템비계 설치 기준 미준수</a:t>
            </a:r>
            <a:r>
              <a:rPr lang="en-US" altLang="ko-KR" sz="934" dirty="0"/>
              <a:t>, </a:t>
            </a:r>
            <a:r>
              <a:rPr lang="ko-KR" altLang="en-US" sz="934" dirty="0"/>
              <a:t>개구부 덮개 관리 미흡</a:t>
            </a:r>
            <a:endParaRPr lang="en-US" altLang="ko-KR" sz="934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2. </a:t>
            </a:r>
            <a:r>
              <a:rPr lang="ko-KR" altLang="en-US" sz="934" b="1" u="sng" dirty="0"/>
              <a:t>낙하</a:t>
            </a:r>
            <a:r>
              <a:rPr lang="en-US" altLang="ko-KR" sz="975" b="1" u="sng" dirty="0"/>
              <a:t> · </a:t>
            </a:r>
            <a:r>
              <a:rPr lang="ko-KR" altLang="en-US" sz="934" b="1" u="sng" dirty="0"/>
              <a:t>비래</a:t>
            </a:r>
            <a:r>
              <a:rPr lang="ko-KR" altLang="en-US" sz="934" b="1" dirty="0"/>
              <a:t> </a:t>
            </a:r>
            <a:r>
              <a:rPr lang="en-US" altLang="ko-KR" sz="934" dirty="0"/>
              <a:t>– </a:t>
            </a:r>
            <a:r>
              <a:rPr lang="ko-KR" altLang="en-US" sz="934" dirty="0"/>
              <a:t>자재인양을 위한 슬링도구로 섬유로프 사용</a:t>
            </a:r>
            <a:r>
              <a:rPr lang="en-US" altLang="ko-KR" sz="934" dirty="0"/>
              <a:t>, </a:t>
            </a:r>
            <a:r>
              <a:rPr lang="ko-KR" altLang="en-US" sz="934" dirty="0"/>
              <a:t>슬라브 배관 </a:t>
            </a:r>
            <a:r>
              <a:rPr lang="en-US" altLang="ko-KR" sz="934" dirty="0"/>
              <a:t>/ </a:t>
            </a:r>
            <a:r>
              <a:rPr lang="ko-KR" altLang="en-US" sz="934" dirty="0"/>
              <a:t>트레이 개구부 관리 미흡</a:t>
            </a:r>
            <a:r>
              <a:rPr lang="en-US" altLang="ko-KR" sz="934" dirty="0"/>
              <a:t>, </a:t>
            </a:r>
            <a:r>
              <a:rPr lang="ko-KR" altLang="en-US" sz="934" b="1" dirty="0"/>
              <a:t>철재인양박스에 비파괴 검사서 미부착</a:t>
            </a:r>
            <a:endParaRPr lang="en-US" altLang="ko-KR" sz="934" b="1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3. </a:t>
            </a:r>
            <a:r>
              <a:rPr lang="ko-KR" altLang="en-US" sz="934" b="1" dirty="0"/>
              <a:t>붕괴 </a:t>
            </a:r>
            <a:r>
              <a:rPr lang="en-US" altLang="ko-KR" sz="934" dirty="0"/>
              <a:t>–</a:t>
            </a:r>
            <a:r>
              <a:rPr lang="en-US" altLang="ko-KR" sz="934" b="1" dirty="0"/>
              <a:t> </a:t>
            </a:r>
            <a:r>
              <a:rPr lang="ko-KR" altLang="en-US" sz="934" b="1" dirty="0"/>
              <a:t>동바리 수직재</a:t>
            </a:r>
            <a:r>
              <a:rPr lang="en-US" altLang="ko-KR" sz="934" b="1" dirty="0"/>
              <a:t> </a:t>
            </a:r>
            <a:r>
              <a:rPr lang="ko-KR" altLang="en-US" sz="934" b="1" dirty="0"/>
              <a:t>유지 및 멍에재 중앙배열 미흡</a:t>
            </a:r>
            <a:r>
              <a:rPr lang="en-US" altLang="ko-KR" sz="934" dirty="0"/>
              <a:t>,</a:t>
            </a:r>
            <a:r>
              <a:rPr lang="en-US" altLang="ko-KR" sz="934" b="1" dirty="0"/>
              <a:t> </a:t>
            </a:r>
            <a:r>
              <a:rPr lang="ko-KR" altLang="en-US" sz="934" dirty="0"/>
              <a:t>계단실 최상층 슬라브 </a:t>
            </a:r>
            <a:r>
              <a:rPr lang="en-US" altLang="ko-KR" sz="934" dirty="0"/>
              <a:t>(5m</a:t>
            </a:r>
            <a:r>
              <a:rPr lang="ko-KR" altLang="en-US" sz="934" dirty="0"/>
              <a:t>이상</a:t>
            </a:r>
            <a:r>
              <a:rPr lang="en-US" altLang="ko-KR" sz="934" dirty="0"/>
              <a:t>) </a:t>
            </a:r>
            <a:r>
              <a:rPr lang="ko-KR" altLang="en-US" sz="934" dirty="0"/>
              <a:t>골조작업시 파이프 서포트 사용</a:t>
            </a:r>
            <a:r>
              <a:rPr lang="en-US" altLang="ko-KR" sz="934" dirty="0"/>
              <a:t>, </a:t>
            </a:r>
            <a:r>
              <a:rPr lang="ko-KR" altLang="en-US" sz="934" dirty="0"/>
              <a:t>계단실 동바리 수직도 관리 미흡</a:t>
            </a:r>
            <a:endParaRPr lang="en-US" altLang="ko-KR" sz="934" dirty="0"/>
          </a:p>
          <a:p>
            <a:pPr>
              <a:lnSpc>
                <a:spcPct val="150000"/>
              </a:lnSpc>
            </a:pPr>
            <a:r>
              <a:rPr lang="ko-KR" altLang="en-US" sz="934" b="1" dirty="0"/>
              <a:t>     </a:t>
            </a:r>
            <a:r>
              <a:rPr lang="en-US" altLang="ko-KR" sz="934" b="1" dirty="0"/>
              <a:t>4. </a:t>
            </a:r>
            <a:r>
              <a:rPr lang="ko-KR" altLang="en-US" sz="934" b="1" dirty="0"/>
              <a:t>전도 </a:t>
            </a:r>
            <a:r>
              <a:rPr lang="en-US" altLang="ko-KR" sz="934" dirty="0"/>
              <a:t>– </a:t>
            </a:r>
            <a:r>
              <a:rPr lang="ko-KR" altLang="en-US" sz="934" dirty="0"/>
              <a:t>잭서포트 미관리로 인한 충돌 위험</a:t>
            </a:r>
            <a:r>
              <a:rPr lang="en-US" altLang="ko-KR" sz="934" dirty="0"/>
              <a:t>, 1m</a:t>
            </a:r>
            <a:r>
              <a:rPr lang="ko-KR" altLang="en-US" sz="934" dirty="0"/>
              <a:t> 높이 이상 가설계단 답단 끝에 안전난간 미설치</a:t>
            </a:r>
            <a:r>
              <a:rPr lang="en-US" altLang="ko-KR" sz="934" dirty="0"/>
              <a:t>, </a:t>
            </a:r>
            <a:r>
              <a:rPr lang="ko-KR" altLang="en-US" sz="934" dirty="0"/>
              <a:t>슬라브 단차부위 가설계단 미설치</a:t>
            </a:r>
            <a:r>
              <a:rPr lang="en-US" altLang="ko-KR" sz="934" dirty="0"/>
              <a:t>, </a:t>
            </a:r>
            <a:r>
              <a:rPr lang="ko-KR" altLang="en-US" sz="934" b="1" dirty="0"/>
              <a:t>협소공간에 자재 적재로 전도 위험</a:t>
            </a:r>
            <a:endParaRPr lang="en-US" altLang="ko-KR" sz="934" b="1" dirty="0"/>
          </a:p>
        </p:txBody>
      </p:sp>
    </p:spTree>
    <p:extLst>
      <p:ext uri="{BB962C8B-B14F-4D97-AF65-F5344CB8AC3E}">
        <p14:creationId xmlns:p14="http://schemas.microsoft.com/office/powerpoint/2010/main" val="1848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127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127" y="1388342"/>
            <a:ext cx="928903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800" b="1" dirty="0" smtClean="0">
                <a:latin typeface="HY견고딕"/>
                <a:ea typeface="HY견고딕"/>
              </a:rPr>
              <a:t>하반기 출장검진 재검진 명단</a:t>
            </a:r>
            <a:endParaRPr lang="en-US" altLang="ko-KR" sz="2800" b="1" dirty="0" smtClean="0">
              <a:latin typeface="HY견고딕"/>
              <a:ea typeface="HY견고딕"/>
            </a:endParaRPr>
          </a:p>
          <a:p>
            <a:pPr>
              <a:defRPr/>
            </a:pPr>
            <a:endParaRPr lang="en-US" altLang="ko-KR" sz="2800" b="1" dirty="0" smtClean="0">
              <a:latin typeface="HY견고딕"/>
              <a:ea typeface="HY견고딕"/>
            </a:endParaRPr>
          </a:p>
          <a:p>
            <a:pPr>
              <a:defRPr/>
            </a:pP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미래지엔씨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김춘희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박준욱</a:t>
            </a:r>
            <a:r>
              <a:rPr lang="en-US" altLang="ko-KR" sz="2400" b="1" dirty="0">
                <a:latin typeface="HY견고딕"/>
                <a:ea typeface="HY견고딕"/>
              </a:rPr>
              <a:t>(</a:t>
            </a:r>
            <a:r>
              <a:rPr lang="ko-KR" altLang="en-US" sz="2400" b="1" dirty="0">
                <a:latin typeface="HY견고딕"/>
                <a:ea typeface="HY견고딕"/>
              </a:rPr>
              <a:t>청력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박진영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smtClean="0">
                <a:latin typeface="HY견고딕"/>
                <a:ea typeface="HY견고딕"/>
              </a:rPr>
              <a:t>청력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</a:p>
          <a:p>
            <a:pPr>
              <a:defRPr/>
            </a:pPr>
            <a:r>
              <a:rPr lang="ko-KR" altLang="en-US" sz="2400" b="1" dirty="0" smtClean="0">
                <a:latin typeface="HY견고딕"/>
                <a:ea typeface="HY견고딕"/>
              </a:rPr>
              <a:t>이용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이원일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장성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정희석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도솔건설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백종현</a:t>
            </a:r>
            <a:r>
              <a:rPr lang="en-US" altLang="ko-KR" sz="2400" b="1" dirty="0">
                <a:latin typeface="HY견고딕"/>
                <a:ea typeface="HY견고딕"/>
              </a:rPr>
              <a:t>(</a:t>
            </a:r>
            <a:r>
              <a:rPr lang="ko-KR" altLang="en-US" sz="2400" b="1" dirty="0">
                <a:latin typeface="HY견고딕"/>
                <a:ea typeface="HY견고딕"/>
              </a:rPr>
              <a:t>청력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이영기</a:t>
            </a:r>
            <a:r>
              <a:rPr lang="en-US" altLang="ko-KR" sz="2400" b="1" dirty="0">
                <a:latin typeface="HY견고딕"/>
                <a:ea typeface="HY견고딕"/>
              </a:rPr>
              <a:t>(</a:t>
            </a:r>
            <a:r>
              <a:rPr lang="ko-KR" altLang="en-US" sz="2400" b="1" dirty="0">
                <a:latin typeface="HY견고딕"/>
                <a:ea typeface="HY견고딕"/>
              </a:rPr>
              <a:t>청력</a:t>
            </a:r>
            <a:r>
              <a:rPr lang="en-US" altLang="ko-KR" sz="2400" b="1" dirty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광진개발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김현모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smtClean="0">
                <a:latin typeface="HY견고딕"/>
                <a:ea typeface="HY견고딕"/>
              </a:rPr>
              <a:t>청력</a:t>
            </a:r>
            <a:r>
              <a:rPr lang="en-US" altLang="ko-KR" sz="2400" b="1" dirty="0" smtClean="0">
                <a:latin typeface="HY견고딕"/>
                <a:ea typeface="HY견고딕"/>
              </a:rPr>
              <a:t>,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이승만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smtClean="0">
                <a:latin typeface="HY견고딕"/>
                <a:ea typeface="HY견고딕"/>
              </a:rPr>
              <a:t>청력</a:t>
            </a:r>
            <a:r>
              <a:rPr lang="en-US" altLang="ko-KR" sz="2400" b="1" dirty="0" smtClean="0">
                <a:latin typeface="HY견고딕"/>
                <a:ea typeface="HY견고딕"/>
              </a:rPr>
              <a:t>,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임택통신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이창은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용마루건설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김진오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박창용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)/</a:t>
            </a:r>
            <a:r>
              <a:rPr lang="ko-KR" altLang="en-US" sz="2400" b="1" dirty="0" smtClean="0">
                <a:latin typeface="HY견고딕"/>
                <a:ea typeface="HY견고딕"/>
              </a:rPr>
              <a:t>신종훈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간기능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6796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127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1484784"/>
            <a:ext cx="6336704" cy="52565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329" y="3499384"/>
            <a:ext cx="3179621" cy="332365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29" y="636607"/>
            <a:ext cx="3127332" cy="2999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1916" y="230160"/>
            <a:ext cx="388843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한랭질환 포스터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224" y="4026020"/>
            <a:ext cx="388843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동절기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6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70" y="3645024"/>
            <a:ext cx="4428699" cy="28485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위험성평가 이행확인 이행관리 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smtClean="0">
                <a:solidFill>
                  <a:schemeClr val="accent2"/>
                </a:solidFill>
                <a:latin typeface="HY견고딕"/>
                <a:ea typeface="HY견고딕"/>
              </a:rPr>
              <a:t>동절기 관련 보건관리기준 준수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712" y="2781736"/>
            <a:ext cx="4752528" cy="800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937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12.04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692696"/>
            <a:ext cx="4320480" cy="568863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726" y="476672"/>
            <a:ext cx="493477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936" y="3508166"/>
            <a:ext cx="4824536" cy="302433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920" y="580725"/>
            <a:ext cx="4968552" cy="29202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233360"/>
            <a:ext cx="3386150" cy="16037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44" y="1916832"/>
            <a:ext cx="2592288" cy="4680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64768" y="233360"/>
            <a:ext cx="388843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이행관리상태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51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4241</TotalTime>
  <Words>1367</Words>
  <Application>Microsoft Office PowerPoint</Application>
  <PresentationFormat>A4 용지(210x297mm)</PresentationFormat>
  <Paragraphs>208</Paragraphs>
  <Slides>52</Slides>
  <Notes>47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60" baseType="lpstr">
      <vt:lpstr>HY견고딕</vt:lpstr>
      <vt:lpstr>HY울릉도L</vt:lpstr>
      <vt:lpstr>굴림</vt:lpstr>
      <vt:lpstr>맑은 고딕</vt:lpstr>
      <vt:lpstr>문체부 바탕체</vt:lpstr>
      <vt:lpstr>Calibri Light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3974</cp:revision>
  <cp:lastPrinted>2024-12-06T00:46:10Z</cp:lastPrinted>
  <dcterms:created xsi:type="dcterms:W3CDTF">2007-09-19T08:05:28Z</dcterms:created>
  <dcterms:modified xsi:type="dcterms:W3CDTF">2024-12-18T04:56:45Z</dcterms:modified>
  <cp:version/>
</cp:coreProperties>
</file>