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51"/>
  </p:notesMasterIdLst>
  <p:handoutMasterIdLst>
    <p:handoutMasterId r:id="rId52"/>
  </p:handoutMasterIdLst>
  <p:sldIdLst>
    <p:sldId id="4360" r:id="rId2"/>
    <p:sldId id="4506" r:id="rId3"/>
    <p:sldId id="4507" r:id="rId4"/>
    <p:sldId id="4151" r:id="rId5"/>
    <p:sldId id="4405" r:id="rId6"/>
    <p:sldId id="4407" r:id="rId7"/>
    <p:sldId id="4408" r:id="rId8"/>
    <p:sldId id="4508" r:id="rId9"/>
    <p:sldId id="4511" r:id="rId10"/>
    <p:sldId id="4520" r:id="rId11"/>
    <p:sldId id="4521" r:id="rId12"/>
    <p:sldId id="4519" r:id="rId13"/>
    <p:sldId id="4518" r:id="rId14"/>
    <p:sldId id="4513" r:id="rId15"/>
    <p:sldId id="4429" r:id="rId16"/>
    <p:sldId id="4522" r:id="rId17"/>
    <p:sldId id="4523" r:id="rId18"/>
    <p:sldId id="4524" r:id="rId19"/>
    <p:sldId id="4463" r:id="rId20"/>
    <p:sldId id="4457" r:id="rId21"/>
    <p:sldId id="4458" r:id="rId22"/>
    <p:sldId id="4459" r:id="rId23"/>
    <p:sldId id="4464" r:id="rId24"/>
    <p:sldId id="4468" r:id="rId25"/>
    <p:sldId id="4470" r:id="rId26"/>
    <p:sldId id="4467" r:id="rId27"/>
    <p:sldId id="4472" r:id="rId28"/>
    <p:sldId id="4471" r:id="rId29"/>
    <p:sldId id="4503" r:id="rId30"/>
    <p:sldId id="4466" r:id="rId31"/>
    <p:sldId id="4465" r:id="rId32"/>
    <p:sldId id="4479" r:id="rId33"/>
    <p:sldId id="4480" r:id="rId34"/>
    <p:sldId id="4481" r:id="rId35"/>
    <p:sldId id="4482" r:id="rId36"/>
    <p:sldId id="4075" r:id="rId37"/>
    <p:sldId id="4514" r:id="rId38"/>
    <p:sldId id="4525" r:id="rId39"/>
    <p:sldId id="4526" r:id="rId40"/>
    <p:sldId id="4443" r:id="rId41"/>
    <p:sldId id="4528" r:id="rId42"/>
    <p:sldId id="4529" r:id="rId43"/>
    <p:sldId id="4530" r:id="rId44"/>
    <p:sldId id="4531" r:id="rId45"/>
    <p:sldId id="4532" r:id="rId46"/>
    <p:sldId id="4527" r:id="rId47"/>
    <p:sldId id="4447" r:id="rId48"/>
    <p:sldId id="4239" r:id="rId49"/>
    <p:sldId id="3939" r:id="rId50"/>
  </p:sldIdLst>
  <p:sldSz cx="9906000" cy="6858000" type="A4"/>
  <p:notesSz cx="6735763" cy="9866313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45646BD2-A703-42CE-8433-0A64C80629F8}">
          <p14:sldIdLst>
            <p14:sldId id="4360"/>
            <p14:sldId id="4506"/>
            <p14:sldId id="4507"/>
            <p14:sldId id="4151"/>
            <p14:sldId id="4405"/>
            <p14:sldId id="4407"/>
            <p14:sldId id="4408"/>
            <p14:sldId id="4508"/>
            <p14:sldId id="4511"/>
            <p14:sldId id="4520"/>
            <p14:sldId id="4521"/>
            <p14:sldId id="4519"/>
            <p14:sldId id="4518"/>
            <p14:sldId id="4513"/>
            <p14:sldId id="4429"/>
            <p14:sldId id="4522"/>
            <p14:sldId id="4523"/>
            <p14:sldId id="4524"/>
            <p14:sldId id="4463"/>
            <p14:sldId id="4457"/>
            <p14:sldId id="4458"/>
            <p14:sldId id="4459"/>
            <p14:sldId id="4464"/>
            <p14:sldId id="4468"/>
            <p14:sldId id="4470"/>
            <p14:sldId id="4467"/>
            <p14:sldId id="4472"/>
            <p14:sldId id="4471"/>
            <p14:sldId id="4503"/>
            <p14:sldId id="4466"/>
            <p14:sldId id="4465"/>
            <p14:sldId id="4479"/>
            <p14:sldId id="4480"/>
            <p14:sldId id="4481"/>
            <p14:sldId id="4482"/>
          </p14:sldIdLst>
        </p14:section>
        <p14:section name="제목 없는 구역" id="{2E959474-C292-4336-AEBC-550E31E85082}">
          <p14:sldIdLst>
            <p14:sldId id="4075"/>
            <p14:sldId id="4514"/>
            <p14:sldId id="4525"/>
            <p14:sldId id="4526"/>
            <p14:sldId id="4443"/>
            <p14:sldId id="4528"/>
            <p14:sldId id="4529"/>
            <p14:sldId id="4530"/>
            <p14:sldId id="4531"/>
            <p14:sldId id="4532"/>
            <p14:sldId id="4527"/>
            <p14:sldId id="4447"/>
            <p14:sldId id="4239"/>
            <p14:sldId id="393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31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5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:hp="http://schemas.haansoft.com/office/presentation/8.0" xmlns:dsp="http://schemas.microsoft.com/office/drawing/2008/diagram" xmlns:dgm="http://schemas.openxmlformats.org/drawingml/2006/diagram" xmlns:c="http://schemas.openxmlformats.org/drawingml/2006/chart" xmlns="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75" autoAdjust="0"/>
    <p:restoredTop sz="92742" autoAdjust="0"/>
  </p:normalViewPr>
  <p:slideViewPr>
    <p:cSldViewPr>
      <p:cViewPr varScale="1">
        <p:scale>
          <a:sx n="108" d="100"/>
          <a:sy n="108" d="100"/>
        </p:scale>
        <p:origin x="1242" y="96"/>
      </p:cViewPr>
      <p:guideLst>
        <p:guide orient="horz" pos="2158"/>
        <p:guide pos="31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05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5" y="5"/>
            <a:ext cx="2919413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14763" y="5"/>
            <a:ext cx="2919412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5" y="9371018"/>
            <a:ext cx="2919413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14763" y="9371018"/>
            <a:ext cx="2919412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81562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5" y="5"/>
            <a:ext cx="2919413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14763" y="5"/>
            <a:ext cx="2919412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01675" y="741363"/>
            <a:ext cx="5340350" cy="3697287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3101" y="4686309"/>
            <a:ext cx="5389563" cy="443865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5" y="9371018"/>
            <a:ext cx="2919413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14763" y="9371018"/>
            <a:ext cx="2919412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29517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46302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767154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010408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8503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20143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588586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28897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34631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2612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392561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4817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970540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147062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65703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02711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101296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435035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377266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014224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179305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03803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80157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969923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467818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129627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485195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290125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963107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396799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56374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078337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635473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78535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5282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247066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176505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316116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988048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3172457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45168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317469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618879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483699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44546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64875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26236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045282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0029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46047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="" xmlns:a16="http://schemas.microsoft.com/office/drawing/2014/main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12/6/2024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="" xmlns:a16="http://schemas.microsoft.com/office/drawing/2014/main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="" xmlns:a16="http://schemas.microsoft.com/office/drawing/2014/main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2024-12-06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="" xmlns:a16="http://schemas.microsoft.com/office/drawing/2014/main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="" xmlns:a16="http://schemas.microsoft.com/office/drawing/2014/main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3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2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1.png"/><Relationship Id="rId10" Type="http://schemas.openxmlformats.org/officeDocument/2006/relationships/image" Target="../media/image72.png"/><Relationship Id="rId4" Type="http://schemas.openxmlformats.org/officeDocument/2006/relationships/image" Target="../media/image60.png"/><Relationship Id="rId9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png"/><Relationship Id="rId5" Type="http://schemas.openxmlformats.org/officeDocument/2006/relationships/image" Target="../media/image61.png"/><Relationship Id="rId10" Type="http://schemas.openxmlformats.org/officeDocument/2006/relationships/image" Target="../media/image79.png"/><Relationship Id="rId4" Type="http://schemas.openxmlformats.org/officeDocument/2006/relationships/image" Target="../media/image60.png"/><Relationship Id="rId9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2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8.png"/><Relationship Id="rId5" Type="http://schemas.openxmlformats.org/officeDocument/2006/relationships/image" Target="../media/image61.png"/><Relationship Id="rId10" Type="http://schemas.openxmlformats.org/officeDocument/2006/relationships/image" Target="../media/image83.png"/><Relationship Id="rId4" Type="http://schemas.openxmlformats.org/officeDocument/2006/relationships/image" Target="../media/image60.png"/><Relationship Id="rId9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2.png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5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24.12.04  </a:t>
            </a: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문체부 바탕체" panose="02030609000101010101" pitchFamily="17" charset="-127"/>
            </a:endParaRPr>
          </a:p>
          <a:p>
            <a:pPr algn="ctr"/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560" y="1844824"/>
            <a:ext cx="7848872" cy="414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9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836712"/>
            <a:ext cx="3105717" cy="554461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856" y="980728"/>
            <a:ext cx="3024336" cy="54006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192" y="1006622"/>
            <a:ext cx="2808312" cy="537470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225" y="692696"/>
            <a:ext cx="3350273" cy="576064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3646" y="963715"/>
            <a:ext cx="2957545" cy="548962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8339" y="899354"/>
            <a:ext cx="2873173" cy="548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2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496" y="836712"/>
            <a:ext cx="3177725" cy="554461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856" y="980728"/>
            <a:ext cx="3024336" cy="54006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192" y="1006622"/>
            <a:ext cx="2880320" cy="537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8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836712"/>
            <a:ext cx="3105717" cy="554461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856" y="980728"/>
            <a:ext cx="3024336" cy="54006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192" y="1006622"/>
            <a:ext cx="2808312" cy="537470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225" y="692696"/>
            <a:ext cx="3350273" cy="576064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3646" y="963715"/>
            <a:ext cx="2957545" cy="548962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8339" y="899354"/>
            <a:ext cx="2873173" cy="548197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421" y="623643"/>
            <a:ext cx="3358434" cy="577469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16498" y="661378"/>
            <a:ext cx="3036701" cy="571994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53199" y="692696"/>
            <a:ext cx="2799941" cy="568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33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836712"/>
            <a:ext cx="3105717" cy="55446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225" y="692696"/>
            <a:ext cx="3350273" cy="576064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421" y="623643"/>
            <a:ext cx="3358434" cy="5774698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646" y="539314"/>
            <a:ext cx="4020282" cy="5859027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8"/>
          <a:srcRect r="2817"/>
          <a:stretch/>
        </p:blipFill>
        <p:spPr>
          <a:xfrm>
            <a:off x="4520952" y="606382"/>
            <a:ext cx="4968552" cy="584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8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6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소장님 당부사항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496" y="1174839"/>
            <a:ext cx="928903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AutoNum type="arabicPeriod"/>
              <a:defRPr/>
            </a:pPr>
            <a:r>
              <a:rPr lang="ko-KR" altLang="en-US" sz="2000" b="1" dirty="0" smtClean="0">
                <a:solidFill>
                  <a:srgbClr val="00B0F0"/>
                </a:solidFill>
                <a:latin typeface="HY견고딕"/>
                <a:ea typeface="HY견고딕"/>
              </a:rPr>
              <a:t>위험성평가회의 전 근로자에 전파 및 사무실에 인쇄하여 비치</a:t>
            </a:r>
            <a:r>
              <a:rPr lang="en-US" altLang="ko-KR" sz="2000" b="1" dirty="0" smtClean="0">
                <a:solidFill>
                  <a:srgbClr val="00B0F0"/>
                </a:solidFill>
                <a:latin typeface="HY견고딕"/>
                <a:ea typeface="HY견고딕"/>
              </a:rPr>
              <a:t>.</a:t>
            </a:r>
          </a:p>
          <a:p>
            <a:pPr marL="457200" lvl="0" indent="-457200">
              <a:buAutoNum type="arabicPeriod"/>
              <a:defRPr/>
            </a:pPr>
            <a:r>
              <a:rPr lang="ko-KR" altLang="en-US" sz="2800" b="1" dirty="0" smtClean="0">
                <a:solidFill>
                  <a:srgbClr val="FF0000"/>
                </a:solidFill>
                <a:latin typeface="HY견고딕"/>
                <a:ea typeface="HY견고딕"/>
              </a:rPr>
              <a:t>근로자의 안전을 최우선으로 </a:t>
            </a:r>
            <a:r>
              <a:rPr lang="ko-KR" altLang="en-US" sz="2000" b="1" dirty="0" smtClean="0">
                <a:latin typeface="HY견고딕"/>
                <a:ea typeface="HY견고딕"/>
              </a:rPr>
              <a:t>생각하여 작업 전 확인을 철저히 할 것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marL="457200" lvl="0" indent="-457200">
              <a:buAutoNum type="arabicPeriod"/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출장검진 시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차질없이</a:t>
            </a:r>
            <a:r>
              <a:rPr lang="ko-KR" altLang="en-US" sz="2000" b="1" dirty="0" smtClean="0">
                <a:latin typeface="HY견고딕"/>
                <a:ea typeface="HY견고딕"/>
              </a:rPr>
              <a:t> 진행하도록 할 것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marL="457200" lvl="0" indent="-457200">
              <a:buAutoNum type="arabicPeriod"/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작업계획서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누락없이</a:t>
            </a:r>
            <a:r>
              <a:rPr lang="ko-KR" altLang="en-US" sz="2000" b="1" dirty="0" smtClean="0">
                <a:latin typeface="HY견고딕"/>
                <a:ea typeface="HY견고딕"/>
              </a:rPr>
              <a:t> 작성하고 검토 및 확인을 철저히 하도록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할것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996" y="5589240"/>
            <a:ext cx="1631524" cy="86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6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136576" y="2191080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360712" y="2309901"/>
            <a:ext cx="49952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 12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.04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688" y="3278365"/>
            <a:ext cx="5763429" cy="44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83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일일 위험성평가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 시작 전 </a:t>
            </a:r>
            <a:r>
              <a:rPr lang="en-US" altLang="ko-KR" sz="32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2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196753"/>
            <a:ext cx="4985915" cy="244827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5088" y="1196752"/>
            <a:ext cx="3528392" cy="244827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6"/>
          <a:srcRect r="27768"/>
          <a:stretch/>
        </p:blipFill>
        <p:spPr>
          <a:xfrm>
            <a:off x="5779858" y="3789040"/>
            <a:ext cx="3493621" cy="259228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519" y="3743099"/>
            <a:ext cx="4985915" cy="263822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5745088" y="1360834"/>
            <a:ext cx="3655045" cy="628005"/>
          </a:xfrm>
          <a:prstGeom prst="rect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2000" b="0" i="0" u="none" strike="noStrike" cap="none" normalizeH="0" baseline="0" dirty="0" smtClean="0">
                <a:solidFill>
                  <a:srgbClr val="FFFF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위험성평가표를 보면서</a:t>
            </a:r>
            <a:r>
              <a:rPr kumimoji="1" lang="en-US" altLang="ko-KR" sz="2000" b="0" i="0" u="none" strike="noStrike" cap="none" normalizeH="0" baseline="0" dirty="0" smtClean="0">
                <a:solidFill>
                  <a:srgbClr val="FFFF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~!!</a:t>
            </a:r>
            <a:endParaRPr kumimoji="1" lang="ko-KR" altLang="en-US" sz="2000" b="0" i="0" u="none" strike="noStrike" cap="none" normalizeH="0" baseline="0" dirty="0">
              <a:solidFill>
                <a:srgbClr val="FFFF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6786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작업허가서 실시예정  </a:t>
            </a:r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4464496" cy="515061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008" y="1340768"/>
            <a:ext cx="4464496" cy="515061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2144" y="5394593"/>
            <a:ext cx="1198312" cy="109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66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작업허가서 </a:t>
            </a:r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018" y="1412776"/>
            <a:ext cx="4248472" cy="4536504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968" y="-112424"/>
            <a:ext cx="2841370" cy="460851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2045" y="4312780"/>
            <a:ext cx="3389567" cy="254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1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552" y="1155568"/>
            <a:ext cx="8064896" cy="505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5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" y="692697"/>
            <a:ext cx="9145016" cy="3816424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16496" y="2924944"/>
            <a:ext cx="9145016" cy="57606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6"/>
          <a:srcRect t="15816" r="2593"/>
          <a:stretch/>
        </p:blipFill>
        <p:spPr>
          <a:xfrm>
            <a:off x="128464" y="5013175"/>
            <a:ext cx="9649072" cy="118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521727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미래지앤씨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45" y="1118651"/>
            <a:ext cx="8208912" cy="5334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4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임택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544" y="1156557"/>
            <a:ext cx="8424936" cy="508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91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다인개발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152362"/>
            <a:ext cx="8568952" cy="395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8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도솔건설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098679"/>
            <a:ext cx="8712968" cy="535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4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명보개발</a:t>
            </a:r>
            <a:r>
              <a:rPr lang="en-US" altLang="ko-KR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76" y="1268760"/>
            <a:ext cx="8602696" cy="2048161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777" y="3286590"/>
            <a:ext cx="8674704" cy="22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6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금호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092" y="1152362"/>
            <a:ext cx="8957412" cy="23720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2520" y="3861048"/>
            <a:ext cx="6984776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해당업체에서 조치등록 사진등록 필요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..</a:t>
            </a:r>
            <a:endParaRPr lang="ko-KR" altLang="en-US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3635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성은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01" y="1268760"/>
            <a:ext cx="8843395" cy="382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6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광도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197" y="1340768"/>
            <a:ext cx="8825313" cy="387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4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거송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832" y="1268761"/>
            <a:ext cx="8966672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2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해신석재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600" b="1" dirty="0" smtClean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66" y="1268760"/>
            <a:ext cx="9038946" cy="201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2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rcRect t="7777"/>
          <a:stretch/>
        </p:blipFill>
        <p:spPr>
          <a:xfrm>
            <a:off x="272480" y="980728"/>
            <a:ext cx="9417496" cy="164475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464" y="2420888"/>
            <a:ext cx="9433048" cy="3096344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88504" y="3861048"/>
            <a:ext cx="5184576" cy="129614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004376017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신창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600" b="1" dirty="0" smtClean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520" y="2492896"/>
            <a:ext cx="6984776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해당업체에서 조치등록 사진등록 필요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..</a:t>
            </a:r>
            <a:endParaRPr lang="ko-KR" altLang="en-US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9247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동영금속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95" y="1161486"/>
            <a:ext cx="8944001" cy="23244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706" y="4149080"/>
            <a:ext cx="6984776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해당업체에서 조치등록 사진등록 필요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..</a:t>
            </a:r>
            <a:endParaRPr lang="ko-KR" altLang="en-US" sz="24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7112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맞음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3888433" cy="4392487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747805"/>
            <a:ext cx="8568952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갱폼의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최상부난간 높이랑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파라펫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상부 바닥높이가 일치하여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타설공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이동 시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추락사고위험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326217"/>
            <a:ext cx="3888433" cy="4407037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5817096" y="2156285"/>
            <a:ext cx="3096344" cy="264086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조치등재</a:t>
            </a:r>
            <a:r>
              <a:rPr lang="ko-KR" altLang="en-US" sz="2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12" y="1326216"/>
            <a:ext cx="3888433" cy="440703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4857" y="1340768"/>
            <a:ext cx="3436615" cy="4392486"/>
          </a:xfrm>
          <a:prstGeom prst="rect">
            <a:avLst/>
          </a:prstGeom>
        </p:spPr>
      </p:pic>
      <p:sp>
        <p:nvSpPr>
          <p:cNvPr id="11" name="타원 10"/>
          <p:cNvSpPr/>
          <p:nvPr/>
        </p:nvSpPr>
        <p:spPr>
          <a:xfrm>
            <a:off x="1280592" y="2996952"/>
            <a:ext cx="1872208" cy="23042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511" y="1293908"/>
            <a:ext cx="3888433" cy="1875788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510" y="2969996"/>
            <a:ext cx="3888434" cy="2777808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1719" y="1318029"/>
            <a:ext cx="3439753" cy="217964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61718" y="2969996"/>
            <a:ext cx="3439754" cy="278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3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떨어짐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3888433" cy="43924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4957" y="5747805"/>
            <a:ext cx="8568952" cy="461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5m 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326217"/>
            <a:ext cx="3888433" cy="4407037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5817096" y="2156285"/>
            <a:ext cx="3096344" cy="264086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24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조치등재</a:t>
            </a:r>
            <a:r>
              <a:rPr lang="ko-KR" altLang="en-US" sz="2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필요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30" y="1310678"/>
            <a:ext cx="3905795" cy="44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3" y="1292061"/>
            <a:ext cx="3916601" cy="445574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7752" y="1519959"/>
            <a:ext cx="3436158" cy="3925265"/>
          </a:xfrm>
          <a:prstGeom prst="rect">
            <a:avLst/>
          </a:prstGeom>
        </p:spPr>
      </p:pic>
      <p:sp>
        <p:nvSpPr>
          <p:cNvPr id="13" name="오른쪽 화살표 12"/>
          <p:cNvSpPr/>
          <p:nvPr/>
        </p:nvSpPr>
        <p:spPr>
          <a:xfrm>
            <a:off x="4566976" y="3261651"/>
            <a:ext cx="936104" cy="720080"/>
          </a:xfrm>
          <a:prstGeom prst="rightArrow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704528" y="1340768"/>
            <a:ext cx="3672408" cy="3168352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879" y="1278477"/>
            <a:ext cx="3944888" cy="4454777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16129" y="1174290"/>
            <a:ext cx="3527779" cy="1076475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12188" y="2239952"/>
            <a:ext cx="3431719" cy="3493302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0472" y="4970434"/>
            <a:ext cx="2304256" cy="152564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3"/>
          <a:srcRect r="17158"/>
          <a:stretch/>
        </p:blipFill>
        <p:spPr>
          <a:xfrm>
            <a:off x="2735417" y="5015376"/>
            <a:ext cx="2217583" cy="161947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313040" y="5886304"/>
            <a:ext cx="4320480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자재출입문 및 </a:t>
            </a:r>
            <a:r>
              <a:rPr lang="ko-KR" altLang="en-US" sz="18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호이스트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상부 비상문 관리불량 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동일한 문제가 개선이 안됨 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9322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화재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3888433" cy="4392487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957" y="5877270"/>
            <a:ext cx="8568952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내부천막으로 인해 시야식별 불능으로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추락사고 발생위험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600" b="1" dirty="0">
              <a:solidFill>
                <a:srgbClr val="FF000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326217"/>
            <a:ext cx="3888433" cy="4407037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5817096" y="2156285"/>
            <a:ext cx="3096344" cy="264086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밀착관리 필요</a:t>
            </a:r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지속적인 확인</a:t>
            </a:r>
            <a:r>
              <a:rPr lang="en-US" altLang="ko-KR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30" y="1310678"/>
            <a:ext cx="3905795" cy="44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189" y="1326218"/>
            <a:ext cx="3902117" cy="4479046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49" y="1283800"/>
            <a:ext cx="3905796" cy="2734057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9"/>
          <a:srcRect r="29877"/>
          <a:stretch/>
        </p:blipFill>
        <p:spPr>
          <a:xfrm>
            <a:off x="551829" y="3501008"/>
            <a:ext cx="3914477" cy="2304256"/>
          </a:xfrm>
          <a:prstGeom prst="rect">
            <a:avLst/>
          </a:prstGeom>
        </p:spPr>
      </p:pic>
      <p:sp>
        <p:nvSpPr>
          <p:cNvPr id="16" name="오른쪽 화살표 15"/>
          <p:cNvSpPr/>
          <p:nvPr/>
        </p:nvSpPr>
        <p:spPr>
          <a:xfrm>
            <a:off x="2288704" y="2852936"/>
            <a:ext cx="864096" cy="504056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7" name="오른쪽 화살표 16"/>
          <p:cNvSpPr/>
          <p:nvPr/>
        </p:nvSpPr>
        <p:spPr>
          <a:xfrm>
            <a:off x="2216696" y="4699800"/>
            <a:ext cx="864096" cy="504056"/>
          </a:xfrm>
          <a:prstGeom prst="rightArrow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990" y="1113623"/>
            <a:ext cx="3990315" cy="476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4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4957" y="432910"/>
            <a:ext cx="89560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조치등록 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떨어짐</a:t>
            </a:r>
            <a:r>
              <a:rPr lang="en-US" altLang="ko-KR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ko-KR" altLang="en-US" sz="2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340768"/>
            <a:ext cx="3888433" cy="4392487"/>
          </a:xfrm>
          <a:prstGeom prst="rect">
            <a:avLst/>
          </a:prstGeom>
        </p:spPr>
      </p:pic>
      <p:sp>
        <p:nvSpPr>
          <p:cNvPr id="3" name="오른쪽 화살표 2"/>
          <p:cNvSpPr/>
          <p:nvPr/>
        </p:nvSpPr>
        <p:spPr>
          <a:xfrm>
            <a:off x="4638849" y="3169696"/>
            <a:ext cx="936104" cy="720080"/>
          </a:xfrm>
          <a:prstGeom prst="rightArrow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1326217"/>
            <a:ext cx="3888433" cy="4407037"/>
          </a:xfrm>
          <a:prstGeom prst="rect">
            <a:avLst/>
          </a:prstGeom>
        </p:spPr>
      </p:pic>
      <p:sp>
        <p:nvSpPr>
          <p:cNvPr id="8" name="타원 7"/>
          <p:cNvSpPr/>
          <p:nvPr/>
        </p:nvSpPr>
        <p:spPr>
          <a:xfrm>
            <a:off x="5817096" y="2156285"/>
            <a:ext cx="3096344" cy="2640867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sz="24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관리기준 이행</a:t>
            </a:r>
            <a:endParaRPr kumimoji="1" lang="ko-KR" altLang="en-US" sz="24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830" y="1310678"/>
            <a:ext cx="3905795" cy="4437127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829" y="1310678"/>
            <a:ext cx="3905795" cy="4437127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8"/>
          <a:srcRect t="2676"/>
          <a:stretch/>
        </p:blipFill>
        <p:spPr>
          <a:xfrm>
            <a:off x="551827" y="1325719"/>
            <a:ext cx="3897117" cy="4422086"/>
          </a:xfrm>
          <a:prstGeom prst="rect">
            <a:avLst/>
          </a:prstGeom>
        </p:spPr>
      </p:pic>
      <p:sp>
        <p:nvSpPr>
          <p:cNvPr id="13" name="타원 12"/>
          <p:cNvSpPr/>
          <p:nvPr/>
        </p:nvSpPr>
        <p:spPr>
          <a:xfrm rot="1327913">
            <a:off x="3080792" y="2996952"/>
            <a:ext cx="1224136" cy="2592288"/>
          </a:xfrm>
          <a:prstGeom prst="ellipse">
            <a:avLst/>
          </a:prstGeom>
          <a:noFill/>
          <a:ln w="57150" cap="flat" cmpd="sng" algn="ctr">
            <a:solidFill>
              <a:srgbClr val="FFFF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772" y="1179601"/>
            <a:ext cx="4017180" cy="3496163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1322" y="4628943"/>
            <a:ext cx="4149629" cy="20428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520951" y="5650365"/>
            <a:ext cx="5990211" cy="76944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600" b="1" dirty="0" err="1" smtClean="0">
                <a:ea typeface="HY견고딕" panose="02030600000101010101" pitchFamily="18" charset="-127"/>
              </a:rPr>
              <a:t>스토퍼</a:t>
            </a:r>
            <a:r>
              <a:rPr lang="ko-KR" altLang="en-US" sz="1600" b="1" dirty="0" smtClean="0">
                <a:ea typeface="HY견고딕" panose="02030600000101010101" pitchFamily="18" charset="-127"/>
              </a:rPr>
              <a:t> 및 자재 </a:t>
            </a:r>
            <a:r>
              <a:rPr lang="ko-KR" altLang="en-US" sz="1600" b="1" dirty="0" err="1" smtClean="0">
                <a:ea typeface="HY견고딕" panose="02030600000101010101" pitchFamily="18" charset="-127"/>
              </a:rPr>
              <a:t>남품차량</a:t>
            </a:r>
            <a:r>
              <a:rPr lang="ko-KR" altLang="en-US" sz="1600" b="1" dirty="0" smtClean="0">
                <a:ea typeface="HY견고딕" panose="02030600000101010101" pitchFamily="18" charset="-127"/>
              </a:rPr>
              <a:t> 주변 자재정리불량으로 </a:t>
            </a:r>
            <a:endParaRPr lang="en-US" altLang="ko-KR" sz="1600" b="1" dirty="0" smtClean="0">
              <a:ea typeface="HY견고딕" panose="02030600000101010101" pitchFamily="18" charset="-127"/>
            </a:endParaRPr>
          </a:p>
          <a:p>
            <a:r>
              <a:rPr lang="en-US" altLang="ko-KR" sz="1600" b="1" dirty="0">
                <a:ea typeface="HY견고딕" panose="02030600000101010101" pitchFamily="18" charset="-127"/>
              </a:rPr>
              <a:t> </a:t>
            </a:r>
            <a:r>
              <a:rPr lang="ko-KR" altLang="en-US" sz="1600" b="1" dirty="0" smtClean="0">
                <a:ea typeface="HY견고딕" panose="02030600000101010101" pitchFamily="18" charset="-127"/>
              </a:rPr>
              <a:t>근로자 충돌 및 협착위험증대 </a:t>
            </a:r>
            <a:r>
              <a:rPr lang="ko-KR" altLang="en-US" sz="2000" b="1" dirty="0" smtClean="0">
                <a:solidFill>
                  <a:srgbClr val="FF0000"/>
                </a:solidFill>
                <a:ea typeface="HY견고딕" panose="02030600000101010101" pitchFamily="18" charset="-127"/>
              </a:rPr>
              <a:t>위험포인트 관리집중</a:t>
            </a:r>
            <a:endParaRPr lang="en-US" altLang="ko-KR" sz="32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6559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4000" b="1">
                <a:latin typeface="HY견고딕"/>
                <a:ea typeface="문체부 바탕체"/>
              </a:rPr>
              <a:t>3. </a:t>
            </a:r>
            <a:r>
              <a:rPr lang="ko-KR" altLang="en-US" sz="4000" b="1">
                <a:latin typeface="HY견고딕"/>
                <a:ea typeface="HY견고딕"/>
              </a:rPr>
              <a:t>사고사례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/>
          <a:srcRect l="7770" t="2377" r="7873" b="1355"/>
          <a:stretch/>
        </p:blipFill>
        <p:spPr>
          <a:xfrm>
            <a:off x="1540784" y="548680"/>
            <a:ext cx="6868600" cy="583264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164" y="516605"/>
            <a:ext cx="6878220" cy="589679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1164" y="398665"/>
            <a:ext cx="7022235" cy="631809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0784" y="260982"/>
            <a:ext cx="7012615" cy="654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608" y="230160"/>
            <a:ext cx="6828449" cy="630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5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640" y="333102"/>
            <a:ext cx="6447769" cy="640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43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" y="188640"/>
            <a:ext cx="4608512" cy="17208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504" y="1988840"/>
            <a:ext cx="4464496" cy="150041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102" y="3489250"/>
            <a:ext cx="4453889" cy="27413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8137" y="332656"/>
            <a:ext cx="4551904" cy="424847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25008" y="4653136"/>
            <a:ext cx="4500620" cy="169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7227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3831"/>
            <a:ext cx="9849543" cy="5866998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6065"/>
            <a:ext cx="9906000" cy="96333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98857" y="61656"/>
            <a:ext cx="5953874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200" b="1" dirty="0" smtClean="0">
                <a:latin typeface="HY견고딕"/>
                <a:ea typeface="HY견고딕"/>
              </a:rPr>
              <a:t>하반기 작업환경측정 결과 전파 </a:t>
            </a:r>
            <a:endParaRPr lang="ko-KR" altLang="en-US" sz="3200" b="1" dirty="0">
              <a:latin typeface="HY견고딕"/>
              <a:ea typeface="HY견고딕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4488" y="1556792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68624" y="1134331"/>
            <a:ext cx="7632848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      24.06.28 </a:t>
            </a:r>
            <a:r>
              <a:rPr lang="ko-KR" altLang="en-US" sz="32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이후 </a:t>
            </a:r>
            <a:r>
              <a:rPr lang="ko-KR" altLang="en-US" sz="32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시행중</a:t>
            </a:r>
            <a:r>
              <a:rPr lang="en-US" altLang="ko-KR" sz="32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32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2" name="오른쪽 화살표 11"/>
          <p:cNvSpPr/>
          <p:nvPr/>
        </p:nvSpPr>
        <p:spPr>
          <a:xfrm>
            <a:off x="2000672" y="1184403"/>
            <a:ext cx="978408" cy="48463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24228" y="1078966"/>
            <a:ext cx="2769803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용마루 </a:t>
            </a:r>
            <a:r>
              <a:rPr lang="ko-KR" altLang="en-US" sz="2000" dirty="0" err="1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타설</a:t>
            </a:r>
            <a:r>
              <a:rPr lang="en-US" altLang="ko-KR" sz="20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ko-KR" altLang="en-US" sz="2000" dirty="0" err="1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갱폼</a:t>
            </a:r>
            <a:r>
              <a:rPr lang="ko-KR" altLang="en-US" sz="20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000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80-85dB </a:t>
            </a:r>
            <a:r>
              <a:rPr lang="ko-KR" altLang="en-US" sz="20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사이 측정</a:t>
            </a:r>
            <a:endParaRPr lang="en-US" altLang="ko-KR" sz="2000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9232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6065"/>
            <a:ext cx="9906000" cy="96333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98857" y="61656"/>
            <a:ext cx="5953874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200" b="1" dirty="0" smtClean="0">
                <a:latin typeface="HY견고딕"/>
                <a:ea typeface="HY견고딕"/>
              </a:rPr>
              <a:t>하반기 작업환경측정 결과 전파 </a:t>
            </a:r>
            <a:endParaRPr lang="ko-KR" altLang="en-US" sz="3200" b="1" dirty="0">
              <a:latin typeface="HY견고딕"/>
              <a:ea typeface="HY견고딕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4488" y="1556792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68624" y="1134331"/>
            <a:ext cx="7632848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       24.06.28 </a:t>
            </a:r>
            <a:r>
              <a:rPr lang="ko-KR" altLang="en-US" sz="32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이후 </a:t>
            </a:r>
            <a:r>
              <a:rPr lang="ko-KR" altLang="en-US" sz="32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시행중</a:t>
            </a:r>
            <a:r>
              <a:rPr lang="en-US" altLang="ko-KR" sz="32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32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2" name="오른쪽 화살표 11"/>
          <p:cNvSpPr/>
          <p:nvPr/>
        </p:nvSpPr>
        <p:spPr>
          <a:xfrm>
            <a:off x="2000672" y="1184403"/>
            <a:ext cx="978408" cy="48463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06" y="1719106"/>
            <a:ext cx="9805138" cy="51346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24228" y="1078966"/>
            <a:ext cx="2769803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000" dirty="0" err="1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미래지엔씨</a:t>
            </a:r>
            <a:r>
              <a:rPr lang="ko-KR" altLang="en-US" sz="20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기계</a:t>
            </a:r>
            <a:endParaRPr lang="en-US" altLang="ko-KR" sz="2000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80-85dB </a:t>
            </a:r>
            <a:r>
              <a:rPr lang="ko-KR" altLang="en-US" sz="20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사이 측정</a:t>
            </a:r>
            <a:endParaRPr lang="en-US" altLang="ko-KR" sz="2000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8017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198857" y="61656"/>
            <a:ext cx="5953874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200" b="1" dirty="0" smtClean="0">
                <a:latin typeface="HY견고딕"/>
                <a:ea typeface="HY견고딕"/>
              </a:rPr>
              <a:t>하반기 작업환경측정 결과 전파 </a:t>
            </a:r>
            <a:endParaRPr lang="ko-KR" altLang="en-US" sz="3200" b="1" dirty="0">
              <a:latin typeface="HY견고딕"/>
              <a:ea typeface="HY견고딕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4488" y="1556792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6432"/>
            <a:ext cx="9906000" cy="621115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33120" y="61656"/>
            <a:ext cx="4464496" cy="70788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dirty="0" err="1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미래지엔씨</a:t>
            </a:r>
            <a:r>
              <a:rPr lang="ko-KR" altLang="en-US" sz="20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기계</a:t>
            </a:r>
            <a:r>
              <a:rPr lang="en-US" altLang="ko-KR" sz="20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광도설비 에어컨</a:t>
            </a:r>
            <a:r>
              <a:rPr lang="en-US" altLang="ko-KR" sz="20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0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용마루 </a:t>
            </a:r>
            <a:r>
              <a:rPr lang="ko-KR" altLang="en-US" sz="2000" dirty="0" err="1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알폼</a:t>
            </a:r>
            <a:r>
              <a:rPr lang="ko-KR" altLang="en-US" sz="20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0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80-85dB </a:t>
            </a:r>
            <a:r>
              <a:rPr lang="ko-KR" altLang="en-US" sz="20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사이 측정</a:t>
            </a:r>
            <a:endParaRPr lang="en-US" altLang="ko-KR" sz="2000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7592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198857" y="61656"/>
            <a:ext cx="5953874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200" b="1" dirty="0" smtClean="0">
                <a:latin typeface="HY견고딕"/>
                <a:ea typeface="HY견고딕"/>
              </a:rPr>
              <a:t>하반기 작업환경측정 결과 전파 </a:t>
            </a:r>
            <a:endParaRPr lang="ko-KR" altLang="en-US" sz="3200" b="1" dirty="0">
              <a:latin typeface="HY견고딕"/>
              <a:ea typeface="HY견고딕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4488" y="1556792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856" y="764704"/>
            <a:ext cx="9434663" cy="59766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01072" y="243903"/>
            <a:ext cx="4464496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                   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&lt;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결과 </a:t>
            </a:r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&gt;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</a:p>
          <a:p>
            <a:r>
              <a:rPr lang="en-US" altLang="ko-KR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용마루 </a:t>
            </a:r>
            <a:r>
              <a:rPr lang="ko-KR" altLang="en-US" sz="1800" dirty="0" err="1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알폼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소음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89dB </a:t>
            </a:r>
          </a:p>
          <a:p>
            <a:r>
              <a:rPr lang="en-US" altLang="ko-KR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단일물질</a:t>
            </a:r>
            <a:r>
              <a:rPr lang="en-US" altLang="ko-KR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분진 등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불검출 및 기준 미만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6516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198857" y="61656"/>
            <a:ext cx="5953874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200" b="1" dirty="0" smtClean="0">
                <a:latin typeface="HY견고딕"/>
                <a:ea typeface="HY견고딕"/>
              </a:rPr>
              <a:t>하반기 작업환경측정 결과 전파 </a:t>
            </a:r>
            <a:endParaRPr lang="ko-KR" altLang="en-US" sz="3200" b="1" dirty="0">
              <a:latin typeface="HY견고딕"/>
              <a:ea typeface="HY견고딕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4488" y="1556792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4488" y="833517"/>
            <a:ext cx="9289032" cy="424731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최종 결과 정리 사항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하반기 작업환경측정 결과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소음 최고노출수준은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알폼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89.4dB(A)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로 평가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초과는 아니지만 노출기준인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90dB(A)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에 상응 하는 수준으로 소음 저감이 필요한 실태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285750" indent="-285750">
              <a:buFontTx/>
              <a:buChar char="-"/>
            </a:pP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2024.06.28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산업안전보건기준에 관한 규칙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청력보존 프로그램 시행 변경 사항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90</a:t>
            </a:r>
          </a:p>
          <a:p>
            <a:r>
              <a:rPr lang="en-US" altLang="ko-KR" sz="1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-&gt;85dB(A)</a:t>
            </a:r>
          </a:p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 7/3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위험성평가회의록 상기 내용 전파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공지하였으므로 확인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altLang="ko-KR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285750" indent="-285750">
              <a:buFontTx/>
              <a:buChar char="-"/>
            </a:pP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따라서 </a:t>
            </a:r>
            <a:r>
              <a:rPr lang="en-US" altLang="ko-KR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85dB(A)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에 상응하는 공정은 청력보존프로그램 수립 및 </a:t>
            </a:r>
            <a:r>
              <a:rPr lang="ko-KR" altLang="en-US" sz="1800" dirty="0" err="1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정기교육시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청력 교육 실시 예정</a:t>
            </a:r>
            <a:r>
              <a:rPr lang="en-US" altLang="ko-KR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marL="285750" indent="-285750">
              <a:buFontTx/>
              <a:buChar char="-"/>
            </a:pPr>
            <a:endParaRPr lang="en-US" altLang="ko-KR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285750" indent="-285750">
              <a:buFontTx/>
              <a:buChar char="-"/>
            </a:pP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알폼을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제외한 나머지 공종은 소음 </a:t>
            </a:r>
            <a:r>
              <a:rPr lang="en-US" altLang="ko-KR" sz="1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85dB(A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미만으로 평가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청력질환에는 큰 우려는 없으나 일부 감수성이 예민한 근로자는 달리 받아들일 수 있으므로 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현장 공정상황에 따라 청력보호구 비치하여 근로자가 </a:t>
            </a:r>
            <a:r>
              <a:rPr lang="ko-KR" altLang="en-US" sz="1800" dirty="0" err="1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필요시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사용할 수 있도록 각 업체에서 관리 요망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480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198857" y="61656"/>
            <a:ext cx="5953874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ko-KR" altLang="en-US" sz="3200" b="1" dirty="0" smtClean="0">
                <a:latin typeface="HY견고딕"/>
                <a:ea typeface="HY견고딕"/>
              </a:rPr>
              <a:t>하반기 작업환경측정 결과 전파 </a:t>
            </a:r>
            <a:endParaRPr lang="ko-KR" altLang="en-US" sz="3200" b="1" dirty="0">
              <a:latin typeface="HY견고딕"/>
              <a:ea typeface="HY견고딕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4488" y="1556792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4488" y="833517"/>
            <a:ext cx="9289032" cy="59093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최종 결과 정리 사항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소음제외 화학물질의 경우 노출기준 대비 가장 높은 유해인자는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용접흄으로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43.6%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로 평가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기타광물성분진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11.6%,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산화철분진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흄은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5.66%</a:t>
            </a:r>
          </a:p>
          <a:p>
            <a:r>
              <a:rPr lang="ko-KR" altLang="en-US" sz="1800" dirty="0" err="1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용접흄의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경우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안전검사물질로 지정된 만큼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50%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를 초과할 경우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환기설비에 대한 점검을 이행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하여야 하므로 노출수준이 보다 높아지지 않도록 환기 및 관리 철저</a:t>
            </a:r>
            <a:endParaRPr lang="en-US" altLang="ko-KR" sz="1800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유기화합물을 취급하는 공정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방수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도장 등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에는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작업전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환기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보호구 착용 철저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특수건강검진 주기에 맞게 실시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중독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질식 사고 및 높은 농도에 근로자가 노출되지 않도록 관리</a:t>
            </a:r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철저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옥외작업자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의 경우 장시간 태양광에서 발생하는 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자외선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노출로 건강장해 야기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유해물질로 지정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– 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특수건강검진 철저</a:t>
            </a:r>
            <a:endParaRPr lang="en-US" altLang="ko-KR" sz="1800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MSDS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물질자료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사전 검토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작업장소 마다 근로자가 볼 수 있도록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경고표지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와 함께 비치 하도록 조치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※</a:t>
            </a:r>
            <a:r>
              <a:rPr lang="en-US" altLang="ko-KR" sz="1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※ ※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작업환경측정에 참여하였던 근로자 전원은 점검 대상이 될 수 있으므로 특수건강검진 철저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en-US" altLang="ko-KR" sz="18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4908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9127" y="1361467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6496" y="958973"/>
            <a:ext cx="928903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 </a:t>
            </a:r>
            <a:r>
              <a:rPr lang="en-US" altLang="ko-KR" sz="2000" b="1" dirty="0" smtClean="0">
                <a:latin typeface="HY견고딕"/>
                <a:ea typeface="HY견고딕"/>
              </a:rPr>
              <a:t>12</a:t>
            </a:r>
            <a:r>
              <a:rPr lang="ko-KR" altLang="en-US" sz="2000" b="1" dirty="0" smtClean="0">
                <a:latin typeface="HY견고딕"/>
                <a:ea typeface="HY견고딕"/>
              </a:rPr>
              <a:t>월 중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갱폼해체로</a:t>
            </a:r>
            <a:r>
              <a:rPr lang="ko-KR" altLang="en-US" sz="2000" b="1" dirty="0" smtClean="0">
                <a:latin typeface="HY견고딕"/>
                <a:ea typeface="HY견고딕"/>
              </a:rPr>
              <a:t> 인한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낙하물</a:t>
            </a:r>
            <a:r>
              <a:rPr lang="ko-KR" altLang="en-US" sz="2000" b="1" dirty="0" smtClean="0">
                <a:latin typeface="HY견고딕"/>
                <a:ea typeface="HY견고딕"/>
              </a:rPr>
              <a:t> 사고예방관리 철저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r>
              <a:rPr lang="ko-KR" altLang="en-US" sz="2000" b="1" dirty="0" smtClean="0">
                <a:latin typeface="HY견고딕"/>
                <a:ea typeface="HY견고딕"/>
              </a:rPr>
              <a:t>협소공간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진출입로</a:t>
            </a:r>
            <a:r>
              <a:rPr lang="ko-KR" altLang="en-US" sz="2000" b="1" dirty="0" smtClean="0">
                <a:latin typeface="HY견고딕"/>
                <a:ea typeface="HY견고딕"/>
              </a:rPr>
              <a:t> 관리철저</a:t>
            </a:r>
            <a:endParaRPr lang="en-US" altLang="ko-KR" sz="2800" b="1" dirty="0" smtClean="0">
              <a:solidFill>
                <a:srgbClr val="00B0F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67969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704528" y="620688"/>
            <a:ext cx="266429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5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0512" y="1205463"/>
            <a:ext cx="92890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r>
              <a:rPr lang="ko-KR" altLang="en-US" sz="2000" b="1" dirty="0" smtClean="0">
                <a:latin typeface="HY견고딕"/>
                <a:ea typeface="HY견고딕"/>
              </a:rPr>
              <a:t>특이사항 없음</a:t>
            </a: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9970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6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소장님 당부사항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496" y="1174839"/>
            <a:ext cx="928903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/>
                <a:ea typeface="HY견고딕"/>
              </a:rPr>
              <a:t>동절기 안전보건관리기준 준수</a:t>
            </a:r>
            <a:endParaRPr lang="en-US" altLang="ko-KR" sz="24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*</a:t>
            </a:r>
            <a:r>
              <a:rPr lang="ko-KR" altLang="en-US" sz="2000" b="1" dirty="0" smtClean="0">
                <a:latin typeface="HY견고딕"/>
                <a:ea typeface="HY견고딕"/>
              </a:rPr>
              <a:t>신규교육 시 검진</a:t>
            </a:r>
            <a:r>
              <a:rPr lang="en-US" altLang="ko-KR" sz="2000" b="1" dirty="0" smtClean="0"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latin typeface="HY견고딕"/>
                <a:ea typeface="HY견고딕"/>
              </a:rPr>
              <a:t>혈압 등 확인관리실시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작업 투입 전 근로자 안전보건관리 육안확인철저 </a:t>
            </a: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323339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712" y="2781736"/>
            <a:ext cx="4752528" cy="8009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ndAc>
          <p:stSnd>
            <p:snd r:embed="rId3" name="type.wav"/>
          </p:stSnd>
        </p:sndAc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01" y="3439397"/>
            <a:ext cx="4464496" cy="305420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9370" y="3645024"/>
            <a:ext cx="4428699" cy="284858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7"/>
          <a:srcRect t="2595"/>
          <a:stretch/>
        </p:blipFill>
        <p:spPr>
          <a:xfrm>
            <a:off x="535017" y="398471"/>
            <a:ext cx="4536504" cy="2997351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9370" y="398471"/>
            <a:ext cx="4433885" cy="324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44710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5"/>
          <a:srcRect t="2441"/>
          <a:stretch/>
        </p:blipFill>
        <p:spPr>
          <a:xfrm>
            <a:off x="200472" y="260648"/>
            <a:ext cx="5112568" cy="612068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258" y="1923150"/>
            <a:ext cx="4408262" cy="467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2853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1136576" y="2191080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360712" y="2309901"/>
            <a:ext cx="59378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F/B 11.20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4488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일일 위험성평가 </a:t>
            </a:r>
            <a:r>
              <a:rPr lang="en-US" altLang="ko-KR" sz="3600" b="1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작업 시작 전 </a:t>
            </a:r>
            <a:r>
              <a:rPr lang="en-US" altLang="ko-KR" sz="3200" b="1" dirty="0">
                <a:solidFill>
                  <a:srgbClr val="00B0F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2800" b="1" dirty="0" smtClean="0">
              <a:solidFill>
                <a:srgbClr val="00B0F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446" y="4136427"/>
            <a:ext cx="4169025" cy="253293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5008" y="1336323"/>
            <a:ext cx="4176464" cy="266874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12" y="1332134"/>
            <a:ext cx="4410691" cy="267293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7"/>
          <a:srcRect t="6854"/>
          <a:stretch/>
        </p:blipFill>
        <p:spPr>
          <a:xfrm>
            <a:off x="560511" y="4116446"/>
            <a:ext cx="4410691" cy="255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5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558788" y="742705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894" y="4824987"/>
            <a:ext cx="928903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latin typeface="HY견고딕"/>
                <a:ea typeface="HY견고딕"/>
              </a:rPr>
              <a:t>3</a:t>
            </a:r>
            <a:r>
              <a:rPr lang="en-US" altLang="ko-KR" sz="2800" b="1" dirty="0" smtClean="0">
                <a:latin typeface="HY견고딕"/>
                <a:ea typeface="HY견고딕"/>
              </a:rPr>
              <a:t>.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/>
                <a:ea typeface="HY견고딕"/>
              </a:rPr>
              <a:t>화재예방 관리철저</a:t>
            </a:r>
            <a:r>
              <a:rPr lang="ko-KR" altLang="en-US" sz="2800" b="1" dirty="0" smtClean="0"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latin typeface="HY견고딕"/>
                <a:ea typeface="HY견고딕"/>
              </a:rPr>
              <a:t>흡연</a:t>
            </a:r>
            <a:r>
              <a:rPr lang="en-US" altLang="ko-KR" sz="2000" b="1" dirty="0" smtClean="0"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latin typeface="HY견고딕"/>
                <a:ea typeface="HY견고딕"/>
              </a:rPr>
              <a:t>화기작업</a:t>
            </a:r>
            <a:r>
              <a:rPr lang="en-US" altLang="ko-KR" sz="2000" b="1" dirty="0" smtClean="0">
                <a:latin typeface="HY견고딕"/>
                <a:ea typeface="HY견고딕"/>
              </a:rPr>
              <a:t>, </a:t>
            </a:r>
            <a:r>
              <a:rPr lang="ko-KR" altLang="en-US" sz="2000" b="1" dirty="0" smtClean="0">
                <a:latin typeface="HY견고딕"/>
                <a:ea typeface="HY견고딕"/>
              </a:rPr>
              <a:t>가설사무실 등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 4. </a:t>
            </a:r>
            <a:r>
              <a:rPr lang="ko-KR" altLang="en-US" sz="2000" b="1" dirty="0" smtClean="0">
                <a:latin typeface="HY견고딕"/>
                <a:ea typeface="HY견고딕"/>
              </a:rPr>
              <a:t>신규업체 </a:t>
            </a:r>
            <a:r>
              <a:rPr lang="en-US" altLang="ko-KR" sz="2000" b="1" dirty="0" smtClean="0">
                <a:latin typeface="HY견고딕"/>
                <a:ea typeface="HY견고딕"/>
              </a:rPr>
              <a:t>/</a:t>
            </a:r>
            <a:r>
              <a:rPr lang="ko-KR" altLang="en-US" sz="2000" b="1" dirty="0">
                <a:latin typeface="HY견고딕"/>
                <a:ea typeface="HY견고딕"/>
              </a:rPr>
              <a:t> </a:t>
            </a:r>
            <a:r>
              <a:rPr lang="ko-KR" altLang="en-US" sz="2000" b="1" dirty="0" smtClean="0">
                <a:latin typeface="HY견고딕"/>
                <a:ea typeface="HY견고딕"/>
              </a:rPr>
              <a:t>근로자 관리 철저 </a:t>
            </a:r>
            <a:r>
              <a:rPr lang="en-US" altLang="ko-KR" sz="2000" b="1" dirty="0" smtClean="0">
                <a:latin typeface="HY견고딕"/>
                <a:ea typeface="HY견고딕"/>
              </a:rPr>
              <a:t>(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배치전건강검진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, MSDS </a:t>
            </a:r>
            <a:r>
              <a:rPr lang="ko-KR" altLang="en-US" sz="2000" b="1" dirty="0" smtClean="0">
                <a:latin typeface="HY견고딕"/>
                <a:ea typeface="HY견고딕"/>
              </a:rPr>
              <a:t>등 누락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latin typeface="HY견고딕"/>
                <a:ea typeface="HY견고딕"/>
              </a:rPr>
              <a:t>5. </a:t>
            </a:r>
            <a:r>
              <a:rPr lang="ko-KR" altLang="en-US" sz="2000" b="1" dirty="0" smtClean="0">
                <a:latin typeface="HY견고딕"/>
                <a:ea typeface="HY견고딕"/>
              </a:rPr>
              <a:t>고령근로자</a:t>
            </a:r>
            <a:r>
              <a:rPr lang="en-US" altLang="ko-KR" sz="2000" b="1" dirty="0" smtClean="0">
                <a:latin typeface="HY견고딕"/>
                <a:ea typeface="HY견고딕"/>
              </a:rPr>
              <a:t>/</a:t>
            </a:r>
            <a:r>
              <a:rPr lang="ko-KR" altLang="en-US" sz="2000" b="1" dirty="0" smtClean="0">
                <a:latin typeface="HY견고딕"/>
                <a:ea typeface="HY견고딕"/>
              </a:rPr>
              <a:t>고혈압 동절기로 인한 관리 철저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2492896"/>
            <a:ext cx="5472608" cy="27363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496" y="958973"/>
            <a:ext cx="9289032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 11/22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/>
                <a:ea typeface="HY견고딕"/>
              </a:rPr>
              <a:t>타워크레인 상승작업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으로 </a:t>
            </a:r>
            <a:r>
              <a:rPr lang="ko-KR" altLang="en-US" sz="2000" b="1" dirty="0" smtClean="0">
                <a:latin typeface="HY견고딕"/>
                <a:ea typeface="HY견고딕"/>
              </a:rPr>
              <a:t>주변 작업금지 </a:t>
            </a:r>
            <a:r>
              <a:rPr lang="en-US" altLang="ko-KR" sz="2000" b="1" dirty="0" smtClean="0"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latin typeface="HY견고딕"/>
                <a:ea typeface="HY견고딕"/>
              </a:rPr>
              <a:t>동시작업금지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latin typeface="HY견고딕"/>
                <a:ea typeface="HY견고딕"/>
              </a:rPr>
              <a:t>11/27 </a:t>
            </a:r>
            <a:r>
              <a:rPr lang="ko-KR" altLang="en-US" sz="2800" b="1" dirty="0" smtClean="0">
                <a:solidFill>
                  <a:srgbClr val="00B0F0"/>
                </a:solidFill>
                <a:latin typeface="HY견고딕"/>
                <a:ea typeface="HY견고딕"/>
              </a:rPr>
              <a:t>출장건강검진 실시 전 마무리 협조</a:t>
            </a:r>
            <a:r>
              <a:rPr lang="en-US" altLang="ko-KR" sz="2800" b="1" dirty="0" smtClean="0">
                <a:solidFill>
                  <a:srgbClr val="00B0F0"/>
                </a:solidFill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endParaRPr lang="en-US" altLang="ko-KR" sz="2000" b="1" dirty="0" smtClean="0">
              <a:solidFill>
                <a:srgbClr val="00B050"/>
              </a:solidFill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389049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:dsp="http://schemas.microsoft.com/office/drawing/2008/diagram" xmlns:dgm="http://schemas.openxmlformats.org/drawingml/2006/diagram" xmlns:c="http://schemas.openxmlformats.org/drawingml/2006/chart"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3771</TotalTime>
  <Words>795</Words>
  <Application>Microsoft Office PowerPoint</Application>
  <PresentationFormat>A4 용지(210x297mm)</PresentationFormat>
  <Paragraphs>169</Paragraphs>
  <Slides>49</Slides>
  <Notes>49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49</vt:i4>
      </vt:variant>
    </vt:vector>
  </HeadingPairs>
  <TitlesOfParts>
    <vt:vector size="56" baseType="lpstr">
      <vt:lpstr>HY견고딕</vt:lpstr>
      <vt:lpstr>HY울릉도L</vt:lpstr>
      <vt:lpstr>굴림</vt:lpstr>
      <vt:lpstr>맑은 고딕</vt:lpstr>
      <vt:lpstr>문체부 바탕체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3955</cp:revision>
  <cp:lastPrinted>2024-11-10T03:24:33Z</cp:lastPrinted>
  <dcterms:created xsi:type="dcterms:W3CDTF">2007-09-19T08:05:28Z</dcterms:created>
  <dcterms:modified xsi:type="dcterms:W3CDTF">2024-12-06T00:41:12Z</dcterms:modified>
  <cp:version/>
</cp:coreProperties>
</file>