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51"/>
  </p:notesMasterIdLst>
  <p:handoutMasterIdLst>
    <p:handoutMasterId r:id="rId52"/>
  </p:handoutMasterIdLst>
  <p:sldIdLst>
    <p:sldId id="4360" r:id="rId2"/>
    <p:sldId id="4506" r:id="rId3"/>
    <p:sldId id="4507" r:id="rId4"/>
    <p:sldId id="4151" r:id="rId5"/>
    <p:sldId id="4405" r:id="rId6"/>
    <p:sldId id="4407" r:id="rId7"/>
    <p:sldId id="4408" r:id="rId8"/>
    <p:sldId id="4494" r:id="rId9"/>
    <p:sldId id="4490" r:id="rId10"/>
    <p:sldId id="4491" r:id="rId11"/>
    <p:sldId id="4493" r:id="rId12"/>
    <p:sldId id="4429" r:id="rId13"/>
    <p:sldId id="4505" r:id="rId14"/>
    <p:sldId id="4463" r:id="rId15"/>
    <p:sldId id="4457" r:id="rId16"/>
    <p:sldId id="4458" r:id="rId17"/>
    <p:sldId id="4459" r:id="rId18"/>
    <p:sldId id="4464" r:id="rId19"/>
    <p:sldId id="4468" r:id="rId20"/>
    <p:sldId id="4470" r:id="rId21"/>
    <p:sldId id="4467" r:id="rId22"/>
    <p:sldId id="4472" r:id="rId23"/>
    <p:sldId id="4471" r:id="rId24"/>
    <p:sldId id="4503" r:id="rId25"/>
    <p:sldId id="4466" r:id="rId26"/>
    <p:sldId id="4465" r:id="rId27"/>
    <p:sldId id="4413" r:id="rId28"/>
    <p:sldId id="4479" r:id="rId29"/>
    <p:sldId id="4480" r:id="rId30"/>
    <p:sldId id="4481" r:id="rId31"/>
    <p:sldId id="4482" r:id="rId32"/>
    <p:sldId id="4483" r:id="rId33"/>
    <p:sldId id="4484" r:id="rId34"/>
    <p:sldId id="4487" r:id="rId35"/>
    <p:sldId id="4486" r:id="rId36"/>
    <p:sldId id="4474" r:id="rId37"/>
    <p:sldId id="4504" r:id="rId38"/>
    <p:sldId id="4075" r:id="rId39"/>
    <p:sldId id="4170" r:id="rId40"/>
    <p:sldId id="4432" r:id="rId41"/>
    <p:sldId id="4495" r:id="rId42"/>
    <p:sldId id="4433" r:id="rId43"/>
    <p:sldId id="4500" r:id="rId44"/>
    <p:sldId id="4501" r:id="rId45"/>
    <p:sldId id="4502" r:id="rId46"/>
    <p:sldId id="4443" r:id="rId47"/>
    <p:sldId id="4447" r:id="rId48"/>
    <p:sldId id="4239" r:id="rId49"/>
    <p:sldId id="3939" r:id="rId50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506"/>
            <p14:sldId id="4507"/>
            <p14:sldId id="4151"/>
            <p14:sldId id="4405"/>
            <p14:sldId id="4407"/>
            <p14:sldId id="4408"/>
            <p14:sldId id="4494"/>
            <p14:sldId id="4490"/>
            <p14:sldId id="4491"/>
            <p14:sldId id="4493"/>
            <p14:sldId id="4429"/>
            <p14:sldId id="4505"/>
            <p14:sldId id="4463"/>
            <p14:sldId id="4457"/>
            <p14:sldId id="4458"/>
            <p14:sldId id="4459"/>
            <p14:sldId id="4464"/>
            <p14:sldId id="4468"/>
            <p14:sldId id="4470"/>
            <p14:sldId id="4467"/>
            <p14:sldId id="4472"/>
            <p14:sldId id="4471"/>
            <p14:sldId id="4503"/>
            <p14:sldId id="4466"/>
            <p14:sldId id="4465"/>
            <p14:sldId id="4413"/>
            <p14:sldId id="4479"/>
            <p14:sldId id="4480"/>
            <p14:sldId id="4481"/>
            <p14:sldId id="4482"/>
            <p14:sldId id="4483"/>
            <p14:sldId id="4484"/>
            <p14:sldId id="4487"/>
            <p14:sldId id="4486"/>
            <p14:sldId id="4474"/>
            <p14:sldId id="4504"/>
          </p14:sldIdLst>
        </p14:section>
        <p14:section name="제목 없는 구역" id="{2E959474-C292-4336-AEBC-550E31E85082}">
          <p14:sldIdLst>
            <p14:sldId id="4075"/>
            <p14:sldId id="4170"/>
            <p14:sldId id="4432"/>
            <p14:sldId id="4495"/>
            <p14:sldId id="4433"/>
            <p14:sldId id="4500"/>
            <p14:sldId id="4501"/>
            <p14:sldId id="4502"/>
            <p14:sldId id="4443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242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6215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5531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4266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705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1422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7930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3683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8519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9012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6992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6310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9679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145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9907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9369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7608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448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11888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449000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7721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067266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0241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50932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9679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4706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3606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978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2024-11-20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49.png"/><Relationship Id="rId10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65.png"/><Relationship Id="rId4" Type="http://schemas.openxmlformats.org/officeDocument/2006/relationships/image" Target="../media/image48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69.png"/><Relationship Id="rId5" Type="http://schemas.openxmlformats.org/officeDocument/2006/relationships/image" Target="../media/image49.png"/><Relationship Id="rId10" Type="http://schemas.openxmlformats.org/officeDocument/2006/relationships/image" Target="../media/image68.png"/><Relationship Id="rId4" Type="http://schemas.openxmlformats.org/officeDocument/2006/relationships/image" Target="../media/image48.png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72.png"/><Relationship Id="rId5" Type="http://schemas.openxmlformats.org/officeDocument/2006/relationships/image" Target="../media/image49.png"/><Relationship Id="rId10" Type="http://schemas.openxmlformats.org/officeDocument/2006/relationships/image" Target="../media/image71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77.png"/><Relationship Id="rId5" Type="http://schemas.openxmlformats.org/officeDocument/2006/relationships/image" Target="../media/image49.png"/><Relationship Id="rId10" Type="http://schemas.openxmlformats.org/officeDocument/2006/relationships/image" Target="../media/image76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81.png"/><Relationship Id="rId5" Type="http://schemas.openxmlformats.org/officeDocument/2006/relationships/image" Target="../media/image49.png"/><Relationship Id="rId10" Type="http://schemas.openxmlformats.org/officeDocument/2006/relationships/image" Target="../media/image80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2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9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7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24.11.20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30160"/>
            <a:ext cx="461216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출장건강검진 관련 사항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536248"/>
            <a:ext cx="92890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출장검진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특수검진 위주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/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누락인원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분류하여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11/11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까지 제출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marL="342900" lvl="0" indent="-342900">
              <a:buFontTx/>
              <a:buChar char="-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서류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금일</a:t>
            </a:r>
            <a:r>
              <a:rPr lang="ko-KR" altLang="en-US" sz="2000" b="1" dirty="0" smtClean="0">
                <a:latin typeface="HY견고딕"/>
                <a:ea typeface="HY견고딕"/>
              </a:rPr>
              <a:t> 중 각 업체 담당자에게 전달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342900" lvl="0" indent="-342900">
              <a:buFontTx/>
              <a:buChar char="-"/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유해인자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취급물질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란에는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기타광물성분진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소음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진동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그밖에 진동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기본으로 입력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ko-KR" altLang="en-US" sz="2000" b="1" dirty="0"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추가 유해인자는 확인 후 연락</a:t>
            </a:r>
            <a:r>
              <a:rPr lang="en-US" altLang="ko-KR" sz="2000" b="1" dirty="0" smtClean="0">
                <a:latin typeface="HY견고딕"/>
                <a:ea typeface="HY견고딕"/>
              </a:rPr>
              <a:t>. </a:t>
            </a:r>
          </a:p>
          <a:p>
            <a:pPr marL="342900" lvl="0" indent="-342900">
              <a:buFontTx/>
              <a:buChar char="-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기초안전보건이수증은</a:t>
            </a:r>
            <a:r>
              <a:rPr lang="ko-KR" altLang="en-US" sz="2000" b="1" dirty="0" smtClean="0">
                <a:latin typeface="HY견고딕"/>
                <a:ea typeface="HY견고딕"/>
              </a:rPr>
              <a:t> 공란으로 비워두시면 됩니다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참고사항 </a:t>
            </a:r>
            <a:r>
              <a:rPr lang="en-US" altLang="ko-KR" sz="2000" b="1" dirty="0" smtClean="0">
                <a:latin typeface="HY견고딕"/>
                <a:ea typeface="HY견고딕"/>
              </a:rPr>
              <a:t>– </a:t>
            </a:r>
            <a:r>
              <a:rPr lang="ko-KR" altLang="en-US" sz="2000" b="1" dirty="0" smtClean="0">
                <a:latin typeface="HY견고딕"/>
                <a:ea typeface="HY견고딕"/>
              </a:rPr>
              <a:t>병원 제출 서류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(MSDS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자료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사업자등록증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검진명단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추후 병원에서 자료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검토후</a:t>
            </a:r>
            <a:r>
              <a:rPr lang="ko-KR" altLang="en-US" sz="2000" b="1" dirty="0" smtClean="0">
                <a:latin typeface="HY견고딕"/>
                <a:ea typeface="HY견고딕"/>
              </a:rPr>
              <a:t> 현장 방문 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문진표 배부</a:t>
            </a: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3645024"/>
            <a:ext cx="9721080" cy="320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800" b="1" dirty="0" smtClean="0">
                <a:solidFill>
                  <a:srgbClr val="92D050"/>
                </a:solidFill>
                <a:latin typeface="HY견고딕"/>
                <a:ea typeface="HY견고딕"/>
              </a:rPr>
              <a:t>일일 위험성평가 </a:t>
            </a:r>
            <a:r>
              <a:rPr lang="ko-KR" altLang="en-US" sz="2000" b="1" dirty="0" smtClean="0">
                <a:latin typeface="HY견고딕"/>
                <a:ea typeface="HY견고딕"/>
              </a:rPr>
              <a:t>근로자 전파 및 교육실시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작업 시작 전 교육은 </a:t>
            </a:r>
            <a:r>
              <a:rPr lang="ko-KR" altLang="en-US" sz="3200" b="1" dirty="0" err="1" smtClean="0">
                <a:solidFill>
                  <a:srgbClr val="0070C0"/>
                </a:solidFill>
                <a:latin typeface="HY견고딕"/>
                <a:ea typeface="HY견고딕"/>
              </a:rPr>
              <a:t>위험성평가등록부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로</a:t>
            </a:r>
            <a:r>
              <a:rPr lang="ko-KR" altLang="en-US" sz="2000" b="1" dirty="0" smtClean="0">
                <a:latin typeface="HY견고딕"/>
                <a:ea typeface="HY견고딕"/>
              </a:rPr>
              <a:t> 실시하도록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동절기 관련 사전사고 및 사건예방 관리철저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38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4995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11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.20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일일 위험성평가 </a:t>
            </a:r>
            <a:r>
              <a:rPr lang="en-US" altLang="ko-KR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</a:t>
            </a:r>
            <a:r>
              <a:rPr lang="en-US" altLang="ko-KR" sz="3200" b="1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800" b="1" dirty="0" smtClean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46" y="4136427"/>
            <a:ext cx="4169025" cy="25329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1336323"/>
            <a:ext cx="4176464" cy="26687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332134"/>
            <a:ext cx="4410691" cy="26729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/>
          <a:srcRect t="6854"/>
          <a:stretch/>
        </p:blipFill>
        <p:spPr>
          <a:xfrm>
            <a:off x="560511" y="4116446"/>
            <a:ext cx="4410691" cy="25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48" y="1157815"/>
            <a:ext cx="8980156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83748"/>
            <a:ext cx="8737376" cy="52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52362"/>
            <a:ext cx="8809384" cy="52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75844"/>
            <a:ext cx="8737376" cy="52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268760"/>
            <a:ext cx="873737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120937"/>
            <a:ext cx="8956083" cy="252408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95" y="3789040"/>
            <a:ext cx="4544059" cy="184810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008" y="3789040"/>
            <a:ext cx="434488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172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80" y="5458952"/>
            <a:ext cx="9505056" cy="113877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/>
              <a:t>동원개발 관리감독자만 등재 중</a:t>
            </a:r>
            <a:r>
              <a:rPr lang="en-US" altLang="ko-KR" sz="3600" b="1" dirty="0" smtClean="0"/>
              <a:t>...</a:t>
            </a:r>
          </a:p>
          <a:p>
            <a:r>
              <a:rPr lang="ko-KR" altLang="en-US" sz="3200" b="1" dirty="0" smtClean="0">
                <a:solidFill>
                  <a:srgbClr val="FF0000"/>
                </a:solidFill>
              </a:rPr>
              <a:t>해당업체 관리자가 작업사항 등 등재해야 됨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…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12" y="1278286"/>
            <a:ext cx="9259592" cy="20005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2" y="3356992"/>
            <a:ext cx="4701804" cy="21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73" y="1145684"/>
            <a:ext cx="8808523" cy="375337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9881" y="4575285"/>
            <a:ext cx="1688123" cy="242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2720" y="5949280"/>
            <a:ext cx="5328592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/>
              <a:t>11</a:t>
            </a:r>
            <a:r>
              <a:rPr lang="ko-KR" altLang="en-US" sz="2800" b="1" dirty="0" smtClean="0"/>
              <a:t>월 조치등록 누락</a:t>
            </a:r>
            <a:r>
              <a:rPr lang="en-US" altLang="ko-KR" sz="2800" b="1" dirty="0" smtClean="0"/>
              <a:t>.-</a:t>
            </a:r>
            <a:r>
              <a:rPr lang="ko-KR" altLang="en-US" sz="2800" b="1" dirty="0" smtClean="0"/>
              <a:t>조치완료</a:t>
            </a:r>
            <a:endParaRPr lang="en-US" altLang="ko-KR" sz="2800" b="1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871296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2" y="1340768"/>
            <a:ext cx="8723488" cy="22322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8" y="3717032"/>
            <a:ext cx="2305372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5" y="3659608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ko-KR" altLang="en-US" sz="3600" b="1" dirty="0" smtClean="0"/>
              <a:t>작업실시 일자 기록관리 필요</a:t>
            </a:r>
            <a:r>
              <a:rPr lang="en-US" altLang="ko-KR" sz="3600" b="1" dirty="0" smtClean="0"/>
              <a:t>-</a:t>
            </a:r>
            <a:r>
              <a:rPr lang="ko-KR" altLang="en-US" sz="3600" b="1" dirty="0" smtClean="0"/>
              <a:t>완료</a:t>
            </a:r>
            <a:endParaRPr lang="en-US" altLang="ko-KR" sz="3600" b="1" dirty="0" smtClean="0"/>
          </a:p>
          <a:p>
            <a:r>
              <a:rPr lang="en-US" altLang="ko-KR" sz="3600" b="1" dirty="0">
                <a:solidFill>
                  <a:srgbClr val="FF0000"/>
                </a:solidFill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금번 위험성평가 </a:t>
            </a:r>
            <a:r>
              <a:rPr lang="ko-KR" altLang="en-US" sz="3600" b="1" dirty="0" err="1">
                <a:solidFill>
                  <a:srgbClr val="FF0000"/>
                </a:solidFill>
              </a:rPr>
              <a:t>안전보건팀에서</a:t>
            </a:r>
            <a:r>
              <a:rPr lang="ko-KR" altLang="en-US" sz="3600" b="1" dirty="0">
                <a:solidFill>
                  <a:srgbClr val="FF0000"/>
                </a:solidFill>
              </a:rPr>
              <a:t> 작성예정</a:t>
            </a:r>
            <a:r>
              <a:rPr lang="en-US" altLang="ko-KR" sz="3600" b="1" dirty="0">
                <a:solidFill>
                  <a:srgbClr val="FF0000"/>
                </a:solidFill>
              </a:rPr>
              <a:t>)</a:t>
            </a:r>
          </a:p>
          <a:p>
            <a:endParaRPr lang="en-US" altLang="ko-KR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45" y="3659608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ko-KR" altLang="en-US" sz="3600" b="1" dirty="0" smtClean="0"/>
              <a:t>작업실시 일자 기록관리 필요</a:t>
            </a:r>
            <a:r>
              <a:rPr lang="en-US" altLang="ko-KR" sz="3600" b="1" dirty="0" smtClean="0"/>
              <a:t>…</a:t>
            </a:r>
          </a:p>
          <a:p>
            <a:r>
              <a:rPr lang="en-US" altLang="ko-KR" sz="3600" b="1" dirty="0">
                <a:solidFill>
                  <a:srgbClr val="FF0000"/>
                </a:solidFill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금번 위험성평가 </a:t>
            </a:r>
            <a:r>
              <a:rPr lang="ko-KR" altLang="en-US" sz="3600" b="1" dirty="0" err="1">
                <a:solidFill>
                  <a:srgbClr val="FF0000"/>
                </a:solidFill>
              </a:rPr>
              <a:t>안전보건팀에서</a:t>
            </a:r>
            <a:r>
              <a:rPr lang="ko-KR" altLang="en-US" sz="3600" b="1" dirty="0">
                <a:solidFill>
                  <a:srgbClr val="FF0000"/>
                </a:solidFill>
              </a:rPr>
              <a:t> 작성예정</a:t>
            </a:r>
            <a:r>
              <a:rPr lang="en-US" altLang="ko-KR" sz="3600" b="1" dirty="0">
                <a:solidFill>
                  <a:srgbClr val="FF0000"/>
                </a:solidFill>
              </a:rPr>
              <a:t>)</a:t>
            </a:r>
          </a:p>
          <a:p>
            <a:endParaRPr lang="en-US" altLang="ko-KR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145" y="3659608"/>
            <a:ext cx="950505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10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말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, 11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월 조치등록 누락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…</a:t>
            </a:r>
          </a:p>
          <a:p>
            <a:r>
              <a:rPr lang="ko-KR" altLang="en-US" sz="3600" b="1" dirty="0" smtClean="0">
                <a:solidFill>
                  <a:srgbClr val="FF0000"/>
                </a:solidFill>
              </a:rPr>
              <a:t>조치등록 방법 등 관리필요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.. (</a:t>
            </a:r>
            <a:r>
              <a:rPr lang="ko-KR" altLang="en-US" sz="3600" b="1" dirty="0" err="1" smtClean="0">
                <a:solidFill>
                  <a:srgbClr val="FF0000"/>
                </a:solidFill>
              </a:rPr>
              <a:t>비상주업체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32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80" y="1326218"/>
            <a:ext cx="3600399" cy="4407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2480" y="5807645"/>
            <a:ext cx="856895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ea typeface="HY견고딕" panose="02030600000101010101" pitchFamily="18" charset="-127"/>
              </a:rPr>
              <a:t>사고 발생 시 상 등급으로 인한 관리소홀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rcRect t="33009"/>
          <a:stretch/>
        </p:blipFill>
        <p:spPr>
          <a:xfrm>
            <a:off x="5673079" y="1291973"/>
            <a:ext cx="3600399" cy="2952327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72480" y="1510128"/>
            <a:ext cx="4045995" cy="382884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각 동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층변화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구간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갱폼난간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단부로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인하여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발생 시 중대재해발생위험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=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동 동일하게 폐합조치 중 </a:t>
            </a:r>
            <a:endParaRPr kumimoji="1" lang="ko-KR" altLang="en-US" sz="2400" b="0" i="0" u="none" strike="noStrike" cap="none" normalizeH="0" baseline="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325" y="3658830"/>
            <a:ext cx="3596153" cy="23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줄걸이방법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불량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한줄걸이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슬링벨트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임의사용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인양함 미 사용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적발시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신호수 교육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326216"/>
            <a:ext cx="3888433" cy="440703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857" y="1340768"/>
            <a:ext cx="3436615" cy="4392486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600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5m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이상의 고 위험추락구간 안전그네 미 착용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즉시 작업을 중지하고 보호구 착용 및 고리 체결하여 작업실시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)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3" y="1292061"/>
            <a:ext cx="3916601" cy="44557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7752" y="1519959"/>
            <a:ext cx="3436158" cy="392526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5209" y="4136333"/>
            <a:ext cx="2664274" cy="2461019"/>
          </a:xfrm>
          <a:prstGeom prst="rect">
            <a:avLst/>
          </a:prstGeom>
        </p:spPr>
      </p:pic>
      <p:sp>
        <p:nvSpPr>
          <p:cNvPr id="13" name="오른쪽 화살표 12"/>
          <p:cNvSpPr/>
          <p:nvPr/>
        </p:nvSpPr>
        <p:spPr>
          <a:xfrm>
            <a:off x="4566976" y="3261651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04528" y="1340768"/>
            <a:ext cx="3672408" cy="316835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4932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0437601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위험물보관소 내부에 소화기 보관금지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 발생 시 사용불가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89" y="1326218"/>
            <a:ext cx="3902117" cy="44790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9932" y="1313394"/>
            <a:ext cx="3564079" cy="444896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149" y="1283800"/>
            <a:ext cx="3905796" cy="273405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0"/>
          <a:srcRect r="29877"/>
          <a:stretch/>
        </p:blipFill>
        <p:spPr>
          <a:xfrm>
            <a:off x="551829" y="3501008"/>
            <a:ext cx="3914477" cy="230425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8613" y="1205632"/>
            <a:ext cx="3555398" cy="237231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2"/>
          <a:srcRect r="46316" b="17948"/>
          <a:stretch/>
        </p:blipFill>
        <p:spPr>
          <a:xfrm>
            <a:off x="5708613" y="3592494"/>
            <a:ext cx="3555398" cy="2169862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2288704" y="2852936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2216696" y="4699800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593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발생된 위험을 노출시킨 상태에서 관리를 해야 됨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식별이 불가한 채로 사고사례 증대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ex)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거푸집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176" y="1502516"/>
            <a:ext cx="3683545" cy="336664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9"/>
          <a:srcRect t="2676"/>
          <a:stretch/>
        </p:blipFill>
        <p:spPr>
          <a:xfrm>
            <a:off x="551827" y="1325719"/>
            <a:ext cx="3897117" cy="442208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7495" y="1340769"/>
            <a:ext cx="3683545" cy="440703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327913">
            <a:off x="3080792" y="2996952"/>
            <a:ext cx="1224136" cy="2592288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655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단부구간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조치완료 확인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골재포설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지면높이 상승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9"/>
          <a:srcRect r="46836" b="27621"/>
          <a:stretch/>
        </p:blipFill>
        <p:spPr>
          <a:xfrm>
            <a:off x="5865989" y="2032116"/>
            <a:ext cx="3335483" cy="26930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45088" y="4771033"/>
            <a:ext cx="3118283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일부 이동조치 확인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확인필요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827" y="1326214"/>
            <a:ext cx="3905795" cy="445069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6408" y="1326214"/>
            <a:ext cx="3694631" cy="4407040"/>
          </a:xfrm>
          <a:prstGeom prst="rect">
            <a:avLst/>
          </a:prstGeom>
        </p:spPr>
      </p:pic>
      <p:cxnSp>
        <p:nvCxnSpPr>
          <p:cNvPr id="16" name="직선 화살표 연결선 15"/>
          <p:cNvCxnSpPr/>
          <p:nvPr/>
        </p:nvCxnSpPr>
        <p:spPr>
          <a:xfrm>
            <a:off x="2936776" y="3501008"/>
            <a:ext cx="0" cy="936104"/>
          </a:xfrm>
          <a:prstGeom prst="straightConnector1">
            <a:avLst/>
          </a:prstGeom>
          <a:solidFill>
            <a:srgbClr val="339966"/>
          </a:solidFill>
          <a:ln w="57150" cap="flat" cmpd="sng" algn="ctr">
            <a:solidFill>
              <a:srgbClr val="FFFF00"/>
            </a:solidFill>
            <a:prstDash val="sysDash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644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943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702" y="6172253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업체 동일 및 공통항목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동절기 사과예방관리 수칙준수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0" y="1196752"/>
            <a:ext cx="4172532" cy="482453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82" y="1285476"/>
            <a:ext cx="4181554" cy="4735811"/>
          </a:xfrm>
          <a:prstGeom prst="rect">
            <a:avLst/>
          </a:prstGeom>
        </p:spPr>
      </p:pic>
      <p:sp>
        <p:nvSpPr>
          <p:cNvPr id="16" name="타원 15"/>
          <p:cNvSpPr/>
          <p:nvPr/>
        </p:nvSpPr>
        <p:spPr>
          <a:xfrm>
            <a:off x="5190478" y="2276872"/>
            <a:ext cx="3456384" cy="2379166"/>
          </a:xfrm>
          <a:prstGeom prst="ellipse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en-US" altLang="ko-KR" sz="2000" b="0" i="0" u="none" strike="noStrike" cap="none" normalizeH="0" baseline="0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kumimoji="1" lang="ko-KR" altLang="en-US" sz="2000" b="0" i="0" u="none" strike="noStrike" cap="none" normalizeH="0" baseline="0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고령자</a:t>
            </a:r>
            <a:endParaRPr kumimoji="1" lang="en-US" altLang="ko-KR" sz="2000" b="0" i="0" u="none" strike="noStrike" cap="none" normalizeH="0" baseline="0" dirty="0" smtClean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고혈압 등 기저질환 근로자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en-US" altLang="ko-KR" sz="2000" b="0" i="0" u="none" strike="noStrike" cap="none" normalizeH="0" baseline="0" dirty="0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주취자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새벽에 음주 후 출근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kumimoji="1" lang="ko-KR" altLang="en-US" sz="20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472" y="1598852"/>
            <a:ext cx="1523360" cy="256390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2496" y="4054047"/>
            <a:ext cx="2046608" cy="211820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0416" y="1150447"/>
            <a:ext cx="4819128" cy="1792137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5794" y="3477056"/>
            <a:ext cx="1655563" cy="23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943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끼임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435" y="5893307"/>
            <a:ext cx="8568952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협착위험 사용기준 및 관리기준 준수철저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양끝 범위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벗어났을때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중앙부에 파이프 등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끼임사고예방관리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필요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0" y="1196752"/>
            <a:ext cx="4172532" cy="46805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14" y="1124597"/>
            <a:ext cx="4063577" cy="46377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8818" y="5051657"/>
            <a:ext cx="349848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계단형성 시 즉시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조치하실것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(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반복적인 지적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50" y="1137694"/>
            <a:ext cx="4111641" cy="469681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2811" y="1196752"/>
            <a:ext cx="3650670" cy="463775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2652" y="1111877"/>
            <a:ext cx="2069453" cy="1560132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2720752" y="2156285"/>
            <a:ext cx="0" cy="91267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370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9431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435" y="5893307"/>
            <a:ext cx="8568952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코너부분 자재적재금지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안전난간 미 설치로 인한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떨어짐 위험 등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차적인 사고발생위험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자재적재 시 정리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0" y="1326215"/>
            <a:ext cx="3897113" cy="443613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60" y="1196752"/>
            <a:ext cx="4172532" cy="468052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563" y="1258215"/>
            <a:ext cx="3974918" cy="4519676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1256" y="1700808"/>
            <a:ext cx="3299894" cy="26469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81256" y="4522210"/>
            <a:ext cx="311828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체결상태 확인하여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예방관리 철저히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육안점검필요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652" y="1267269"/>
            <a:ext cx="3992829" cy="451062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3879" y="1340768"/>
            <a:ext cx="3447593" cy="42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불안전한 상태 및 행동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2808312" cy="21292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40" y="1344961"/>
            <a:ext cx="2880320" cy="21250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449" y="1340769"/>
            <a:ext cx="2921248" cy="21292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29" y="3573016"/>
            <a:ext cx="2819903" cy="22322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076" y="3573016"/>
            <a:ext cx="2879084" cy="22322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194" y="3573017"/>
            <a:ext cx="2897702" cy="22322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718" y="1331154"/>
            <a:ext cx="2822113" cy="213883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6030" y="1328041"/>
            <a:ext cx="2867130" cy="214195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7770" y="1340767"/>
            <a:ext cx="2912126" cy="214420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520" y="3573017"/>
            <a:ext cx="2802521" cy="223224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9866" y="3548632"/>
            <a:ext cx="2873294" cy="225663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984" y="3544259"/>
            <a:ext cx="2891911" cy="295522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927" y="1196753"/>
            <a:ext cx="2837650" cy="468052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19866" y="1340767"/>
            <a:ext cx="2873294" cy="212922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9610" y="3544259"/>
            <a:ext cx="2863549" cy="226100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8239" y="3544259"/>
            <a:ext cx="2901656" cy="295522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19864" y="1310403"/>
            <a:ext cx="2873295" cy="217457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2480" y="3789040"/>
            <a:ext cx="1965884" cy="29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불안전한 상태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2808312" cy="21292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40" y="1344961"/>
            <a:ext cx="2880320" cy="21250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2449" y="1340769"/>
            <a:ext cx="2921248" cy="212922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29" y="3573016"/>
            <a:ext cx="2819903" cy="22322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076" y="3573016"/>
            <a:ext cx="2879084" cy="22322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2194" y="3573017"/>
            <a:ext cx="2897702" cy="22322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718" y="1331154"/>
            <a:ext cx="2822113" cy="213883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6030" y="1328041"/>
            <a:ext cx="2867130" cy="214195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57770" y="1340767"/>
            <a:ext cx="2912126" cy="214420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520" y="3573017"/>
            <a:ext cx="2802521" cy="223224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19866" y="3548632"/>
            <a:ext cx="2873294" cy="225663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77984" y="3544259"/>
            <a:ext cx="2891911" cy="29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752" y="3717032"/>
            <a:ext cx="4429743" cy="1008112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164" y="516605"/>
            <a:ext cx="6878220" cy="58967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164" y="398665"/>
            <a:ext cx="7022235" cy="631809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31330" y="2132856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깔림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783" y="497470"/>
            <a:ext cx="6868601" cy="588385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782" y="388649"/>
            <a:ext cx="7012618" cy="635272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31330" y="2132856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깔림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665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1048"/>
          <a:stretch/>
        </p:blipFill>
        <p:spPr>
          <a:xfrm>
            <a:off x="1540785" y="456785"/>
            <a:ext cx="6796592" cy="5944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783" y="497470"/>
            <a:ext cx="6868601" cy="588385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782" y="388649"/>
            <a:ext cx="7012618" cy="63527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778" y="497470"/>
            <a:ext cx="7084622" cy="636053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31330" y="2132856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깔림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832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14" y="908720"/>
            <a:ext cx="8538666" cy="3814179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776536" y="1772816"/>
            <a:ext cx="8352928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216696" y="836712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매몰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2630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82" y="980728"/>
            <a:ext cx="8068801" cy="316835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76536" y="2204864"/>
            <a:ext cx="8352928" cy="10801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091" y="3429000"/>
            <a:ext cx="3372321" cy="315321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216696" y="836712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</a:rPr>
              <a:t>맞음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4143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82" y="980728"/>
            <a:ext cx="8068801" cy="316835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76536" y="2204864"/>
            <a:ext cx="8352928" cy="10801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8" y="980728"/>
            <a:ext cx="8532522" cy="302433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776536" y="1844824"/>
            <a:ext cx="8568952" cy="158417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899" y="4005064"/>
            <a:ext cx="3420380" cy="2577993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216696" y="836712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</a:rPr>
              <a:t>추락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0019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82" y="980728"/>
            <a:ext cx="8068801" cy="316835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76536" y="2204864"/>
            <a:ext cx="8352928" cy="10801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58" y="980728"/>
            <a:ext cx="8532522" cy="302433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776536" y="1844824"/>
            <a:ext cx="8568952" cy="158417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56" y="492226"/>
            <a:ext cx="8871747" cy="587354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650734" y="1700808"/>
            <a:ext cx="8694754" cy="5040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50734" y="3212976"/>
            <a:ext cx="8730332" cy="5040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50734" y="4754596"/>
            <a:ext cx="8730331" cy="7626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736976" y="2255594"/>
            <a:ext cx="1080120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</a:rPr>
              <a:t>깔림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105128" y="4005064"/>
            <a:ext cx="1224136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떨어짐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177136" y="6128472"/>
            <a:ext cx="1224136" cy="504056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떨어짐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735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894" y="4824987"/>
            <a:ext cx="92890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3</a:t>
            </a:r>
            <a:r>
              <a:rPr lang="en-US" altLang="ko-KR" sz="2800" b="1" dirty="0" smtClean="0">
                <a:latin typeface="HY견고딕"/>
                <a:ea typeface="HY견고딕"/>
              </a:rPr>
              <a:t>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 관리철저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흡연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화기작업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가설사무실 등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 4. </a:t>
            </a:r>
            <a:r>
              <a:rPr lang="ko-KR" altLang="en-US" sz="2000" b="1" dirty="0" smtClean="0">
                <a:latin typeface="HY견고딕"/>
                <a:ea typeface="HY견고딕"/>
              </a:rPr>
              <a:t>신규업체 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근로자 관리 철저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배치전건강검진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MSDS </a:t>
            </a:r>
            <a:r>
              <a:rPr lang="ko-KR" altLang="en-US" sz="2000" b="1" dirty="0" smtClean="0">
                <a:latin typeface="HY견고딕"/>
                <a:ea typeface="HY견고딕"/>
              </a:rPr>
              <a:t>등 누락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5. </a:t>
            </a:r>
            <a:r>
              <a:rPr lang="ko-KR" altLang="en-US" sz="2000" b="1" dirty="0" smtClean="0">
                <a:latin typeface="HY견고딕"/>
                <a:ea typeface="HY견고딕"/>
              </a:rPr>
              <a:t>고령근로자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 smtClean="0">
                <a:latin typeface="HY견고딕"/>
                <a:ea typeface="HY견고딕"/>
              </a:rPr>
              <a:t>고혈압 동절기로 인한 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2492896"/>
            <a:ext cx="5472608" cy="273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496" y="958973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11/22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타워크레인 상승작업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으로 </a:t>
            </a:r>
            <a:r>
              <a:rPr lang="ko-KR" altLang="en-US" sz="2000" b="1" dirty="0" smtClean="0">
                <a:latin typeface="HY견고딕"/>
                <a:ea typeface="HY견고딕"/>
              </a:rPr>
              <a:t>주변 작업금지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동시작업금지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11/27 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출장건강검진 실시 전 마무리 협조</a:t>
            </a:r>
            <a:r>
              <a:rPr lang="en-US" altLang="ko-KR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492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위험성평가회의 전 근로자에 전파 및 사무실에 인쇄하여 비치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근로자의 안전을 최우선으로 </a:t>
            </a:r>
            <a:r>
              <a:rPr lang="ko-KR" altLang="en-US" sz="2000" b="1" dirty="0" smtClean="0">
                <a:latin typeface="HY견고딕"/>
                <a:ea typeface="HY견고딕"/>
              </a:rPr>
              <a:t>생각하여 작업 전 확인을 철저히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출장검진 시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차질없이</a:t>
            </a:r>
            <a:r>
              <a:rPr lang="ko-KR" altLang="en-US" sz="2000" b="1" dirty="0" smtClean="0">
                <a:latin typeface="HY견고딕"/>
                <a:ea typeface="HY견고딕"/>
              </a:rPr>
              <a:t> 진행하도록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작업계획서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누락없이</a:t>
            </a:r>
            <a:r>
              <a:rPr lang="ko-KR" altLang="en-US" sz="2000" b="1" dirty="0" smtClean="0">
                <a:latin typeface="HY견고딕"/>
                <a:ea typeface="HY견고딕"/>
              </a:rPr>
              <a:t> 작성하고 검토 및 확인을 철저히 하도록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12" y="2781736"/>
            <a:ext cx="4752528" cy="800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937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11.06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229606"/>
            <a:ext cx="4824536" cy="318721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945" y="675772"/>
            <a:ext cx="4485031" cy="27410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b="50722"/>
          <a:stretch/>
        </p:blipFill>
        <p:spPr>
          <a:xfrm>
            <a:off x="200472" y="3416824"/>
            <a:ext cx="4664968" cy="332454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t="50727"/>
          <a:stretch/>
        </p:blipFill>
        <p:spPr>
          <a:xfrm>
            <a:off x="5025008" y="3482903"/>
            <a:ext cx="4664968" cy="32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496" y="1261952"/>
            <a:ext cx="92890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1.11/07 1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호기 타워크레인 상승작업으로 </a:t>
            </a:r>
            <a:r>
              <a:rPr lang="ko-KR" altLang="en-US" sz="2000" b="1" dirty="0" smtClean="0">
                <a:latin typeface="HY견고딕"/>
                <a:ea typeface="HY견고딕"/>
              </a:rPr>
              <a:t>주변 작업금지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동시작업금지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  출장건강검진 </a:t>
            </a:r>
            <a:r>
              <a:rPr lang="en-US" altLang="ko-KR" sz="2000" b="1" dirty="0" smtClean="0">
                <a:latin typeface="HY견고딕"/>
                <a:ea typeface="HY견고딕"/>
              </a:rPr>
              <a:t>11/27 </a:t>
            </a:r>
            <a:r>
              <a:rPr lang="ko-KR" altLang="en-US" sz="2000" b="1" dirty="0" smtClean="0">
                <a:latin typeface="HY견고딕"/>
                <a:ea typeface="HY견고딕"/>
              </a:rPr>
              <a:t>예정 </a:t>
            </a:r>
            <a:r>
              <a:rPr lang="en-US" altLang="ko-KR" sz="2000" b="1" dirty="0" smtClean="0">
                <a:latin typeface="HY견고딕"/>
                <a:ea typeface="HY견고딕"/>
              </a:rPr>
              <a:t>– </a:t>
            </a:r>
            <a:r>
              <a:rPr lang="ko-KR" altLang="en-US" sz="2000" b="1" dirty="0" smtClean="0">
                <a:latin typeface="HY견고딕"/>
                <a:ea typeface="HY견고딕"/>
              </a:rPr>
              <a:t>서류 </a:t>
            </a:r>
            <a:r>
              <a:rPr lang="en-US" altLang="ko-KR" sz="2000" b="1" dirty="0" smtClean="0">
                <a:latin typeface="HY견고딕"/>
                <a:ea typeface="HY견고딕"/>
              </a:rPr>
              <a:t>11/11</a:t>
            </a:r>
            <a:r>
              <a:rPr lang="ko-KR" altLang="en-US" sz="2000" b="1" dirty="0" smtClean="0">
                <a:latin typeface="HY견고딕"/>
                <a:ea typeface="HY견고딕"/>
              </a:rPr>
              <a:t>까지 취합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3140968"/>
            <a:ext cx="2715286" cy="14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3617</TotalTime>
  <Words>804</Words>
  <Application>Microsoft Office PowerPoint</Application>
  <PresentationFormat>A4 용지(210x297mm)</PresentationFormat>
  <Paragraphs>166</Paragraphs>
  <Slides>49</Slides>
  <Notes>49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3935</cp:revision>
  <cp:lastPrinted>2024-11-10T03:24:33Z</cp:lastPrinted>
  <dcterms:created xsi:type="dcterms:W3CDTF">2007-09-19T08:05:28Z</dcterms:created>
  <dcterms:modified xsi:type="dcterms:W3CDTF">2024-11-20T01:09:05Z</dcterms:modified>
  <cp:version/>
</cp:coreProperties>
</file>