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83" r:id="rId1"/>
  </p:sldMasterIdLst>
  <p:notesMasterIdLst>
    <p:notesMasterId r:id="rId47"/>
  </p:notesMasterIdLst>
  <p:handoutMasterIdLst>
    <p:handoutMasterId r:id="rId48"/>
  </p:handoutMasterIdLst>
  <p:sldIdLst>
    <p:sldId id="4360" r:id="rId2"/>
    <p:sldId id="4151" r:id="rId3"/>
    <p:sldId id="4405" r:id="rId4"/>
    <p:sldId id="4407" r:id="rId5"/>
    <p:sldId id="4408" r:id="rId6"/>
    <p:sldId id="4456" r:id="rId7"/>
    <p:sldId id="4452" r:id="rId8"/>
    <p:sldId id="4454" r:id="rId9"/>
    <p:sldId id="4455" r:id="rId10"/>
    <p:sldId id="4429" r:id="rId11"/>
    <p:sldId id="4473" r:id="rId12"/>
    <p:sldId id="4463" r:id="rId13"/>
    <p:sldId id="4414" r:id="rId14"/>
    <p:sldId id="4457" r:id="rId15"/>
    <p:sldId id="4458" r:id="rId16"/>
    <p:sldId id="4459" r:id="rId17"/>
    <p:sldId id="4464" r:id="rId18"/>
    <p:sldId id="4468" r:id="rId19"/>
    <p:sldId id="4470" r:id="rId20"/>
    <p:sldId id="4467" r:id="rId21"/>
    <p:sldId id="4472" r:id="rId22"/>
    <p:sldId id="4471" r:id="rId23"/>
    <p:sldId id="4466" r:id="rId24"/>
    <p:sldId id="4465" r:id="rId25"/>
    <p:sldId id="4413" r:id="rId26"/>
    <p:sldId id="4479" r:id="rId27"/>
    <p:sldId id="4480" r:id="rId28"/>
    <p:sldId id="4481" r:id="rId29"/>
    <p:sldId id="4482" r:id="rId30"/>
    <p:sldId id="4483" r:id="rId31"/>
    <p:sldId id="4484" r:id="rId32"/>
    <p:sldId id="4487" r:id="rId33"/>
    <p:sldId id="4486" r:id="rId34"/>
    <p:sldId id="4474" r:id="rId35"/>
    <p:sldId id="4485" r:id="rId36"/>
    <p:sldId id="4075" r:id="rId37"/>
    <p:sldId id="4170" r:id="rId38"/>
    <p:sldId id="4432" r:id="rId39"/>
    <p:sldId id="4433" r:id="rId40"/>
    <p:sldId id="4434" r:id="rId41"/>
    <p:sldId id="4443" r:id="rId42"/>
    <p:sldId id="4489" r:id="rId43"/>
    <p:sldId id="4447" r:id="rId44"/>
    <p:sldId id="4239" r:id="rId45"/>
    <p:sldId id="3939" r:id="rId46"/>
  </p:sldIdLst>
  <p:sldSz cx="9906000" cy="6858000" type="A4"/>
  <p:notesSz cx="6735763" cy="9866313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45646BD2-A703-42CE-8433-0A64C80629F8}">
          <p14:sldIdLst>
            <p14:sldId id="4360"/>
            <p14:sldId id="4151"/>
            <p14:sldId id="4405"/>
            <p14:sldId id="4407"/>
            <p14:sldId id="4408"/>
            <p14:sldId id="4456"/>
            <p14:sldId id="4452"/>
            <p14:sldId id="4454"/>
            <p14:sldId id="4455"/>
            <p14:sldId id="4429"/>
            <p14:sldId id="4473"/>
            <p14:sldId id="4463"/>
            <p14:sldId id="4414"/>
            <p14:sldId id="4457"/>
            <p14:sldId id="4458"/>
            <p14:sldId id="4459"/>
            <p14:sldId id="4464"/>
            <p14:sldId id="4468"/>
            <p14:sldId id="4470"/>
            <p14:sldId id="4467"/>
            <p14:sldId id="4472"/>
            <p14:sldId id="4471"/>
            <p14:sldId id="4466"/>
            <p14:sldId id="4465"/>
            <p14:sldId id="4413"/>
            <p14:sldId id="4479"/>
            <p14:sldId id="4480"/>
            <p14:sldId id="4481"/>
            <p14:sldId id="4482"/>
            <p14:sldId id="4483"/>
            <p14:sldId id="4484"/>
            <p14:sldId id="4487"/>
            <p14:sldId id="4486"/>
            <p14:sldId id="4474"/>
            <p14:sldId id="4485"/>
          </p14:sldIdLst>
        </p14:section>
        <p14:section name="제목 없는 구역" id="{2E959474-C292-4336-AEBC-550E31E85082}">
          <p14:sldIdLst>
            <p14:sldId id="4075"/>
            <p14:sldId id="4170"/>
            <p14:sldId id="4432"/>
            <p14:sldId id="4433"/>
            <p14:sldId id="4434"/>
            <p14:sldId id="4443"/>
            <p14:sldId id="4489"/>
            <p14:sldId id="4447"/>
            <p14:sldId id="4239"/>
            <p14:sldId id="39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2" pos="31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5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재광(jaekwang lee)/부산 광안2구역 주택재개발 정비사업/SKEC" initials="" lastIdx="2" clrIdx="0"/>
  <p:cmAuthor id="2" name="dong" initials="d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:hp="http://schemas.haansoft.com/office/presentation/8.0" xmlns:dsp="http://schemas.microsoft.com/office/drawing/2008/diagram" xmlns:dgm="http://schemas.openxmlformats.org/drawingml/2006/diagram" xmlns:c="http://schemas.openxmlformats.org/drawingml/2006/chart" xmlns="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75" autoAdjust="0"/>
    <p:restoredTop sz="92742" autoAdjust="0"/>
  </p:normalViewPr>
  <p:slideViewPr>
    <p:cSldViewPr>
      <p:cViewPr varScale="1">
        <p:scale>
          <a:sx n="108" d="100"/>
          <a:sy n="108" d="100"/>
        </p:scale>
        <p:origin x="1242" y="96"/>
      </p:cViewPr>
      <p:guideLst>
        <p:guide orient="horz" pos="2158"/>
        <p:guide pos="311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3105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5" y="5"/>
            <a:ext cx="2919413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14763" y="5"/>
            <a:ext cx="2919412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5" y="9371018"/>
            <a:ext cx="2919413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14763" y="9371018"/>
            <a:ext cx="2919412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81562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5" y="5"/>
            <a:ext cx="2919413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14763" y="5"/>
            <a:ext cx="2919412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01675" y="741363"/>
            <a:ext cx="5340350" cy="3697287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3101" y="4686309"/>
            <a:ext cx="5389563" cy="443865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5" y="9371018"/>
            <a:ext cx="2919413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14763" y="9371018"/>
            <a:ext cx="2919412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295178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46302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28897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17216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4817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73239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147062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657038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027117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101296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43503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37726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152822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014224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179305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03803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467818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129627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736833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485195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290125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963107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39679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648752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61457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199075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893693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876084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2448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510290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56374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865215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449000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06726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262361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00283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247066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214484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618879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4836990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44546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04528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45145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25738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43735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70211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="" xmlns:a16="http://schemas.microsoft.com/office/drawing/2014/main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11/10/2024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="" xmlns:a16="http://schemas.microsoft.com/office/drawing/2014/main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="" xmlns:a16="http://schemas.microsoft.com/office/drawing/2014/main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2024-11-10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="" xmlns:a16="http://schemas.microsoft.com/office/drawing/2014/main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="" xmlns:a16="http://schemas.microsoft.com/office/drawing/2014/main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</p:sldLayoutIdLst>
  <p:transition spd="slow">
    <p:sndAc>
      <p:stSnd>
        <p:snd r:embed="rId16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7.png"/><Relationship Id="rId4" Type="http://schemas.openxmlformats.org/officeDocument/2006/relationships/image" Target="../media/image36.png"/><Relationship Id="rId9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11" Type="http://schemas.openxmlformats.org/officeDocument/2006/relationships/image" Target="../media/image49.png"/><Relationship Id="rId5" Type="http://schemas.openxmlformats.org/officeDocument/2006/relationships/image" Target="../media/image38.png"/><Relationship Id="rId10" Type="http://schemas.openxmlformats.org/officeDocument/2006/relationships/image" Target="../media/image48.png"/><Relationship Id="rId4" Type="http://schemas.openxmlformats.org/officeDocument/2006/relationships/image" Target="../media/image36.png"/><Relationship Id="rId9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11" Type="http://schemas.openxmlformats.org/officeDocument/2006/relationships/image" Target="../media/image51.png"/><Relationship Id="rId5" Type="http://schemas.openxmlformats.org/officeDocument/2006/relationships/image" Target="../media/image38.png"/><Relationship Id="rId10" Type="http://schemas.openxmlformats.org/officeDocument/2006/relationships/image" Target="../media/image50.png"/><Relationship Id="rId4" Type="http://schemas.openxmlformats.org/officeDocument/2006/relationships/image" Target="../media/image36.png"/><Relationship Id="rId9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8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8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png"/><Relationship Id="rId5" Type="http://schemas.openxmlformats.org/officeDocument/2006/relationships/image" Target="../media/image64.png"/><Relationship Id="rId10" Type="http://schemas.openxmlformats.org/officeDocument/2006/relationships/image" Target="../media/image72.png"/><Relationship Id="rId4" Type="http://schemas.openxmlformats.org/officeDocument/2006/relationships/image" Target="../media/image62.png"/><Relationship Id="rId9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4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상시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주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회의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24.11.06 </a:t>
            </a:r>
          </a:p>
          <a:p>
            <a:pPr algn="ctr"/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문체부 바탕체" panose="02030609000101010101" pitchFamily="17" charset="-127"/>
            </a:endParaRPr>
          </a:p>
          <a:p>
            <a:pPr algn="ctr"/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568" y="1952795"/>
            <a:ext cx="7632848" cy="406849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568" y="1926448"/>
            <a:ext cx="7632848" cy="409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9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136576" y="2191080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360712" y="2309901"/>
            <a:ext cx="49952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 11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.06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5183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 시작 전 교육 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성은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거송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/>
          <a:srcRect t="6028"/>
          <a:stretch/>
        </p:blipFill>
        <p:spPr>
          <a:xfrm>
            <a:off x="632520" y="1340769"/>
            <a:ext cx="3240360" cy="489654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/>
          <a:srcRect t="908" b="9669"/>
          <a:stretch/>
        </p:blipFill>
        <p:spPr>
          <a:xfrm>
            <a:off x="3876086" y="1338057"/>
            <a:ext cx="3309161" cy="48272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57256" y="1268760"/>
            <a:ext cx="2520280" cy="609397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작업 시작 전 교육 미 등록</a:t>
            </a:r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비상주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업체 관리필요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신규업체 관리필요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휴일에도 등록관리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4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동영금속</a:t>
            </a:r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신일</a:t>
            </a:r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해신석재  등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..</a:t>
            </a:r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7419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28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용마루건설</a:t>
            </a:r>
            <a:r>
              <a:rPr lang="en-US" altLang="ko-KR" sz="28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8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65" y="1191530"/>
            <a:ext cx="8552307" cy="504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5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광진개발</a:t>
            </a:r>
            <a:r>
              <a:rPr lang="en-US" altLang="ko-KR" sz="32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3200" b="1" dirty="0" smtClean="0">
              <a:solidFill>
                <a:srgbClr val="92D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160500"/>
            <a:ext cx="8737376" cy="514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2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err="1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미래지앤씨</a:t>
            </a:r>
            <a:r>
              <a:rPr lang="en-US" altLang="ko-KR" sz="32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8809384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4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err="1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임택</a:t>
            </a:r>
            <a:r>
              <a:rPr lang="en-US" altLang="ko-KR" sz="36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098679"/>
            <a:ext cx="8737376" cy="535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1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err="1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다인개발</a:t>
            </a:r>
            <a:r>
              <a:rPr lang="en-US" altLang="ko-KR" sz="32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268760"/>
            <a:ext cx="8737376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8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6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err="1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도솔건설</a:t>
            </a:r>
            <a:r>
              <a:rPr lang="en-US" altLang="ko-KR" sz="36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723" y="1170363"/>
            <a:ext cx="8790173" cy="513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4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2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err="1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명보개발</a:t>
            </a:r>
            <a:r>
              <a:rPr lang="en-US" altLang="ko-KR" sz="32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178255"/>
            <a:ext cx="8737376" cy="203472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956" y="3292553"/>
            <a:ext cx="8870548" cy="16486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433" y="4993383"/>
            <a:ext cx="8832071" cy="159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6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금호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13" y="1268760"/>
            <a:ext cx="8956083" cy="40201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480" y="5458952"/>
            <a:ext cx="9505056" cy="113877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b="1" dirty="0" smtClean="0">
                <a:solidFill>
                  <a:srgbClr val="FF0000"/>
                </a:solidFill>
              </a:rPr>
              <a:t>동원개발 관리감독자만 등재 중</a:t>
            </a:r>
            <a:r>
              <a:rPr lang="en-US" altLang="ko-KR" sz="3600" b="1" dirty="0" smtClean="0">
                <a:solidFill>
                  <a:srgbClr val="FF0000"/>
                </a:solidFill>
              </a:rPr>
              <a:t>...</a:t>
            </a:r>
          </a:p>
          <a:p>
            <a:r>
              <a:rPr lang="ko-KR" altLang="en-US" sz="3200" b="1" dirty="0" smtClean="0">
                <a:solidFill>
                  <a:srgbClr val="FF0000"/>
                </a:solidFill>
              </a:rPr>
              <a:t>해당업체 관리자가 작업사항 등 등재해야 됨</a:t>
            </a:r>
            <a:r>
              <a:rPr lang="en-US" altLang="ko-KR" sz="3200" b="1" dirty="0" smtClean="0">
                <a:solidFill>
                  <a:srgbClr val="FF0000"/>
                </a:solidFill>
              </a:rPr>
              <a:t>…</a:t>
            </a:r>
            <a:endParaRPr lang="ko-KR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35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96" y="188640"/>
            <a:ext cx="4608512" cy="17208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504" y="1988840"/>
            <a:ext cx="4464496" cy="150041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102" y="3489250"/>
            <a:ext cx="4453889" cy="27413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8137" y="332656"/>
            <a:ext cx="4551904" cy="424847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5008" y="4653136"/>
            <a:ext cx="4500620" cy="169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72279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성은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13" y="1196752"/>
            <a:ext cx="9075691" cy="23339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145" y="3659608"/>
            <a:ext cx="950505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rgbClr val="FF0000"/>
                </a:solidFill>
              </a:rPr>
              <a:t>11</a:t>
            </a:r>
            <a:r>
              <a:rPr lang="ko-KR" altLang="en-US" sz="3600" b="1" dirty="0" smtClean="0">
                <a:solidFill>
                  <a:srgbClr val="FF0000"/>
                </a:solidFill>
              </a:rPr>
              <a:t>월 조치등록 누락</a:t>
            </a:r>
            <a:r>
              <a:rPr lang="en-US" altLang="ko-KR" sz="3600" b="1" dirty="0" smtClean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266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광도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145" y="3659608"/>
            <a:ext cx="950505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rgbClr val="FF0000"/>
                </a:solidFill>
              </a:rPr>
              <a:t>11</a:t>
            </a:r>
            <a:r>
              <a:rPr lang="ko-KR" altLang="en-US" sz="3600" b="1" dirty="0" smtClean="0">
                <a:solidFill>
                  <a:srgbClr val="FF0000"/>
                </a:solidFill>
              </a:rPr>
              <a:t>월 조치등록 누락</a:t>
            </a:r>
            <a:r>
              <a:rPr lang="en-US" altLang="ko-KR" sz="3600" b="1" dirty="0" smtClean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13" y="1412776"/>
            <a:ext cx="9075691" cy="216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4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거송</a:t>
            </a:r>
            <a:r>
              <a:rPr lang="en-US" altLang="ko-KR" sz="36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76" y="1187133"/>
            <a:ext cx="8674704" cy="505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3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신창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3600" b="1" dirty="0" smtClean="0">
              <a:solidFill>
                <a:srgbClr val="92D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25" y="1268760"/>
            <a:ext cx="8844071" cy="20767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145" y="3659608"/>
            <a:ext cx="9505056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rgbClr val="FF0000"/>
                </a:solidFill>
              </a:rPr>
              <a:t>11</a:t>
            </a:r>
            <a:r>
              <a:rPr lang="ko-KR" altLang="en-US" sz="3600" b="1" dirty="0" smtClean="0">
                <a:solidFill>
                  <a:srgbClr val="FF0000"/>
                </a:solidFill>
              </a:rPr>
              <a:t>월 조치등록 누락</a:t>
            </a:r>
            <a:r>
              <a:rPr lang="en-US" altLang="ko-KR" sz="3600" b="1" dirty="0" smtClean="0">
                <a:solidFill>
                  <a:srgbClr val="FF0000"/>
                </a:solidFill>
              </a:rPr>
              <a:t>…</a:t>
            </a:r>
          </a:p>
          <a:p>
            <a:r>
              <a:rPr lang="ko-KR" altLang="en-US" sz="3600" b="1" dirty="0" smtClean="0">
                <a:solidFill>
                  <a:srgbClr val="FF0000"/>
                </a:solidFill>
              </a:rPr>
              <a:t>작업실시 일자 기록관리 필요</a:t>
            </a:r>
            <a:r>
              <a:rPr lang="en-US" altLang="ko-KR" sz="3600" b="1" dirty="0" smtClean="0">
                <a:solidFill>
                  <a:srgbClr val="FF0000"/>
                </a:solidFill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239247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동영금속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30" y="1098679"/>
            <a:ext cx="8907766" cy="25149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145" y="3659608"/>
            <a:ext cx="9505056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rgbClr val="FF0000"/>
                </a:solidFill>
              </a:rPr>
              <a:t>10</a:t>
            </a:r>
            <a:r>
              <a:rPr lang="ko-KR" altLang="en-US" sz="3600" b="1" dirty="0" smtClean="0">
                <a:solidFill>
                  <a:srgbClr val="FF0000"/>
                </a:solidFill>
              </a:rPr>
              <a:t>월 말</a:t>
            </a:r>
            <a:r>
              <a:rPr lang="en-US" altLang="ko-KR" sz="3600" b="1" dirty="0" smtClean="0">
                <a:solidFill>
                  <a:srgbClr val="FF0000"/>
                </a:solidFill>
              </a:rPr>
              <a:t>, 11</a:t>
            </a:r>
            <a:r>
              <a:rPr lang="ko-KR" altLang="en-US" sz="3600" b="1" dirty="0" smtClean="0">
                <a:solidFill>
                  <a:srgbClr val="FF0000"/>
                </a:solidFill>
              </a:rPr>
              <a:t>월 조치등록 누락</a:t>
            </a:r>
            <a:r>
              <a:rPr lang="en-US" altLang="ko-KR" sz="3600" b="1" dirty="0" smtClean="0">
                <a:solidFill>
                  <a:srgbClr val="FF0000"/>
                </a:solidFill>
              </a:rPr>
              <a:t>…</a:t>
            </a:r>
          </a:p>
          <a:p>
            <a:r>
              <a:rPr lang="ko-KR" altLang="en-US" sz="3600" b="1" dirty="0" smtClean="0">
                <a:solidFill>
                  <a:srgbClr val="FF0000"/>
                </a:solidFill>
              </a:rPr>
              <a:t>조치등록 방법 등 관리필요</a:t>
            </a:r>
            <a:r>
              <a:rPr lang="en-US" altLang="ko-KR" sz="3600" b="1" dirty="0" smtClean="0">
                <a:solidFill>
                  <a:srgbClr val="FF0000"/>
                </a:solidFill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377112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8956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부딪힘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끼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en-US" altLang="ko-KR" sz="32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340768"/>
            <a:ext cx="3888433" cy="4392487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92D050"/>
          </a:solidFill>
          <a:ln w="25400" cap="flat" cmpd="sng" algn="ctr">
            <a:solidFill>
              <a:srgbClr val="92D05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3080" y="1326218"/>
            <a:ext cx="3600399" cy="44070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8922" y="5733255"/>
            <a:ext cx="8568952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믹서와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펌프카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사이 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스토퍼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비치철저 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6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충돌 및 협착사고 위험 사전제거 필요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,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차후 누락금지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)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38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89560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맞음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340768"/>
            <a:ext cx="3888433" cy="4392487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7" y="5747805"/>
            <a:ext cx="8568952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항공마대 관리철저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낙하물위험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증대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6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해당업체에서 관리 안될 시 인양함으로 변경하여 작업을 실시하도록 관리감독 필요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)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1326217"/>
            <a:ext cx="3888433" cy="4407037"/>
          </a:xfrm>
          <a:prstGeom prst="rect">
            <a:avLst/>
          </a:prstGeom>
        </p:spPr>
      </p:pic>
      <p:sp>
        <p:nvSpPr>
          <p:cNvPr id="8" name="타원 7"/>
          <p:cNvSpPr/>
          <p:nvPr/>
        </p:nvSpPr>
        <p:spPr>
          <a:xfrm>
            <a:off x="5817096" y="2156285"/>
            <a:ext cx="3096344" cy="2640867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조치등재</a:t>
            </a:r>
            <a:r>
              <a:rPr lang="ko-KR" altLang="en-US" sz="2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필요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003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8956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떨어짐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340768"/>
            <a:ext cx="3888433" cy="4392487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7" y="5747805"/>
            <a:ext cx="8568952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층변화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구간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즉시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개선조치 필요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6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각 파이프가 안전난간의 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100kg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의 하중을 견딜 수 없다고 판단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,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이중으로 보강하여 관리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)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1326217"/>
            <a:ext cx="3888433" cy="4407037"/>
          </a:xfrm>
          <a:prstGeom prst="rect">
            <a:avLst/>
          </a:prstGeom>
        </p:spPr>
      </p:pic>
      <p:sp>
        <p:nvSpPr>
          <p:cNvPr id="8" name="타원 7"/>
          <p:cNvSpPr/>
          <p:nvPr/>
        </p:nvSpPr>
        <p:spPr>
          <a:xfrm>
            <a:off x="5817096" y="2156285"/>
            <a:ext cx="3096344" cy="2640867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조치등재</a:t>
            </a:r>
            <a:r>
              <a:rPr lang="ko-KR" altLang="en-US" sz="2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필요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30" y="1310678"/>
            <a:ext cx="3905795" cy="443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2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8956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감전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340768"/>
            <a:ext cx="3888433" cy="4392487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92D050"/>
          </a:solidFill>
          <a:ln w="25400" cap="flat" cmpd="sng" algn="ctr">
            <a:solidFill>
              <a:srgbClr val="92D05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7" y="5747805"/>
            <a:ext cx="8568952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지하층 습윤장소 전선 및 이동전선 이상유무 점검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확인철저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1326217"/>
            <a:ext cx="3888433" cy="4407037"/>
          </a:xfrm>
          <a:prstGeom prst="rect">
            <a:avLst/>
          </a:prstGeom>
        </p:spPr>
      </p:pic>
      <p:sp>
        <p:nvSpPr>
          <p:cNvPr id="8" name="타원 7"/>
          <p:cNvSpPr/>
          <p:nvPr/>
        </p:nvSpPr>
        <p:spPr>
          <a:xfrm>
            <a:off x="5817096" y="2156285"/>
            <a:ext cx="3096344" cy="2640867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조치등재</a:t>
            </a:r>
            <a:r>
              <a:rPr lang="ko-KR" altLang="en-US" sz="2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필요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30" y="1310678"/>
            <a:ext cx="3905795" cy="44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189" y="1326218"/>
            <a:ext cx="3902117" cy="447904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9932" y="1313394"/>
            <a:ext cx="3564079" cy="444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4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8956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넘어짐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340768"/>
            <a:ext cx="3888433" cy="4392487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7" y="5747805"/>
            <a:ext cx="8568952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이동통로 내 자재적재 및 관리철저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1326217"/>
            <a:ext cx="3888433" cy="4407037"/>
          </a:xfrm>
          <a:prstGeom prst="rect">
            <a:avLst/>
          </a:prstGeom>
        </p:spPr>
      </p:pic>
      <p:sp>
        <p:nvSpPr>
          <p:cNvPr id="8" name="타원 7"/>
          <p:cNvSpPr/>
          <p:nvPr/>
        </p:nvSpPr>
        <p:spPr>
          <a:xfrm>
            <a:off x="5817096" y="2156285"/>
            <a:ext cx="3096344" cy="2640867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조치등재</a:t>
            </a:r>
            <a:r>
              <a:rPr lang="ko-KR" altLang="en-US" sz="2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필요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30" y="1310678"/>
            <a:ext cx="3905795" cy="44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829" y="1310678"/>
            <a:ext cx="3905795" cy="443712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6176" y="1502516"/>
            <a:ext cx="3683545" cy="33666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21907" y="4883710"/>
            <a:ext cx="3118283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통행로 확보 등 지급 자재관리 철저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6559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01" y="3439397"/>
            <a:ext cx="4464496" cy="305420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370" y="3645024"/>
            <a:ext cx="4428699" cy="284858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7"/>
          <a:srcRect t="2595"/>
          <a:stretch/>
        </p:blipFill>
        <p:spPr>
          <a:xfrm>
            <a:off x="535017" y="398471"/>
            <a:ext cx="4536504" cy="2997351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9370" y="398471"/>
            <a:ext cx="4433885" cy="324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44710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8956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떨어짐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맞음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340768"/>
            <a:ext cx="3888433" cy="4392487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7" y="5747805"/>
            <a:ext cx="8568952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갱폼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인상작업 근로자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최소한의 통로 미 확보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1326217"/>
            <a:ext cx="3888433" cy="440703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30" y="1310678"/>
            <a:ext cx="3905795" cy="44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829" y="1310678"/>
            <a:ext cx="3905795" cy="443712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0" y="1326215"/>
            <a:ext cx="3897113" cy="4436139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9"/>
          <a:srcRect r="46836" b="27621"/>
          <a:stretch/>
        </p:blipFill>
        <p:spPr>
          <a:xfrm>
            <a:off x="5865989" y="2032116"/>
            <a:ext cx="3335483" cy="26930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45088" y="4771033"/>
            <a:ext cx="3118283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일부 이동조치 확인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지속적으로 확인필요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6444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94310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동절기 관련 사고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340768"/>
            <a:ext cx="3888433" cy="4392487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8435" y="5893307"/>
            <a:ext cx="8568952" cy="107721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뇌심혈관질환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및 동절기 사고사례 증감에 따라 신규자 투입 시 관리필요 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1326217"/>
            <a:ext cx="3888433" cy="440703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30" y="1310678"/>
            <a:ext cx="3905795" cy="44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829" y="1310678"/>
            <a:ext cx="3905795" cy="443712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0" y="1326215"/>
            <a:ext cx="3897113" cy="4436139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460" y="1196752"/>
            <a:ext cx="4172532" cy="468052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96997" y="2276872"/>
            <a:ext cx="3235307" cy="28139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855508" y="5078234"/>
            <a:ext cx="3118283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실시유무 확인관리 중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4395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94310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떨어짐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무너짐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340768"/>
            <a:ext cx="3888433" cy="4392487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8435" y="5893307"/>
            <a:ext cx="8568952" cy="107721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알폼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계단부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형성 후 즉시 하부 서포터를 설치하고 미 설치 시 상부이동금지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임의작업으로 판단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1326217"/>
            <a:ext cx="3888433" cy="4407037"/>
          </a:xfrm>
          <a:prstGeom prst="rect">
            <a:avLst/>
          </a:prstGeom>
        </p:spPr>
      </p:pic>
      <p:sp>
        <p:nvSpPr>
          <p:cNvPr id="8" name="타원 7"/>
          <p:cNvSpPr/>
          <p:nvPr/>
        </p:nvSpPr>
        <p:spPr>
          <a:xfrm>
            <a:off x="5817096" y="2156285"/>
            <a:ext cx="3096344" cy="2640867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조치등재</a:t>
            </a:r>
            <a:r>
              <a:rPr lang="ko-KR" altLang="en-US" sz="2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필요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30" y="1310678"/>
            <a:ext cx="3905795" cy="44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829" y="1310678"/>
            <a:ext cx="3905795" cy="443712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0" y="1326215"/>
            <a:ext cx="3897113" cy="4436139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460" y="1196752"/>
            <a:ext cx="4172532" cy="468052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414" y="1124597"/>
            <a:ext cx="4063577" cy="4637758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38818" y="1930040"/>
            <a:ext cx="3734662" cy="30111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38818" y="5051657"/>
            <a:ext cx="3498481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계단형성 시 즉시 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조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치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하실것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(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반복적인 지적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370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94310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떨어짐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340768"/>
            <a:ext cx="3888433" cy="4392487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8435" y="5893307"/>
            <a:ext cx="8568952" cy="107721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동종업종에서 발생한 사고사례로 동일한 사고가 발생하지 않도록 집중적인 관리필요 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1326217"/>
            <a:ext cx="3888433" cy="440703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30" y="1310678"/>
            <a:ext cx="3905795" cy="44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829" y="1310678"/>
            <a:ext cx="3905795" cy="443712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0" y="1326215"/>
            <a:ext cx="3897113" cy="4436139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460" y="1196752"/>
            <a:ext cx="4172532" cy="468052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0563" y="1258215"/>
            <a:ext cx="3974918" cy="4519676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81256" y="1700808"/>
            <a:ext cx="3299894" cy="264692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81256" y="4522210"/>
            <a:ext cx="3118283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체결상태 확인하여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추락사고 예방관리 철저히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육안점검필요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..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9070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동절기 화재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호흡기질환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감전관련점검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endParaRPr lang="en-US" altLang="ko-KR" sz="36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340768"/>
            <a:ext cx="2808312" cy="212922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2840" y="1344961"/>
            <a:ext cx="2880320" cy="212503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2449" y="1340769"/>
            <a:ext cx="2921248" cy="212922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929" y="3573016"/>
            <a:ext cx="2819903" cy="223224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4076" y="3573016"/>
            <a:ext cx="2879084" cy="223224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2194" y="3573017"/>
            <a:ext cx="2897702" cy="22322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8435" y="5893307"/>
            <a:ext cx="8568952" cy="107721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무재해 밴드 내용 참조하시고 조치해 주시기 바랍니다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차후 점검예정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84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동절기 화재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폭발관련 점검사항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endParaRPr lang="en-US" altLang="ko-KR" sz="36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340768"/>
            <a:ext cx="2808312" cy="212922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2840" y="1344961"/>
            <a:ext cx="2880320" cy="212503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2449" y="1340769"/>
            <a:ext cx="2907447" cy="212922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929" y="3573016"/>
            <a:ext cx="2819903" cy="223224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4076" y="3573016"/>
            <a:ext cx="2879084" cy="223224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2194" y="3573017"/>
            <a:ext cx="2897702" cy="223224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9275" y="1320548"/>
            <a:ext cx="2891301" cy="44847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8435" y="5893307"/>
            <a:ext cx="8568952" cy="107721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무재해 밴드 내용 참조하시고 조치해 주시기 바랍니다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차후 점검예정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11"/>
          <a:srcRect l="22613"/>
          <a:stretch/>
        </p:blipFill>
        <p:spPr>
          <a:xfrm>
            <a:off x="3519866" y="1340767"/>
            <a:ext cx="2873294" cy="4464495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12"/>
          <a:srcRect r="34837" b="12171"/>
          <a:stretch/>
        </p:blipFill>
        <p:spPr>
          <a:xfrm>
            <a:off x="6393160" y="1357779"/>
            <a:ext cx="2983762" cy="437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7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24808" y="2663846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4000" b="1">
                <a:latin typeface="HY견고딕"/>
                <a:ea typeface="문체부 바탕체"/>
              </a:rPr>
              <a:t>3. </a:t>
            </a:r>
            <a:r>
              <a:rPr lang="ko-KR" altLang="en-US" sz="4000" b="1">
                <a:latin typeface="HY견고딕"/>
                <a:ea typeface="HY견고딕"/>
              </a:rPr>
              <a:t>사고사례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2720" y="3609374"/>
            <a:ext cx="4680519" cy="1115770"/>
          </a:xfrm>
          <a:prstGeom prst="rect">
            <a:avLst/>
          </a:prstGeom>
          <a:ln w="47625">
            <a:solidFill>
              <a:srgbClr val="FF00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/>
          <a:srcRect l="7770" t="2377" r="7873" b="1355"/>
          <a:stretch/>
        </p:blipFill>
        <p:spPr>
          <a:xfrm>
            <a:off x="1540784" y="548680"/>
            <a:ext cx="6868600" cy="5832648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1164" y="516605"/>
            <a:ext cx="6878220" cy="589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9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/>
          <a:srcRect l="7770" t="2377" r="7873" b="1355"/>
          <a:stretch/>
        </p:blipFill>
        <p:spPr>
          <a:xfrm>
            <a:off x="1540784" y="548680"/>
            <a:ext cx="6868600" cy="5832648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rcRect r="1048"/>
          <a:stretch/>
        </p:blipFill>
        <p:spPr>
          <a:xfrm>
            <a:off x="1540785" y="456785"/>
            <a:ext cx="6796592" cy="594443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0783" y="497470"/>
            <a:ext cx="6868601" cy="588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3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/>
          <a:srcRect l="7770" t="2377" r="7873" b="1355"/>
          <a:stretch/>
        </p:blipFill>
        <p:spPr>
          <a:xfrm>
            <a:off x="1540784" y="548680"/>
            <a:ext cx="6868600" cy="5832648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rcRect r="1048"/>
          <a:stretch/>
        </p:blipFill>
        <p:spPr>
          <a:xfrm>
            <a:off x="1540785" y="456785"/>
            <a:ext cx="6796592" cy="594443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8778" y="480601"/>
            <a:ext cx="6940606" cy="589679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6179" y="398665"/>
            <a:ext cx="7640116" cy="3181794"/>
          </a:xfrm>
          <a:prstGeom prst="rect">
            <a:avLst/>
          </a:prstGeom>
          <a:ln>
            <a:solidFill>
              <a:schemeClr val="accent1"/>
            </a:solidFill>
            <a:prstDash val="sysDash"/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6178" y="3370322"/>
            <a:ext cx="7513245" cy="3312797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1256178" y="5661248"/>
            <a:ext cx="7369230" cy="50405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33320" y="4509120"/>
            <a:ext cx="1944216" cy="53860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화물차 </a:t>
            </a:r>
            <a:r>
              <a:rPr lang="ko-KR" altLang="en-US" sz="1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운전원</a:t>
            </a:r>
            <a:r>
              <a:rPr lang="ko-KR" altLang="en-US" sz="1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작업투입금지 이유</a:t>
            </a:r>
            <a:endParaRPr lang="ko-KR" altLang="en-US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아래쪽 화살표 8"/>
          <p:cNvSpPr/>
          <p:nvPr/>
        </p:nvSpPr>
        <p:spPr>
          <a:xfrm>
            <a:off x="8265369" y="5006889"/>
            <a:ext cx="432046" cy="648073"/>
          </a:xfrm>
          <a:prstGeom prst="downArrow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6033120" y="198697"/>
            <a:ext cx="2147930" cy="85403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26300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5"/>
          <a:srcRect t="2441"/>
          <a:stretch/>
        </p:blipFill>
        <p:spPr>
          <a:xfrm>
            <a:off x="200472" y="260648"/>
            <a:ext cx="5112568" cy="612068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5258" y="1923150"/>
            <a:ext cx="4408262" cy="467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28539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/>
          <a:srcRect l="7770" t="2377" r="7873" b="1355"/>
          <a:stretch/>
        </p:blipFill>
        <p:spPr>
          <a:xfrm>
            <a:off x="1540784" y="548680"/>
            <a:ext cx="6868600" cy="5832648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rcRect r="1048"/>
          <a:stretch/>
        </p:blipFill>
        <p:spPr>
          <a:xfrm>
            <a:off x="1540785" y="456785"/>
            <a:ext cx="6796592" cy="594443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8778" y="480601"/>
            <a:ext cx="6940606" cy="589679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4608" y="466311"/>
            <a:ext cx="6984775" cy="592537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568" y="439275"/>
            <a:ext cx="8093888" cy="147755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936" y="1879074"/>
            <a:ext cx="8002117" cy="154326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10"/>
          <a:srcRect b="26791"/>
          <a:stretch/>
        </p:blipFill>
        <p:spPr>
          <a:xfrm>
            <a:off x="915936" y="3247226"/>
            <a:ext cx="7853488" cy="3422134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963568" y="1916831"/>
            <a:ext cx="7877864" cy="141276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915936" y="3933056"/>
            <a:ext cx="5117184" cy="21602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37621" y="1290370"/>
            <a:ext cx="5355484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solidFill>
                  <a:srgbClr val="FF0000"/>
                </a:solidFill>
              </a:rPr>
              <a:t>동절기 신규근로자 투입 전 심신상태 및 검진실시 등 원칙이행이 필요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0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4. </a:t>
            </a:r>
            <a:r>
              <a:rPr lang="ko-KR" altLang="en-US" sz="3200" b="1" dirty="0">
                <a:latin typeface="HY견고딕"/>
                <a:ea typeface="HY견고딕"/>
              </a:rPr>
              <a:t>공지사항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6496" y="1261952"/>
            <a:ext cx="928903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1.11/07 1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호기 타워크레인 상승작업으로 </a:t>
            </a:r>
            <a:r>
              <a:rPr lang="ko-KR" altLang="en-US" sz="2000" b="1" dirty="0" smtClean="0">
                <a:latin typeface="HY견고딕"/>
                <a:ea typeface="HY견고딕"/>
              </a:rPr>
              <a:t>주변 작업금지 </a:t>
            </a:r>
            <a:r>
              <a:rPr lang="en-US" altLang="ko-KR" sz="2000" b="1" dirty="0" smtClean="0"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latin typeface="HY견고딕"/>
                <a:ea typeface="HY견고딕"/>
              </a:rPr>
              <a:t>동시작업금지</a:t>
            </a:r>
            <a:r>
              <a:rPr lang="en-US" altLang="ko-KR" sz="2000" b="1" dirty="0" smtClean="0">
                <a:latin typeface="HY견고딕"/>
                <a:ea typeface="HY견고딕"/>
              </a:rPr>
              <a:t>)</a:t>
            </a:r>
          </a:p>
          <a:p>
            <a:pPr lvl="0">
              <a:defRPr/>
            </a:pPr>
            <a:endParaRPr lang="en-US" altLang="ko-KR" sz="20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2.</a:t>
            </a:r>
            <a:r>
              <a:rPr lang="ko-KR" altLang="en-US" sz="2000" b="1" dirty="0" smtClean="0">
                <a:latin typeface="HY견고딕"/>
                <a:ea typeface="HY견고딕"/>
              </a:rPr>
              <a:t>  출장건강검진 </a:t>
            </a:r>
            <a:r>
              <a:rPr lang="en-US" altLang="ko-KR" sz="2000" b="1" dirty="0" smtClean="0">
                <a:latin typeface="HY견고딕"/>
                <a:ea typeface="HY견고딕"/>
              </a:rPr>
              <a:t>11/27 </a:t>
            </a:r>
            <a:r>
              <a:rPr lang="ko-KR" altLang="en-US" sz="2000" b="1" dirty="0" smtClean="0">
                <a:latin typeface="HY견고딕"/>
                <a:ea typeface="HY견고딕"/>
              </a:rPr>
              <a:t>예정 </a:t>
            </a:r>
            <a:r>
              <a:rPr lang="en-US" altLang="ko-KR" sz="2000" b="1" dirty="0" smtClean="0">
                <a:latin typeface="HY견고딕"/>
                <a:ea typeface="HY견고딕"/>
              </a:rPr>
              <a:t>– </a:t>
            </a:r>
            <a:r>
              <a:rPr lang="ko-KR" altLang="en-US" sz="2000" b="1" dirty="0" smtClean="0">
                <a:latin typeface="HY견고딕"/>
                <a:ea typeface="HY견고딕"/>
              </a:rPr>
              <a:t>서류 </a:t>
            </a:r>
            <a:r>
              <a:rPr lang="en-US" altLang="ko-KR" sz="2000" b="1" dirty="0" smtClean="0">
                <a:latin typeface="HY견고딕"/>
                <a:ea typeface="HY견고딕"/>
              </a:rPr>
              <a:t>11/11</a:t>
            </a:r>
            <a:r>
              <a:rPr lang="ko-KR" altLang="en-US" sz="2000" b="1" dirty="0" smtClean="0">
                <a:latin typeface="HY견고딕"/>
                <a:ea typeface="HY견고딕"/>
              </a:rPr>
              <a:t>까지 취합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149232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16496" y="230160"/>
            <a:ext cx="4612160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200" b="1" dirty="0" smtClean="0">
                <a:latin typeface="HY견고딕"/>
                <a:ea typeface="HY견고딕"/>
              </a:rPr>
              <a:t>출장건강검진 관련 사항 </a:t>
            </a:r>
            <a:endParaRPr lang="ko-KR" altLang="en-US" sz="3200" b="1" dirty="0">
              <a:latin typeface="HY견고딕"/>
              <a:ea typeface="HY견고딕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4488" y="536248"/>
            <a:ext cx="928903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출장검진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특수검진 위주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/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배치전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누락인원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)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분류하여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11/11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까지 제출</a:t>
            </a:r>
            <a:endParaRPr lang="en-US" altLang="ko-KR" sz="2000" b="1" dirty="0" smtClean="0">
              <a:solidFill>
                <a:srgbClr val="FF0000"/>
              </a:solidFill>
              <a:latin typeface="HY견고딕"/>
              <a:ea typeface="HY견고딕"/>
            </a:endParaRPr>
          </a:p>
          <a:p>
            <a:pPr marL="342900" lvl="0" indent="-342900">
              <a:buFontTx/>
              <a:buChar char="-"/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서류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금일</a:t>
            </a:r>
            <a:r>
              <a:rPr lang="ko-KR" altLang="en-US" sz="2000" b="1" dirty="0" smtClean="0">
                <a:latin typeface="HY견고딕"/>
                <a:ea typeface="HY견고딕"/>
              </a:rPr>
              <a:t> 중 각 업체 담당자에게 전달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</a:p>
          <a:p>
            <a:pPr marL="342900" lvl="0" indent="-342900">
              <a:buFontTx/>
              <a:buChar char="-"/>
              <a:defRPr/>
            </a:pP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유해인자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취급물질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)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란에는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기타광물성분진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소음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진동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그밖에 진동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)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기본으로 입력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)</a:t>
            </a:r>
          </a:p>
          <a:p>
            <a:pPr lvl="0">
              <a:defRPr/>
            </a:pPr>
            <a:r>
              <a:rPr lang="ko-KR" altLang="en-US" sz="2000" b="1" dirty="0">
                <a:latin typeface="HY견고딕"/>
                <a:ea typeface="HY견고딕"/>
              </a:rPr>
              <a:t> </a:t>
            </a:r>
            <a:r>
              <a:rPr lang="ko-KR" altLang="en-US" sz="2000" b="1" dirty="0" smtClean="0">
                <a:latin typeface="HY견고딕"/>
                <a:ea typeface="HY견고딕"/>
              </a:rPr>
              <a:t>추가 유해인자는 확인 후 연락</a:t>
            </a:r>
            <a:r>
              <a:rPr lang="en-US" altLang="ko-KR" sz="2000" b="1" dirty="0" smtClean="0">
                <a:latin typeface="HY견고딕"/>
                <a:ea typeface="HY견고딕"/>
              </a:rPr>
              <a:t>. </a:t>
            </a:r>
          </a:p>
          <a:p>
            <a:pPr marL="342900" lvl="0" indent="-342900">
              <a:buFontTx/>
              <a:buChar char="-"/>
              <a:defRPr/>
            </a:pPr>
            <a:r>
              <a:rPr lang="ko-KR" altLang="en-US" sz="2000" b="1" dirty="0" err="1" smtClean="0">
                <a:latin typeface="HY견고딕"/>
                <a:ea typeface="HY견고딕"/>
              </a:rPr>
              <a:t>기초안전보건이수증은</a:t>
            </a:r>
            <a:r>
              <a:rPr lang="ko-KR" altLang="en-US" sz="2000" b="1" dirty="0" smtClean="0">
                <a:latin typeface="HY견고딕"/>
                <a:ea typeface="HY견고딕"/>
              </a:rPr>
              <a:t> 공란으로 비워두시면 됩니다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</a:p>
          <a:p>
            <a:pPr lvl="0">
              <a:defRPr/>
            </a:pPr>
            <a:endParaRPr lang="en-US" altLang="ko-KR" sz="20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참고사항 </a:t>
            </a:r>
            <a:r>
              <a:rPr lang="en-US" altLang="ko-KR" sz="2000" b="1" dirty="0" smtClean="0">
                <a:latin typeface="HY견고딕"/>
                <a:ea typeface="HY견고딕"/>
              </a:rPr>
              <a:t>– </a:t>
            </a:r>
            <a:r>
              <a:rPr lang="ko-KR" altLang="en-US" sz="2000" b="1" dirty="0" smtClean="0">
                <a:latin typeface="HY견고딕"/>
                <a:ea typeface="HY견고딕"/>
              </a:rPr>
              <a:t>병원 제출 서류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(MSDS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자료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사업자등록증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검진명단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)</a:t>
            </a:r>
          </a:p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추후 병원에서 자료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검토후</a:t>
            </a:r>
            <a:r>
              <a:rPr lang="ko-KR" altLang="en-US" sz="2000" b="1" dirty="0" smtClean="0">
                <a:latin typeface="HY견고딕"/>
                <a:ea typeface="HY견고딕"/>
              </a:rPr>
              <a:t> 현장 방문 시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문진표 배부</a:t>
            </a:r>
            <a:endParaRPr lang="en-US" altLang="ko-KR" sz="20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64" y="3645024"/>
            <a:ext cx="9721080" cy="320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6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704528" y="620688"/>
            <a:ext cx="266429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5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0512" y="1205463"/>
            <a:ext cx="92890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  <a:r>
              <a:rPr lang="ko-KR" altLang="en-US" sz="2000" b="1" dirty="0" smtClean="0">
                <a:latin typeface="HY견고딕"/>
                <a:ea typeface="HY견고딕"/>
              </a:rPr>
              <a:t>특이사항 없음</a:t>
            </a:r>
            <a:endParaRPr lang="en-US" altLang="ko-KR" sz="20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99709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9523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4147" y="541707"/>
            <a:ext cx="385714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6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소장님 당부사항 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496" y="1174839"/>
            <a:ext cx="92890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  <a:r>
              <a:rPr lang="ko-KR" altLang="en-US" sz="2000" b="1" dirty="0" smtClean="0">
                <a:latin typeface="HY견고딕"/>
                <a:ea typeface="HY견고딕"/>
              </a:rPr>
              <a:t>일일 위험성평가 근로자 전파 및 </a:t>
            </a:r>
            <a:r>
              <a:rPr lang="ko-KR" altLang="en-US" sz="2000" b="1" dirty="0" smtClean="0">
                <a:latin typeface="HY견고딕"/>
                <a:ea typeface="HY견고딕"/>
              </a:rPr>
              <a:t>교육실시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2.</a:t>
            </a:r>
            <a:r>
              <a:rPr lang="ko-KR" altLang="en-US" sz="2000" b="1" dirty="0" smtClean="0">
                <a:latin typeface="HY견고딕"/>
                <a:ea typeface="HY견고딕"/>
              </a:rPr>
              <a:t>작업 시작 전 교육은 위험성평가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등록부로</a:t>
            </a:r>
            <a:r>
              <a:rPr lang="ko-KR" altLang="en-US" sz="2000" b="1" dirty="0" smtClean="0">
                <a:latin typeface="HY견고딕"/>
                <a:ea typeface="HY견고딕"/>
              </a:rPr>
              <a:t> 실시하도록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할것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3.</a:t>
            </a:r>
            <a:r>
              <a:rPr lang="ko-KR" altLang="en-US" sz="2000" b="1" dirty="0" smtClean="0">
                <a:latin typeface="HY견고딕"/>
                <a:ea typeface="HY견고딕"/>
              </a:rPr>
              <a:t>동절기 관련 사전사고 및 사건예방관리철저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323339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712" y="2708920"/>
            <a:ext cx="5184576" cy="8737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sndAc>
          <p:stSnd>
            <p:snd r:embed="rId3" name="type.wav"/>
          </p:stSnd>
        </p:sndAc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136576" y="2191080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360712" y="2309901"/>
            <a:ext cx="59378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F/B 10.29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4488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632520" y="692696"/>
            <a:ext cx="87206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자율안전컨설팅 조치등록 </a:t>
            </a:r>
            <a:r>
              <a:rPr lang="ko-KR" altLang="en-US" sz="4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결과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보고 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44" y="1988841"/>
            <a:ext cx="2880320" cy="46060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0872" y="1916830"/>
            <a:ext cx="3086615" cy="46743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64564" y="5805264"/>
            <a:ext cx="2592288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보고서는 밴드에 등재</a:t>
            </a:r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확인</a:t>
            </a:r>
            <a:endParaRPr lang="ko-KR" altLang="en-US" sz="1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0698" y="1458651"/>
            <a:ext cx="6336704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개선조치 후 조속히 </a:t>
            </a:r>
            <a:r>
              <a:rPr lang="ko-KR" altLang="en-US" sz="20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안전팀에</a:t>
            </a:r>
            <a:r>
              <a:rPr lang="en-US" altLang="ko-KR" sz="20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전달해 주시기 바랍니다 </a:t>
            </a:r>
            <a:endParaRPr lang="ko-KR" altLang="en-US" sz="20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0519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4. </a:t>
            </a:r>
            <a:r>
              <a:rPr lang="ko-KR" altLang="en-US" sz="3200" b="1" dirty="0">
                <a:latin typeface="HY견고딕"/>
                <a:ea typeface="HY견고딕"/>
              </a:rPr>
              <a:t>공지사항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6496" y="1261952"/>
            <a:ext cx="9289032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1.24</a:t>
            </a:r>
            <a:r>
              <a:rPr lang="ko-KR" altLang="en-US" sz="2000" b="1" dirty="0" smtClean="0">
                <a:latin typeface="HY견고딕"/>
                <a:ea typeface="HY견고딕"/>
              </a:rPr>
              <a:t>년 </a:t>
            </a:r>
            <a:r>
              <a:rPr lang="ko-KR" altLang="en-US" sz="2800" b="1" dirty="0" smtClean="0">
                <a:solidFill>
                  <a:srgbClr val="00B0F0"/>
                </a:solidFill>
                <a:latin typeface="HY견고딕"/>
                <a:ea typeface="HY견고딕"/>
              </a:rPr>
              <a:t>출장검진 실시의 건</a:t>
            </a:r>
            <a:endParaRPr lang="en-US" altLang="ko-KR" sz="2800" b="1" dirty="0" smtClean="0">
              <a:solidFill>
                <a:srgbClr val="00B0F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800" b="1" dirty="0" smtClean="0">
              <a:solidFill>
                <a:srgbClr val="00B0F0"/>
              </a:solidFill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2.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/>
                <a:ea typeface="HY견고딕"/>
              </a:rPr>
              <a:t>동절기 안전보건관리 계획서 </a:t>
            </a:r>
            <a:r>
              <a:rPr lang="en-US" altLang="ko-KR" sz="2000" b="1" dirty="0" smtClean="0"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latin typeface="HY견고딕"/>
                <a:ea typeface="HY견고딕"/>
              </a:rPr>
              <a:t>밴드에 등재조치 완료</a:t>
            </a:r>
            <a:r>
              <a:rPr lang="en-US" altLang="ko-KR" sz="2000" b="1" dirty="0" smtClean="0">
                <a:latin typeface="HY견고딕"/>
                <a:ea typeface="HY견고딕"/>
              </a:rPr>
              <a:t>)</a:t>
            </a:r>
            <a:r>
              <a:rPr lang="ko-KR" altLang="en-US" sz="2000" b="1" dirty="0" smtClean="0">
                <a:latin typeface="HY견고딕"/>
                <a:ea typeface="HY견고딕"/>
              </a:rPr>
              <a:t> 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136375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704528" y="620688"/>
            <a:ext cx="266429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5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0512" y="1205463"/>
            <a:ext cx="928903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</a:t>
            </a:r>
            <a:r>
              <a:rPr lang="ko-KR" altLang="en-US" sz="2000" b="1" dirty="0" smtClean="0">
                <a:latin typeface="HY견고딕"/>
                <a:ea typeface="HY견고딕"/>
              </a:rPr>
              <a:t>산업안전보건관리비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혹한기</a:t>
            </a:r>
            <a:r>
              <a:rPr lang="ko-KR" altLang="en-US" sz="2000" b="1" dirty="0" smtClean="0">
                <a:latin typeface="HY견고딕"/>
                <a:ea typeface="HY견고딕"/>
              </a:rPr>
              <a:t> 관련 물품 구매 시 </a:t>
            </a:r>
            <a:r>
              <a:rPr lang="ko-KR" altLang="en-US" sz="28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한시적 사용기준 준수</a:t>
            </a:r>
            <a:endParaRPr lang="en-US" altLang="ko-KR" sz="28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208559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9523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4147" y="541707"/>
            <a:ext cx="385714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6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소장님 당부사항 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496" y="1174839"/>
            <a:ext cx="9289032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/>
                <a:ea typeface="HY견고딕"/>
              </a:rPr>
              <a:t>작업계획서</a:t>
            </a: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r>
              <a:rPr lang="en-US" altLang="ko-KR" sz="2000" b="1" dirty="0" smtClean="0"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latin typeface="HY견고딕"/>
                <a:ea typeface="HY견고딕"/>
              </a:rPr>
              <a:t>장비 및 화기작업 등 </a:t>
            </a:r>
            <a:r>
              <a:rPr lang="en-US" altLang="ko-KR" sz="2000" b="1" dirty="0" smtClean="0">
                <a:latin typeface="HY견고딕"/>
                <a:ea typeface="HY견고딕"/>
              </a:rPr>
              <a:t>) </a:t>
            </a:r>
            <a:r>
              <a:rPr lang="ko-KR" altLang="en-US" sz="2000" b="1" dirty="0" smtClean="0">
                <a:latin typeface="HY견고딕"/>
                <a:ea typeface="HY견고딕"/>
              </a:rPr>
              <a:t>작성 및 검토 확인철저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2.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위험성평가 공유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r>
              <a:rPr lang="ko-KR" altLang="en-US" sz="2000" b="1" dirty="0" smtClean="0">
                <a:latin typeface="HY견고딕"/>
                <a:ea typeface="HY견고딕"/>
              </a:rPr>
              <a:t>및 현장근로자 비상연락처 확인</a:t>
            </a:r>
            <a:r>
              <a:rPr lang="en-US" altLang="ko-KR" sz="2000" b="1" dirty="0" smtClean="0"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latin typeface="HY견고딕"/>
                <a:ea typeface="HY견고딕"/>
              </a:rPr>
              <a:t>돌발사항 대비</a:t>
            </a:r>
            <a:r>
              <a:rPr lang="en-US" altLang="ko-KR" sz="2000" b="1" dirty="0" smtClean="0">
                <a:latin typeface="HY견고딕"/>
                <a:ea typeface="HY견고딕"/>
              </a:rPr>
              <a:t>)</a:t>
            </a:r>
          </a:p>
          <a:p>
            <a:pPr lvl="0"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3.</a:t>
            </a:r>
            <a:r>
              <a:rPr lang="ko-KR" altLang="en-US" sz="2400" b="1" u="sng" dirty="0" smtClean="0">
                <a:latin typeface="HY견고딕"/>
                <a:ea typeface="HY견고딕"/>
              </a:rPr>
              <a:t>동절기안전관리계획서 숙지 및 이행철저</a:t>
            </a:r>
            <a:endParaRPr lang="en-US" altLang="ko-KR" sz="2400" b="1" u="sng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139508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3455</TotalTime>
  <Words>788</Words>
  <Application>Microsoft Office PowerPoint</Application>
  <PresentationFormat>A4 용지(210x297mm)</PresentationFormat>
  <Paragraphs>164</Paragraphs>
  <Slides>45</Slides>
  <Notes>45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45</vt:i4>
      </vt:variant>
    </vt:vector>
  </HeadingPairs>
  <TitlesOfParts>
    <vt:vector size="52" baseType="lpstr">
      <vt:lpstr>HY견고딕</vt:lpstr>
      <vt:lpstr>HY울릉도L</vt:lpstr>
      <vt:lpstr>굴림</vt:lpstr>
      <vt:lpstr>맑은 고딕</vt:lpstr>
      <vt:lpstr>문체부 바탕체</vt:lpstr>
      <vt:lpstr>Wingdings</vt:lpstr>
      <vt:lpstr>4_기본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keywords>3</cp:keywords>
  <cp:lastModifiedBy>dong</cp:lastModifiedBy>
  <cp:revision>3915</cp:revision>
  <cp:lastPrinted>2024-10-15T02:28:21Z</cp:lastPrinted>
  <dcterms:created xsi:type="dcterms:W3CDTF">2007-09-19T08:05:28Z</dcterms:created>
  <dcterms:modified xsi:type="dcterms:W3CDTF">2024-11-10T02:50:57Z</dcterms:modified>
  <cp:version/>
</cp:coreProperties>
</file>