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59"/>
  </p:notesMasterIdLst>
  <p:handoutMasterIdLst>
    <p:handoutMasterId r:id="rId60"/>
  </p:handoutMasterIdLst>
  <p:sldIdLst>
    <p:sldId id="4360" r:id="rId2"/>
    <p:sldId id="4151" r:id="rId3"/>
    <p:sldId id="4150" r:id="rId4"/>
    <p:sldId id="4152" r:id="rId5"/>
    <p:sldId id="4160" r:id="rId6"/>
    <p:sldId id="4158" r:id="rId7"/>
    <p:sldId id="4159" r:id="rId8"/>
    <p:sldId id="4084" r:id="rId9"/>
    <p:sldId id="4085" r:id="rId10"/>
    <p:sldId id="4217" r:id="rId11"/>
    <p:sldId id="4346" r:id="rId12"/>
    <p:sldId id="4362" r:id="rId13"/>
    <p:sldId id="4363" r:id="rId14"/>
    <p:sldId id="4364" r:id="rId15"/>
    <p:sldId id="4366" r:id="rId16"/>
    <p:sldId id="4365" r:id="rId17"/>
    <p:sldId id="4373" r:id="rId18"/>
    <p:sldId id="4374" r:id="rId19"/>
    <p:sldId id="4375" r:id="rId20"/>
    <p:sldId id="4319" r:id="rId21"/>
    <p:sldId id="4385" r:id="rId22"/>
    <p:sldId id="4382" r:id="rId23"/>
    <p:sldId id="4386" r:id="rId24"/>
    <p:sldId id="4289" r:id="rId25"/>
    <p:sldId id="4291" r:id="rId26"/>
    <p:sldId id="4293" r:id="rId27"/>
    <p:sldId id="4377" r:id="rId28"/>
    <p:sldId id="4379" r:id="rId29"/>
    <p:sldId id="4380" r:id="rId30"/>
    <p:sldId id="4381" r:id="rId31"/>
    <p:sldId id="4378" r:id="rId32"/>
    <p:sldId id="4164" r:id="rId33"/>
    <p:sldId id="3989" r:id="rId34"/>
    <p:sldId id="3990" r:id="rId35"/>
    <p:sldId id="4019" r:id="rId36"/>
    <p:sldId id="3991" r:id="rId37"/>
    <p:sldId id="4137" r:id="rId38"/>
    <p:sldId id="4376" r:id="rId39"/>
    <p:sldId id="4207" r:id="rId40"/>
    <p:sldId id="4228" r:id="rId41"/>
    <p:sldId id="4208" r:id="rId42"/>
    <p:sldId id="4201" r:id="rId43"/>
    <p:sldId id="4254" r:id="rId44"/>
    <p:sldId id="4075" r:id="rId45"/>
    <p:sldId id="4170" r:id="rId46"/>
    <p:sldId id="4171" r:id="rId47"/>
    <p:sldId id="4285" r:id="rId48"/>
    <p:sldId id="4286" r:id="rId49"/>
    <p:sldId id="4353" r:id="rId50"/>
    <p:sldId id="4354" r:id="rId51"/>
    <p:sldId id="4241" r:id="rId52"/>
    <p:sldId id="4267" r:id="rId53"/>
    <p:sldId id="4239" r:id="rId54"/>
    <p:sldId id="3939" r:id="rId55"/>
    <p:sldId id="3932" r:id="rId56"/>
    <p:sldId id="3933" r:id="rId57"/>
    <p:sldId id="4284" r:id="rId58"/>
  </p:sldIdLst>
  <p:sldSz cx="9906000" cy="6858000" type="A4"/>
  <p:notesSz cx="6735763" cy="9866313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45646BD2-A703-42CE-8433-0A64C80629F8}">
          <p14:sldIdLst>
            <p14:sldId id="4360"/>
            <p14:sldId id="4151"/>
            <p14:sldId id="4150"/>
            <p14:sldId id="4152"/>
            <p14:sldId id="4160"/>
            <p14:sldId id="4158"/>
            <p14:sldId id="4159"/>
            <p14:sldId id="4084"/>
            <p14:sldId id="4085"/>
            <p14:sldId id="4217"/>
            <p14:sldId id="4346"/>
            <p14:sldId id="4362"/>
            <p14:sldId id="4363"/>
            <p14:sldId id="4364"/>
            <p14:sldId id="4366"/>
            <p14:sldId id="4365"/>
            <p14:sldId id="4373"/>
            <p14:sldId id="4374"/>
            <p14:sldId id="4375"/>
            <p14:sldId id="4319"/>
            <p14:sldId id="4385"/>
            <p14:sldId id="4382"/>
            <p14:sldId id="4386"/>
            <p14:sldId id="4289"/>
            <p14:sldId id="4291"/>
            <p14:sldId id="4293"/>
            <p14:sldId id="4377"/>
            <p14:sldId id="4379"/>
            <p14:sldId id="4380"/>
            <p14:sldId id="4381"/>
            <p14:sldId id="4378"/>
          </p14:sldIdLst>
        </p14:section>
        <p14:section name="제목 없는 구역" id="{2E959474-C292-4336-AEBC-550E31E85082}">
          <p14:sldIdLst>
            <p14:sldId id="4164"/>
            <p14:sldId id="3989"/>
            <p14:sldId id="3990"/>
            <p14:sldId id="4019"/>
            <p14:sldId id="3991"/>
            <p14:sldId id="4137"/>
            <p14:sldId id="4376"/>
            <p14:sldId id="4207"/>
            <p14:sldId id="4228"/>
            <p14:sldId id="4208"/>
            <p14:sldId id="4201"/>
            <p14:sldId id="4254"/>
            <p14:sldId id="4075"/>
            <p14:sldId id="4170"/>
            <p14:sldId id="4171"/>
            <p14:sldId id="4285"/>
            <p14:sldId id="4286"/>
            <p14:sldId id="4353"/>
            <p14:sldId id="4354"/>
            <p14:sldId id="4241"/>
            <p14:sldId id="4267"/>
            <p14:sldId id="4239"/>
            <p14:sldId id="3939"/>
            <p14:sldId id="3932"/>
            <p14:sldId id="3933"/>
            <p14:sldId id="4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8">
          <p15:clr>
            <a:srgbClr val="A4A3A4"/>
          </p15:clr>
        </p15:guide>
        <p15:guide id="2" pos="311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5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6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ACF4677E-8BD2-47ae-8A1F-98590045965D">
      <hp:hncThemeShow xmlns="" xmlns:c="http://schemas.openxmlformats.org/drawingml/2006/chart" xmlns:dgm="http://schemas.openxmlformats.org/drawingml/2006/diagram" xmlns:dsp="http://schemas.microsoft.com/office/drawing/2008/diagram" xmlns:hp="http://schemas.haansoft.com/office/presentation/8.0" themeShowType="1" themeSkinType="1" themeTransitionType="1" useThemeTransition="1" byMouseClick="1" attrType="1" dur="200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88" autoAdjust="0"/>
    <p:restoredTop sz="92907" autoAdjust="0"/>
  </p:normalViewPr>
  <p:slideViewPr>
    <p:cSldViewPr>
      <p:cViewPr varScale="1">
        <p:scale>
          <a:sx n="108" d="100"/>
          <a:sy n="108" d="100"/>
        </p:scale>
        <p:origin x="1758" y="102"/>
      </p:cViewPr>
      <p:guideLst>
        <p:guide orient="horz" pos="2158"/>
        <p:guide pos="311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05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81562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5" y="5"/>
            <a:ext cx="2919413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14763" y="5"/>
            <a:ext cx="2919412" cy="493713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01675" y="741363"/>
            <a:ext cx="5340350" cy="3697287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3101" y="4686309"/>
            <a:ext cx="5389563" cy="4438650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5" y="9371018"/>
            <a:ext cx="2919413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14763" y="9371018"/>
            <a:ext cx="2919412" cy="49371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0445" tIns="45223" rIns="90445" bIns="45223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29517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46302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798049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03729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6604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065706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632081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241483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25322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646256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3527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79217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15282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1931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821668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454101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72947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103319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21201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84586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454325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317709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260334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305752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908504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17768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198813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1519401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7226285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461545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98510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79989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154665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02756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5463063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033615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97775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605090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79662028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56374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865215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421586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615533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724927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31514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872756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0429017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060584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2069558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483699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4454675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71704691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768399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77768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00425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95553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059678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01675" y="741363"/>
            <a:ext cx="5340350" cy="3698875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376009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:a16="http://schemas.microsoft.com/office/drawing/2014/main" xmlns="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10/10/2024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xmlns="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:a16="http://schemas.microsoft.com/office/drawing/2014/main" xmlns="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2024-10-10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:a16="http://schemas.microsoft.com/office/drawing/2014/main" xmlns="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:a16="http://schemas.microsoft.com/office/drawing/2014/main" xmlns="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24.pn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53.png"/><Relationship Id="rId5" Type="http://schemas.openxmlformats.org/officeDocument/2006/relationships/image" Target="../media/image31.png"/><Relationship Id="rId10" Type="http://schemas.openxmlformats.org/officeDocument/2006/relationships/image" Target="../media/image52.png"/><Relationship Id="rId4" Type="http://schemas.openxmlformats.org/officeDocument/2006/relationships/image" Target="../media/image24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Relationship Id="rId9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38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3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3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image" Target="../media/image91.png"/><Relationship Id="rId4" Type="http://schemas.openxmlformats.org/officeDocument/2006/relationships/image" Target="../media/image81.png"/><Relationship Id="rId9" Type="http://schemas.openxmlformats.org/officeDocument/2006/relationships/image" Target="../media/image9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8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11" Type="http://schemas.openxmlformats.org/officeDocument/2006/relationships/image" Target="../media/image93.png"/><Relationship Id="rId5" Type="http://schemas.openxmlformats.org/officeDocument/2006/relationships/image" Target="../media/image82.png"/><Relationship Id="rId10" Type="http://schemas.openxmlformats.org/officeDocument/2006/relationships/image" Target="../media/image92.png"/><Relationship Id="rId4" Type="http://schemas.openxmlformats.org/officeDocument/2006/relationships/image" Target="../media/image81.png"/><Relationship Id="rId9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38.png"/><Relationship Id="rId7" Type="http://schemas.openxmlformats.org/officeDocument/2006/relationships/image" Target="../media/image86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3.png"/><Relationship Id="rId11" Type="http://schemas.openxmlformats.org/officeDocument/2006/relationships/image" Target="../media/image94.png"/><Relationship Id="rId5" Type="http://schemas.openxmlformats.org/officeDocument/2006/relationships/image" Target="../media/image82.png"/><Relationship Id="rId10" Type="http://schemas.openxmlformats.org/officeDocument/2006/relationships/image" Target="../media/image92.png"/><Relationship Id="rId4" Type="http://schemas.openxmlformats.org/officeDocument/2006/relationships/image" Target="../media/image81.png"/><Relationship Id="rId9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6.png"/><Relationship Id="rId4" Type="http://schemas.openxmlformats.org/officeDocument/2006/relationships/image" Target="../media/image3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주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24.10.09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673" y="1952795"/>
            <a:ext cx="5760640" cy="406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4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등록절차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6496" y="1268760"/>
            <a:ext cx="8928992" cy="470898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결제순서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해당공종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자재반입부터 시공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품질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보건관리에서 정리정돈까지 포함한 한달 간 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모든작업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포함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유해물질 관리방법 및 기준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환절기 질환예방에 관한 사항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사고사례를 통한 재발방지대책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베임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감염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감전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유해물질 접촉 등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일어날수 있는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모든상황에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대한 안전대책을 확인 및 실행하여 사진등재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473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61253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F&amp;B 10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.02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1681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856656" y="2132856"/>
            <a:ext cx="72008" cy="3168352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2" name="왼쪽으로 구부러진 화살표 11"/>
          <p:cNvSpPr/>
          <p:nvPr/>
        </p:nvSpPr>
        <p:spPr>
          <a:xfrm rot="15996924">
            <a:off x="2440661" y="1507049"/>
            <a:ext cx="1017840" cy="1933895"/>
          </a:xfrm>
          <a:prstGeom prst="curved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12" y="1268760"/>
            <a:ext cx="3772531" cy="26066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494" y="3903271"/>
            <a:ext cx="1937449" cy="24402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9652" y="3461228"/>
            <a:ext cx="4464496" cy="1015663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시스템 비계 안전 망 설치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측면발판 제거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작업방법불량</a:t>
            </a:r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이동통로 미끄럼방지조치 필요</a:t>
            </a:r>
            <a:endParaRPr lang="ko-KR" altLang="en-US" sz="20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4616" y="1145715"/>
            <a:ext cx="4054888" cy="301552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651" y="4063403"/>
            <a:ext cx="4039853" cy="212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48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2144688" y="3573016"/>
            <a:ext cx="1152128" cy="1368152"/>
          </a:xfrm>
          <a:prstGeom prst="ellipse">
            <a:avLst/>
          </a:prstGeom>
          <a:noFill/>
          <a:ln w="381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554" y="1152362"/>
            <a:ext cx="3945398" cy="3471230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6"/>
          <a:srcRect r="5683"/>
          <a:stretch/>
        </p:blipFill>
        <p:spPr>
          <a:xfrm>
            <a:off x="575554" y="4623592"/>
            <a:ext cx="3873390" cy="168572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49652" y="3461228"/>
            <a:ext cx="446449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폼 사용 후 폐기처분 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내부금연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업체교육 실시하실 것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20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월교육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내용 추가예정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8234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65434" y="1601338"/>
            <a:ext cx="4464496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추락의 위험이 있는 장소 작업 전</a:t>
            </a:r>
            <a:endParaRPr lang="en-US" altLang="ko-KR" sz="20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해당업체 관리자의 육안점검 하실 것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endParaRPr lang="en-US" altLang="ko-KR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상부난간설치완료 확인 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3080" y="3140968"/>
            <a:ext cx="388843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28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12" y="1268760"/>
            <a:ext cx="4176463" cy="504056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5385048" y="3140968"/>
            <a:ext cx="4104456" cy="100811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2000" b="1" i="0" u="none" strike="noStrike" cap="none" normalizeH="0" baseline="0" dirty="0" smtClean="0">
                <a:effectLst/>
                <a:latin typeface="HY울릉도L"/>
                <a:ea typeface="HY울릉도L"/>
              </a:rPr>
              <a:t>전체 아침조회 수 재 공지 예정</a:t>
            </a:r>
            <a:endParaRPr kumimoji="1" lang="ko-KR" altLang="en-US" sz="2000" b="1" i="0" u="none" strike="noStrike" cap="none" normalizeH="0" baseline="0" dirty="0"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9975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05522"/>
            <a:ext cx="4104456" cy="5075806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471" y="1340768"/>
            <a:ext cx="4082505" cy="504056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1" y="1340768"/>
            <a:ext cx="4104456" cy="504056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2800" y="3389235"/>
            <a:ext cx="2504253" cy="302733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953000" y="2363919"/>
            <a:ext cx="1152128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6537176" y="2363919"/>
            <a:ext cx="3096344" cy="1137089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800" b="1" i="0" u="none" strike="noStrike" cap="none" normalizeH="0" baseline="0" dirty="0" smtClean="0">
                <a:solidFill>
                  <a:srgbClr val="FF0000"/>
                </a:solidFill>
                <a:effectLst/>
                <a:latin typeface="HY울릉도L"/>
                <a:ea typeface="HY울릉도L"/>
              </a:rPr>
              <a:t>작업투입 전 확인 건</a:t>
            </a:r>
            <a:endParaRPr kumimoji="1" lang="ko-KR" altLang="en-US" sz="1800" b="1" i="0" u="none" strike="noStrike" cap="none" normalizeH="0" baseline="0" dirty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236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작업환경측정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(24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년 하반기 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태풍대비</a:t>
            </a:r>
            <a:r>
              <a:rPr lang="ko-KR" altLang="en-US" sz="2000" b="1" dirty="0" smtClean="0">
                <a:latin typeface="HY견고딕"/>
                <a:ea typeface="HY견고딕"/>
              </a:rPr>
              <a:t> 현장관리 철저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latin typeface="HY견고딕"/>
                <a:ea typeface="HY견고딕"/>
              </a:rPr>
              <a:t>세대내부 흡연금지 독려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latin typeface="HY견고딕"/>
                <a:ea typeface="HY견고딕"/>
              </a:rPr>
              <a:t>화재위험 증대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4.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단부구간</a:t>
            </a: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개구부</a:t>
            </a:r>
            <a:r>
              <a:rPr lang="ko-KR" altLang="en-US" sz="2000" b="1" dirty="0" smtClean="0">
                <a:latin typeface="HY견고딕"/>
                <a:ea typeface="HY견고딕"/>
              </a:rPr>
              <a:t> 등 추락의 위험이 있는 장소 투입 전 육안점검 철저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04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 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255717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현장 내 외부로 자재의 비산 등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낙하물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 발생 예방관리를 </a:t>
            </a:r>
            <a:r>
              <a:rPr lang="ko-KR" altLang="en-US" sz="2000" b="1" dirty="0" smtClean="0">
                <a:latin typeface="HY견고딕"/>
                <a:ea typeface="HY견고딕"/>
              </a:rPr>
              <a:t>철저히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실질적인 자율안전점검을 </a:t>
            </a:r>
            <a:r>
              <a:rPr lang="ko-KR" altLang="en-US" sz="2000" b="1" dirty="0" smtClean="0">
                <a:latin typeface="HY견고딕"/>
                <a:ea typeface="HY견고딕"/>
              </a:rPr>
              <a:t>하여 사고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사건을 예방관리 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할것</a:t>
            </a:r>
            <a:r>
              <a:rPr lang="en-US" altLang="ko-KR" sz="2000" b="1" dirty="0" smtClean="0">
                <a:latin typeface="HY견고딕"/>
                <a:ea typeface="HY견고딕"/>
              </a:rPr>
              <a:t>,.</a:t>
            </a:r>
          </a:p>
        </p:txBody>
      </p:sp>
    </p:spTree>
    <p:extLst>
      <p:ext uri="{BB962C8B-B14F-4D97-AF65-F5344CB8AC3E}">
        <p14:creationId xmlns:p14="http://schemas.microsoft.com/office/powerpoint/2010/main" val="215921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692696"/>
            <a:ext cx="9002381" cy="3096344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4005064"/>
            <a:ext cx="8640960" cy="2448272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416496" y="692696"/>
            <a:ext cx="3456384" cy="648072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67227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1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10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.09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3353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 과태료 사항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166" y="1133443"/>
            <a:ext cx="8737376" cy="618630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건설업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억 이상 공사일 경우 안전보건책임자교육이수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미선임 및 교육누락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과태료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원청사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직원 채용교육 및 건강검진 미 실시 과태료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인당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(10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)_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사무직종사자 인원포함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산업재해조사표를 해당 지청에 보고하지 않은 경우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과태료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700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거짓으로 보고한 경우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1500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산업안전보건관리비 위반으로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천만원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이상인 경우 과태료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1000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만원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그 이하는 목적 외 사용금액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물질안전보거자료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미 게시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개소당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용접봉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락카</a:t>
            </a:r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등 전부 포함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6.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일반 및 특수검진 미 실시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 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7.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기초안전보건이수증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미확인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8.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공사금액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억 이상 휴게실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혹한기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혹서기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 없을 시 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과태료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1500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013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 과태료 사항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3166" y="1119634"/>
            <a:ext cx="8737376" cy="227754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6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9.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화장실 기준미달 남성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30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명당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 이상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여성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명당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개 이상 미 준수 시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과태료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500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안전보건표지판 등 미 부착 시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과태료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500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(MSDS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 부착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300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11.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정기안전보건교육 미 실시 시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관리감독자와 위험한 작업에 대한 특별교육 미 실시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: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50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만원</a:t>
            </a:r>
            <a:endParaRPr lang="ko-KR" altLang="en-US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167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488" y="398665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작업계획서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813" y="836712"/>
            <a:ext cx="928903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비계작업계획서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시스템비계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강관비계 등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2)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화기작업계획서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/>
                <a:ea typeface="HY견고딕"/>
              </a:rPr>
              <a:t>가시설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지하층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옥외 전부 해당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3)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밀폐공간 작업계획서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4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latin typeface="HY견고딕"/>
                <a:ea typeface="HY견고딕"/>
              </a:rPr>
              <a:t>야간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조출</a:t>
            </a:r>
            <a:r>
              <a:rPr lang="ko-KR" altLang="en-US" sz="2000" b="1" dirty="0" smtClean="0">
                <a:latin typeface="HY견고딕"/>
                <a:ea typeface="HY견고딕"/>
              </a:rPr>
              <a:t> 작업계획서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5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latin typeface="HY견고딕"/>
                <a:ea typeface="HY견고딕"/>
              </a:rPr>
              <a:t>지게차 작업계획서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6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latin typeface="HY견고딕"/>
                <a:ea typeface="HY견고딕"/>
              </a:rPr>
              <a:t>건설장비 작업계획서 </a:t>
            </a:r>
            <a:r>
              <a:rPr lang="en-US" altLang="ko-KR" sz="2000" b="1" dirty="0" smtClean="0">
                <a:latin typeface="HY견고딕"/>
                <a:ea typeface="HY견고딕"/>
              </a:rPr>
              <a:t>(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차량계</a:t>
            </a:r>
            <a:r>
              <a:rPr lang="ko-KR" altLang="en-US" sz="2000" b="1" dirty="0" smtClean="0">
                <a:latin typeface="HY견고딕"/>
                <a:ea typeface="HY견고딕"/>
              </a:rPr>
              <a:t> 건설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하역운반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중량물</a:t>
            </a:r>
            <a:r>
              <a:rPr lang="ko-KR" altLang="en-US" sz="2000" b="1" dirty="0" smtClean="0">
                <a:latin typeface="HY견고딕"/>
                <a:ea typeface="HY견고딕"/>
              </a:rPr>
              <a:t> 취급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7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err="1" smtClean="0">
                <a:latin typeface="HY견고딕"/>
                <a:ea typeface="HY견고딕"/>
              </a:rPr>
              <a:t>갱폼</a:t>
            </a:r>
            <a:r>
              <a:rPr lang="ko-KR" altLang="en-US" sz="2000" b="1" dirty="0" smtClean="0">
                <a:latin typeface="HY견고딕"/>
                <a:ea typeface="HY견고딕"/>
              </a:rPr>
              <a:t> 설치 및 인상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해체작업계획서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8</a:t>
            </a:r>
            <a:r>
              <a:rPr lang="en-US" altLang="ko-KR" sz="2000" b="1" dirty="0" smtClean="0">
                <a:latin typeface="HY견고딕"/>
                <a:ea typeface="HY견고딕"/>
              </a:rPr>
              <a:t>)</a:t>
            </a:r>
            <a:r>
              <a:rPr lang="ko-KR" altLang="en-US" sz="2000" b="1" dirty="0" smtClean="0">
                <a:latin typeface="HY견고딕"/>
                <a:ea typeface="HY견고딕"/>
              </a:rPr>
              <a:t>타워크레인 작업계획서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9)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타워크레인 설치 및 인상작업계획서 </a:t>
            </a: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016896" y="3068960"/>
            <a:ext cx="547876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작업계획서 마다 </a:t>
            </a:r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반드시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들어가야 할 내용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648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9" name="오른쪽 화살표 8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920552" y="2348880"/>
            <a:ext cx="2520280" cy="122413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556792"/>
            <a:ext cx="3816424" cy="475252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570" y="1268760"/>
            <a:ext cx="3801382" cy="5112568"/>
          </a:xfrm>
          <a:prstGeom prst="rect">
            <a:avLst/>
          </a:prstGeom>
          <a:ln w="50800">
            <a:solidFill>
              <a:schemeClr val="bg1"/>
            </a:solidFill>
          </a:ln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9570" y="1268760"/>
            <a:ext cx="3801382" cy="5112568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7516" y="2204864"/>
            <a:ext cx="3642380" cy="3378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6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1" name="직선 연결선 10"/>
          <p:cNvCxnSpPr/>
          <p:nvPr/>
        </p:nvCxnSpPr>
        <p:spPr>
          <a:xfrm>
            <a:off x="1856656" y="2132856"/>
            <a:ext cx="72008" cy="3168352"/>
          </a:xfrm>
          <a:prstGeom prst="line">
            <a:avLst/>
          </a:prstGeom>
          <a:solidFill>
            <a:srgbClr val="339966"/>
          </a:solidFill>
          <a:ln w="381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</p:cxnSp>
      <p:sp>
        <p:nvSpPr>
          <p:cNvPr id="12" name="왼쪽으로 구부러진 화살표 11"/>
          <p:cNvSpPr/>
          <p:nvPr/>
        </p:nvSpPr>
        <p:spPr>
          <a:xfrm rot="15996924">
            <a:off x="2440661" y="1507049"/>
            <a:ext cx="1017840" cy="1933895"/>
          </a:xfrm>
          <a:prstGeom prst="curvedLeftArrow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412" y="1268760"/>
            <a:ext cx="3772531" cy="26066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494" y="3903271"/>
            <a:ext cx="1937449" cy="244028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126" y="1297742"/>
            <a:ext cx="3751817" cy="504581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6029" y="1988840"/>
            <a:ext cx="3615443" cy="381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96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9104" y="1556792"/>
            <a:ext cx="3480792" cy="230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593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46" y="1200118"/>
            <a:ext cx="3924681" cy="53252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45088" y="1152363"/>
            <a:ext cx="3358874" cy="274395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1842" y="3969060"/>
            <a:ext cx="3342120" cy="2446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11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46" y="1200118"/>
            <a:ext cx="3924681" cy="53252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18" y="1185566"/>
            <a:ext cx="3925710" cy="53397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5925716" y="2215912"/>
            <a:ext cx="302312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5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46" y="1200118"/>
            <a:ext cx="3924681" cy="53252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18" y="1185566"/>
            <a:ext cx="3925710" cy="53397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55" y="1200116"/>
            <a:ext cx="3917272" cy="52532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9988" y="1844824"/>
            <a:ext cx="401787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227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497143"/>
            <a:ext cx="8496944" cy="1117503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636862"/>
            <a:ext cx="4104456" cy="488848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0992" y="1614646"/>
            <a:ext cx="4562254" cy="224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52702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46" y="1200118"/>
            <a:ext cx="3924681" cy="53252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4318" y="1185566"/>
            <a:ext cx="3925710" cy="533977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755" y="1200116"/>
            <a:ext cx="3917272" cy="525322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09988" y="1638952"/>
            <a:ext cx="4017872" cy="392472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9917" y="1185565"/>
            <a:ext cx="3950109" cy="526777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12"/>
          <a:srcRect t="1" b="5516"/>
          <a:stretch/>
        </p:blipFill>
        <p:spPr>
          <a:xfrm>
            <a:off x="5509986" y="1623985"/>
            <a:ext cx="4017874" cy="3939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75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0" name="오른쪽 화살표 9"/>
          <p:cNvSpPr/>
          <p:nvPr/>
        </p:nvSpPr>
        <p:spPr>
          <a:xfrm>
            <a:off x="4664968" y="3573016"/>
            <a:ext cx="720080" cy="792088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rgbClr val="FF0000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1" name="아래쪽 화살표 10"/>
          <p:cNvSpPr/>
          <p:nvPr/>
        </p:nvSpPr>
        <p:spPr>
          <a:xfrm>
            <a:off x="1280592" y="3691466"/>
            <a:ext cx="288032" cy="1872208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570" y="1623984"/>
            <a:ext cx="3729374" cy="475734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20" y="1152362"/>
            <a:ext cx="3907507" cy="537298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332" y="1152362"/>
            <a:ext cx="3904696" cy="53729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346" y="1200118"/>
            <a:ext cx="3924681" cy="532522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5345" y="1200118"/>
            <a:ext cx="3924682" cy="53789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9988" y="2017364"/>
            <a:ext cx="4115374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666849"/>
            <a:ext cx="8881392" cy="3597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57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3600" b="1">
                <a:latin typeface="HY견고딕"/>
                <a:ea typeface="HY견고딕"/>
              </a:rPr>
              <a:t>3.</a:t>
            </a:r>
            <a:r>
              <a:rPr lang="ko-KR" altLang="en-US" sz="3600" b="1">
                <a:latin typeface="HY견고딕"/>
                <a:ea typeface="HY견고딕"/>
              </a:rPr>
              <a:t>주간 위험성평가</a:t>
            </a:r>
            <a:r>
              <a:rPr lang="en-US" altLang="ko-KR" sz="3600" b="1">
                <a:latin typeface="HY견고딕"/>
                <a:ea typeface="HY견고딕"/>
              </a:rPr>
              <a:t>&amp;</a:t>
            </a:r>
            <a:r>
              <a:rPr lang="ko-KR" altLang="en-US" sz="3600" b="1">
                <a:latin typeface="HY견고딕"/>
                <a:ea typeface="HY견고딕"/>
              </a:rPr>
              <a:t>피드백</a:t>
            </a: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300" b="1" dirty="0">
                <a:latin typeface="HY견고딕"/>
                <a:ea typeface="HY견고딕"/>
              </a:rPr>
              <a:t>*</a:t>
            </a:r>
            <a:r>
              <a:rPr lang="ko-KR" altLang="en-US" sz="2300" b="1" dirty="0" err="1">
                <a:latin typeface="HY견고딕"/>
                <a:ea typeface="HY견고딕"/>
              </a:rPr>
              <a:t>공종별</a:t>
            </a:r>
            <a:r>
              <a:rPr lang="ko-KR" altLang="en-US" sz="2300" b="1" dirty="0">
                <a:latin typeface="HY견고딕"/>
                <a:ea typeface="HY견고딕"/>
              </a:rPr>
              <a:t> 안전활동 </a:t>
            </a:r>
            <a:r>
              <a:rPr lang="en-US" altLang="ko-KR" sz="2300" b="1" dirty="0" smtClean="0">
                <a:latin typeface="HY견고딕"/>
                <a:ea typeface="HY견고딕"/>
              </a:rPr>
              <a:t>(</a:t>
            </a:r>
            <a:r>
              <a:rPr lang="ko-KR" altLang="en-US" sz="2300" b="1" dirty="0" smtClean="0">
                <a:latin typeface="HY견고딕"/>
                <a:ea typeface="HY견고딕"/>
              </a:rPr>
              <a:t>용마루</a:t>
            </a:r>
            <a:r>
              <a:rPr lang="en-US" altLang="ko-KR" sz="2300" b="1" dirty="0" smtClean="0">
                <a:latin typeface="HY견고딕"/>
                <a:ea typeface="HY견고딕"/>
              </a:rPr>
              <a:t>_</a:t>
            </a:r>
            <a:r>
              <a:rPr lang="ko-KR" altLang="en-US" sz="2300" b="1" dirty="0">
                <a:latin typeface="HY견고딕"/>
                <a:ea typeface="HY견고딕"/>
              </a:rPr>
              <a:t>상</a:t>
            </a:r>
            <a:r>
              <a:rPr lang="en-US" altLang="ko-KR" sz="2300" b="1" dirty="0">
                <a:latin typeface="HY견고딕"/>
                <a:ea typeface="HY견고딕"/>
              </a:rPr>
              <a:t>/ </a:t>
            </a:r>
            <a:r>
              <a:rPr lang="ko-KR" altLang="en-US" sz="2300" b="1" dirty="0">
                <a:latin typeface="HY견고딕"/>
                <a:ea typeface="HY견고딕"/>
              </a:rPr>
              <a:t>중 등급</a:t>
            </a:r>
            <a:r>
              <a:rPr lang="en-US" altLang="ko-KR" sz="2300" b="1" dirty="0">
                <a:latin typeface="HY견고딕"/>
                <a:ea typeface="HY견고딕"/>
              </a:rPr>
              <a:t>)</a:t>
            </a:r>
            <a:r>
              <a:rPr lang="ko-KR" altLang="en-US" sz="2300" b="1" dirty="0">
                <a:latin typeface="HY견고딕"/>
                <a:ea typeface="HY견고딕"/>
              </a:rPr>
              <a:t>  </a:t>
            </a:r>
            <a:r>
              <a:rPr lang="ko-KR" altLang="en-US" sz="2300" b="1" dirty="0">
                <a:solidFill>
                  <a:srgbClr val="FF0000"/>
                </a:solidFill>
                <a:latin typeface="HY견고딕"/>
                <a:ea typeface="HY견고딕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666849"/>
            <a:ext cx="8748976" cy="47971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936" y="1605902"/>
            <a:ext cx="8793068" cy="19786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936" y="3645024"/>
            <a:ext cx="21418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91619" y="1159625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임택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6"/>
            <a:ext cx="8568952" cy="485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다인개발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71042"/>
            <a:ext cx="8496944" cy="4802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도솔건설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solidFill>
                <a:srgbClr val="92D05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14" y="1666849"/>
            <a:ext cx="8773581" cy="4746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36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명보개발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73" y="1831770"/>
            <a:ext cx="3434239" cy="236416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9" y="1856926"/>
            <a:ext cx="4959635" cy="2364162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20" y="4293096"/>
            <a:ext cx="6954220" cy="208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25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금호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)---------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미등록</a:t>
            </a:r>
            <a:endParaRPr lang="en-US" altLang="ko-KR" sz="23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창호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코킹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등 현장작업 미 투입 시 기록관리 필요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0486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12" y="528332"/>
            <a:ext cx="6696744" cy="283124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3284984"/>
            <a:ext cx="8496944" cy="3046534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776536" y="5517232"/>
            <a:ext cx="8136904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9637032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거송에이엔트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4"/>
          <a:srcRect b="46131"/>
          <a:stretch/>
        </p:blipFill>
        <p:spPr>
          <a:xfrm>
            <a:off x="577359" y="1684853"/>
            <a:ext cx="8940221" cy="203217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359" y="3814971"/>
            <a:ext cx="4447649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317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성은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250" y="1666849"/>
            <a:ext cx="8780646" cy="376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2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광도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4"/>
          <a:srcRect t="6283" b="9763"/>
          <a:stretch/>
        </p:blipFill>
        <p:spPr>
          <a:xfrm>
            <a:off x="200471" y="1628800"/>
            <a:ext cx="9000999" cy="108012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12" y="2564904"/>
            <a:ext cx="8787659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3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신창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528" y="1666849"/>
            <a:ext cx="4696480" cy="2086266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5601072" y="2276872"/>
            <a:ext cx="3600400" cy="576064"/>
          </a:xfrm>
          <a:prstGeom prst="rect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600" b="0" i="0" u="none" strike="noStrike" cap="none" normalizeH="0" baseline="0" dirty="0" smtClean="0">
                <a:solidFill>
                  <a:srgbClr val="FF0000"/>
                </a:solidFill>
                <a:effectLst/>
                <a:latin typeface="HY견고딕" panose="02030600000101010101" pitchFamily="18" charset="-127"/>
                <a:ea typeface="HY견고딕" panose="02030600000101010101" pitchFamily="18" charset="-127"/>
              </a:rPr>
              <a:t>현장 미 투입 시 기록관리 필요</a:t>
            </a:r>
            <a:endParaRPr kumimoji="1" lang="ko-KR" altLang="en-US" sz="1600" b="0" i="0" u="none" strike="noStrike" cap="none" normalizeH="0" baseline="0" dirty="0">
              <a:solidFill>
                <a:srgbClr val="FF0000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3425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L="182563" marR="0" lvl="0" indent="-182563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4000" b="1">
                <a:latin typeface="HY견고딕"/>
                <a:ea typeface="문체부 바탕체"/>
              </a:rPr>
              <a:t>3. </a:t>
            </a:r>
            <a:r>
              <a:rPr lang="ko-KR" altLang="en-US" sz="4000" b="1">
                <a:latin typeface="HY견고딕"/>
                <a:ea typeface="HY견고딕"/>
              </a:rPr>
              <a:t>사고사례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736" y="3717032"/>
            <a:ext cx="4680520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2680" y="398665"/>
            <a:ext cx="5616624" cy="605467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3180" y="437732"/>
            <a:ext cx="5839640" cy="598253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180" y="363496"/>
            <a:ext cx="5843271" cy="612543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4521" y="363075"/>
            <a:ext cx="6496957" cy="612543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4521" y="428206"/>
            <a:ext cx="6496957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5469" y="362654"/>
            <a:ext cx="6535062" cy="612585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04521" y="394864"/>
            <a:ext cx="6496957" cy="60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7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9285" y="327893"/>
            <a:ext cx="6487430" cy="612095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4996" y="356758"/>
            <a:ext cx="6525726" cy="624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37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85469" y="351997"/>
            <a:ext cx="6535062" cy="617334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47232"/>
            <a:ext cx="6468378" cy="60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0232" y="347232"/>
            <a:ext cx="6525536" cy="61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01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7553" y="371047"/>
            <a:ext cx="6458851" cy="608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38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908720"/>
            <a:ext cx="7802064" cy="1190791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528" y="2099511"/>
            <a:ext cx="7887801" cy="58110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295" y="2680617"/>
            <a:ext cx="7761034" cy="189801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1294" y="4578632"/>
            <a:ext cx="8010137" cy="1806813"/>
          </a:xfrm>
          <a:prstGeom prst="rect">
            <a:avLst/>
          </a:prstGeom>
          <a:ln w="476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525113780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8663" y="404390"/>
            <a:ext cx="5972735" cy="604921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995" y="332656"/>
            <a:ext cx="6516009" cy="6120953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9285" y="332656"/>
            <a:ext cx="6487430" cy="6125717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0706" y="347232"/>
            <a:ext cx="6544588" cy="616353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285" y="428206"/>
            <a:ext cx="6487430" cy="600158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8811" y="394864"/>
            <a:ext cx="6468378" cy="606827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33100" y="351996"/>
            <a:ext cx="6439799" cy="6044455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28337" y="371049"/>
            <a:ext cx="6449325" cy="6044456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04521" y="371050"/>
            <a:ext cx="6496957" cy="60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523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560513" y="509677"/>
            <a:ext cx="2664296" cy="64807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anchor="ctr" anchorCtr="0">
            <a:prstTxWarp prst="textNoShape">
              <a:avLst/>
            </a:prstTxWarp>
          </a:bodyPr>
          <a:lstStyle/>
          <a:p>
            <a:pPr marR="0" lvl="0" algn="l" defTabSz="914400" rtl="0" eaLnBrk="1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defRPr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632520" y="547856"/>
            <a:ext cx="2478345" cy="574189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4. </a:t>
            </a:r>
            <a:r>
              <a:rPr lang="ko-KR" altLang="en-US" sz="3200" b="1" dirty="0">
                <a:latin typeface="HY견고딕"/>
                <a:ea typeface="HY견고딕"/>
              </a:rPr>
              <a:t>공지사항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2480" y="1326540"/>
            <a:ext cx="928903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ko-KR" altLang="en-US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1.24</a:t>
            </a:r>
            <a:r>
              <a:rPr lang="ko-KR" altLang="en-US" sz="2000" b="1" dirty="0" smtClean="0">
                <a:latin typeface="HY견고딕"/>
                <a:ea typeface="HY견고딕"/>
              </a:rPr>
              <a:t>년 하반기 작업환경측정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10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월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15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/>
                <a:ea typeface="HY견고딕"/>
              </a:rPr>
              <a:t>일 실시예정</a:t>
            </a: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2000" b="1" dirty="0" smtClean="0">
              <a:solidFill>
                <a:srgbClr val="FF0000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출장검진 관련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개별실시의 건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?)__________________________</a:t>
            </a:r>
            <a:r>
              <a:rPr lang="ko-KR" altLang="en-US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의견</a:t>
            </a:r>
            <a:r>
              <a:rPr lang="en-US" altLang="ko-KR" sz="2000" b="1" dirty="0" smtClean="0">
                <a:solidFill>
                  <a:schemeClr val="accent2"/>
                </a:solidFill>
                <a:latin typeface="HY견고딕"/>
                <a:ea typeface="HY견고딕"/>
              </a:rPr>
              <a:t>?</a:t>
            </a:r>
          </a:p>
          <a:p>
            <a:pPr lvl="0">
              <a:defRPr/>
            </a:pPr>
            <a:endParaRPr lang="en-US" altLang="ko-KR" sz="2000" b="1" dirty="0" smtClean="0">
              <a:solidFill>
                <a:schemeClr val="accent2"/>
              </a:solidFill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3.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소화기 비치의 건</a:t>
            </a: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 </a:t>
            </a: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(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전 동 </a:t>
            </a:r>
            <a:r>
              <a:rPr lang="ko-KR" altLang="en-US" sz="2000" b="1" dirty="0" err="1" smtClean="0">
                <a:solidFill>
                  <a:srgbClr val="00B050"/>
                </a:solidFill>
                <a:latin typeface="HY견고딕"/>
                <a:ea typeface="HY견고딕"/>
              </a:rPr>
              <a:t>계단부에</a:t>
            </a:r>
            <a:r>
              <a:rPr lang="ko-KR" altLang="en-US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 일괄적으로 비치하여 관리</a:t>
            </a:r>
            <a:r>
              <a:rPr lang="en-US" altLang="ko-KR" sz="2000" b="1" dirty="0" smtClean="0">
                <a:solidFill>
                  <a:srgbClr val="00B050"/>
                </a:solidFill>
                <a:latin typeface="HY견고딕"/>
                <a:ea typeface="HY견고딕"/>
              </a:rPr>
              <a:t>)</a:t>
            </a:r>
          </a:p>
          <a:p>
            <a:pPr lvl="0">
              <a:defRPr/>
            </a:pPr>
            <a:endParaRPr lang="en-US" altLang="ko-KR" sz="2000" b="1" dirty="0" smtClean="0">
              <a:latin typeface="HY견고딕"/>
              <a:ea typeface="HY견고딕"/>
            </a:endParaRPr>
          </a:p>
          <a:p>
            <a:pPr lvl="0">
              <a:defRPr/>
            </a:pPr>
            <a:r>
              <a:rPr lang="en-US" altLang="ko-KR" sz="2000" b="1" dirty="0">
                <a:latin typeface="HY견고딕"/>
                <a:ea typeface="HY견고딕"/>
              </a:rPr>
              <a:t>4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537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2332690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5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r>
              <a:rPr lang="ko-KR" altLang="en-US" sz="2000" b="1" dirty="0" smtClean="0">
                <a:latin typeface="HY견고딕"/>
                <a:ea typeface="HY견고딕"/>
              </a:rPr>
              <a:t>특이사항 없음 </a:t>
            </a:r>
            <a:r>
              <a:rPr lang="en-US" altLang="ko-KR" sz="2000" b="1" dirty="0" smtClean="0">
                <a:latin typeface="HY견고딕"/>
                <a:ea typeface="HY견고딕"/>
              </a:rPr>
              <a:t> 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432571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9523"/>
            <a:ext cx="95050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  <a:defRPr/>
            </a:pPr>
            <a:endParaRPr lang="ko-KR" altLang="en-US" sz="1800" b="1">
              <a:latin typeface="HY견고딕"/>
              <a:ea typeface="HY견고딕"/>
            </a:endParaRPr>
          </a:p>
          <a:p>
            <a:pPr lvl="0">
              <a:defRPr/>
            </a:pPr>
            <a:endParaRPr lang="en-US" altLang="ko-KR" sz="1800" b="1">
              <a:solidFill>
                <a:srgbClr val="FF0000"/>
              </a:solidFill>
              <a:latin typeface="HY견고딕"/>
              <a:ea typeface="HY견고딕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90758" y="1271428"/>
            <a:ext cx="21419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>
              <a:buNone/>
              <a:defRPr/>
            </a:pPr>
            <a:endParaRPr lang="en-US" altLang="ko-KR" sz="2000" b="1" dirty="0">
              <a:latin typeface="HY견고딕"/>
              <a:ea typeface="HY견고딕"/>
            </a:endParaRPr>
          </a:p>
          <a:p>
            <a:pPr lvl="0">
              <a:defRPr/>
            </a:pPr>
            <a:endParaRPr lang="ko-KR" altLang="en-US" sz="2800" b="1" dirty="0">
              <a:latin typeface="HY견고딕"/>
              <a:ea typeface="HY견고딕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504147" y="541707"/>
            <a:ext cx="3857146" cy="58477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altLang="ko-KR" sz="3200" b="1" dirty="0">
                <a:latin typeface="HY견고딕"/>
                <a:ea typeface="문체부 바탕체"/>
              </a:rPr>
              <a:t>6</a:t>
            </a:r>
            <a:r>
              <a:rPr lang="en-US" altLang="ko-KR" sz="3200" b="1" dirty="0" smtClean="0">
                <a:latin typeface="HY견고딕"/>
                <a:ea typeface="문체부 바탕체"/>
              </a:rPr>
              <a:t>. </a:t>
            </a:r>
            <a:r>
              <a:rPr lang="ko-KR" altLang="en-US" sz="32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소장님 당부사항 </a:t>
            </a:r>
            <a:endParaRPr lang="ko-KR" altLang="en-US" sz="32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2480" y="1326540"/>
            <a:ext cx="9289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1.</a:t>
            </a:r>
            <a:r>
              <a:rPr lang="ko-KR" altLang="en-US" sz="2000" b="1" dirty="0" smtClean="0">
                <a:latin typeface="HY견고딕"/>
                <a:ea typeface="HY견고딕"/>
              </a:rPr>
              <a:t>환절기 해당 근로자 분들 건강 및 안전 잘 챙겨주실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</a:p>
          <a:p>
            <a:pPr lvl="0">
              <a:defRPr/>
            </a:pPr>
            <a:r>
              <a:rPr lang="en-US" altLang="ko-KR" sz="2000" b="1" dirty="0" smtClean="0">
                <a:latin typeface="HY견고딕"/>
                <a:ea typeface="HY견고딕"/>
              </a:rPr>
              <a:t>2.</a:t>
            </a:r>
            <a:r>
              <a:rPr lang="ko-KR" altLang="en-US" sz="2000" b="1" dirty="0" smtClean="0">
                <a:latin typeface="HY견고딕"/>
                <a:ea typeface="HY견고딕"/>
              </a:rPr>
              <a:t>사고가 발생하지 않도록 관리책임자의 업무에 집중하여 확인</a:t>
            </a:r>
            <a:r>
              <a:rPr lang="en-US" altLang="ko-KR" sz="2000" b="1" dirty="0" smtClean="0">
                <a:latin typeface="HY견고딕"/>
                <a:ea typeface="HY견고딕"/>
              </a:rPr>
              <a:t>,</a:t>
            </a:r>
            <a:r>
              <a:rPr lang="ko-KR" altLang="en-US" sz="2000" b="1" dirty="0" smtClean="0">
                <a:latin typeface="HY견고딕"/>
                <a:ea typeface="HY견고딕"/>
              </a:rPr>
              <a:t>감독 하실 것</a:t>
            </a:r>
            <a:r>
              <a:rPr lang="en-US" altLang="ko-KR" sz="2000" b="1" dirty="0" smtClean="0">
                <a:latin typeface="HY견고딕"/>
                <a:ea typeface="HY견고딕"/>
              </a:rPr>
              <a:t>.</a:t>
            </a:r>
            <a:endParaRPr lang="en-US" altLang="ko-KR" sz="2000" b="1" dirty="0" smtClean="0">
              <a:latin typeface="HY견고딕"/>
              <a:ea typeface="HY견고딕"/>
            </a:endParaRPr>
          </a:p>
        </p:txBody>
      </p:sp>
    </p:spTree>
    <p:extLst>
      <p:ext uri="{BB962C8B-B14F-4D97-AF65-F5344CB8AC3E}">
        <p14:creationId xmlns:p14="http://schemas.microsoft.com/office/powerpoint/2010/main" val="323339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5"/>
          <a:stretch>
            <a:fillRect/>
          </a:stretch>
        </p:blipFill>
        <p:spPr>
          <a:xfrm>
            <a:off x="2720752" y="1484784"/>
            <a:ext cx="4488500" cy="25024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sndAc>
          <p:stSnd>
            <p:snd r:embed="rId3" name="type.wav"/>
          </p:stSnd>
        </p:sndAc>
      </p:transition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0. 25. ~ 24. 09. 29. (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(24.09)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 품질정기교육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24.10.01 </a:t>
            </a:r>
          </a:p>
          <a:p>
            <a:pPr algn="ctr"/>
            <a:endParaRPr lang="en-US" altLang="ko-KR" sz="2400" b="1" dirty="0">
              <a:solidFill>
                <a:srgbClr val="FF0000"/>
              </a:solidFill>
              <a:latin typeface="HY견고딕" panose="02030600000101010101" pitchFamily="18" charset="-127"/>
              <a:ea typeface="문체부 바탕체" panose="02030609000101010101" pitchFamily="17" charset="-127"/>
            </a:endParaRPr>
          </a:p>
          <a:p>
            <a:pPr algn="ctr"/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30796"/>
            <a:ext cx="7704856" cy="401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36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799" y="440629"/>
            <a:ext cx="8052585" cy="2642937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41" y="3274349"/>
            <a:ext cx="7773485" cy="97168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863" y="4246035"/>
            <a:ext cx="7837521" cy="2279309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356799" y="5229200"/>
            <a:ext cx="8700657" cy="144016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ot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476843512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2852937"/>
            <a:ext cx="6030167" cy="12288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5001" y="398665"/>
            <a:ext cx="5986191" cy="253644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5001" y="4090734"/>
            <a:ext cx="6049219" cy="98121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556" y="5202098"/>
            <a:ext cx="5976664" cy="127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687426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0147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6516" y="416567"/>
            <a:ext cx="4104456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주요 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기인물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및 안전대책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345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2623</TotalTime>
  <Words>1015</Words>
  <Application>Microsoft Office PowerPoint</Application>
  <PresentationFormat>A4 용지(210x297mm)</PresentationFormat>
  <Paragraphs>212</Paragraphs>
  <Slides>57</Slides>
  <Notes>57</Notes>
  <HiddenSlides>6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57</vt:i4>
      </vt:variant>
    </vt:vector>
  </HeadingPairs>
  <TitlesOfParts>
    <vt:vector size="64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3853</cp:revision>
  <cp:lastPrinted>2024-10-06T01:29:14Z</cp:lastPrinted>
  <dcterms:created xsi:type="dcterms:W3CDTF">2007-09-19T08:05:28Z</dcterms:created>
  <dcterms:modified xsi:type="dcterms:W3CDTF">2024-10-10T08:01:37Z</dcterms:modified>
  <cp:version/>
</cp:coreProperties>
</file>