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80"/>
  </p:notesMasterIdLst>
  <p:handoutMasterIdLst>
    <p:handoutMasterId r:id="rId81"/>
  </p:handoutMasterIdLst>
  <p:sldIdLst>
    <p:sldId id="3896" r:id="rId2"/>
    <p:sldId id="4151" r:id="rId3"/>
    <p:sldId id="4150" r:id="rId4"/>
    <p:sldId id="4152" r:id="rId5"/>
    <p:sldId id="4160" r:id="rId6"/>
    <p:sldId id="4158" r:id="rId7"/>
    <p:sldId id="4159" r:id="rId8"/>
    <p:sldId id="4084" r:id="rId9"/>
    <p:sldId id="4085" r:id="rId10"/>
    <p:sldId id="4217" r:id="rId11"/>
    <p:sldId id="4346" r:id="rId12"/>
    <p:sldId id="4347" r:id="rId13"/>
    <p:sldId id="4348" r:id="rId14"/>
    <p:sldId id="4349" r:id="rId15"/>
    <p:sldId id="4350" r:id="rId16"/>
    <p:sldId id="4351" r:id="rId17"/>
    <p:sldId id="4352" r:id="rId18"/>
    <p:sldId id="4342" r:id="rId19"/>
    <p:sldId id="4343" r:id="rId20"/>
    <p:sldId id="4344" r:id="rId21"/>
    <p:sldId id="4345" r:id="rId22"/>
    <p:sldId id="4319" r:id="rId23"/>
    <p:sldId id="4323" r:id="rId24"/>
    <p:sldId id="4324" r:id="rId25"/>
    <p:sldId id="4325" r:id="rId26"/>
    <p:sldId id="4326" r:id="rId27"/>
    <p:sldId id="4327" r:id="rId28"/>
    <p:sldId id="4328" r:id="rId29"/>
    <p:sldId id="4329" r:id="rId30"/>
    <p:sldId id="4330" r:id="rId31"/>
    <p:sldId id="4331" r:id="rId32"/>
    <p:sldId id="4332" r:id="rId33"/>
    <p:sldId id="4333" r:id="rId34"/>
    <p:sldId id="4334" r:id="rId35"/>
    <p:sldId id="4335" r:id="rId36"/>
    <p:sldId id="4336" r:id="rId37"/>
    <p:sldId id="4337" r:id="rId38"/>
    <p:sldId id="4338" r:id="rId39"/>
    <p:sldId id="4339" r:id="rId40"/>
    <p:sldId id="4288" r:id="rId41"/>
    <p:sldId id="4289" r:id="rId42"/>
    <p:sldId id="4291" r:id="rId43"/>
    <p:sldId id="4292" r:id="rId44"/>
    <p:sldId id="4293" r:id="rId45"/>
    <p:sldId id="4294" r:id="rId46"/>
    <p:sldId id="4297" r:id="rId47"/>
    <p:sldId id="4359" r:id="rId48"/>
    <p:sldId id="4164" r:id="rId49"/>
    <p:sldId id="3989" r:id="rId50"/>
    <p:sldId id="3990" r:id="rId51"/>
    <p:sldId id="4019" r:id="rId52"/>
    <p:sldId id="3991" r:id="rId53"/>
    <p:sldId id="4137" r:id="rId54"/>
    <p:sldId id="4207" r:id="rId55"/>
    <p:sldId id="4228" r:id="rId56"/>
    <p:sldId id="4208" r:id="rId57"/>
    <p:sldId id="4201" r:id="rId58"/>
    <p:sldId id="4254" r:id="rId59"/>
    <p:sldId id="4287" r:id="rId60"/>
    <p:sldId id="4202" r:id="rId61"/>
    <p:sldId id="4075" r:id="rId62"/>
    <p:sldId id="4113" r:id="rId63"/>
    <p:sldId id="4170" r:id="rId64"/>
    <p:sldId id="4171" r:id="rId65"/>
    <p:sldId id="4285" r:id="rId66"/>
    <p:sldId id="4286" r:id="rId67"/>
    <p:sldId id="4353" r:id="rId68"/>
    <p:sldId id="4354" r:id="rId69"/>
    <p:sldId id="4355" r:id="rId70"/>
    <p:sldId id="4356" r:id="rId71"/>
    <p:sldId id="4357" r:id="rId72"/>
    <p:sldId id="4241" r:id="rId73"/>
    <p:sldId id="4267" r:id="rId74"/>
    <p:sldId id="4239" r:id="rId75"/>
    <p:sldId id="3939" r:id="rId76"/>
    <p:sldId id="3932" r:id="rId77"/>
    <p:sldId id="3933" r:id="rId78"/>
    <p:sldId id="4284" r:id="rId79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3896"/>
            <p14:sldId id="4151"/>
            <p14:sldId id="4150"/>
            <p14:sldId id="4152"/>
            <p14:sldId id="4160"/>
            <p14:sldId id="4158"/>
            <p14:sldId id="4159"/>
            <p14:sldId id="4084"/>
            <p14:sldId id="4085"/>
            <p14:sldId id="4217"/>
            <p14:sldId id="4346"/>
            <p14:sldId id="4347"/>
            <p14:sldId id="4348"/>
            <p14:sldId id="4349"/>
            <p14:sldId id="4350"/>
            <p14:sldId id="4351"/>
            <p14:sldId id="4352"/>
            <p14:sldId id="4342"/>
            <p14:sldId id="4343"/>
            <p14:sldId id="4344"/>
            <p14:sldId id="4345"/>
            <p14:sldId id="4319"/>
            <p14:sldId id="4323"/>
            <p14:sldId id="4324"/>
            <p14:sldId id="4325"/>
            <p14:sldId id="4326"/>
            <p14:sldId id="4327"/>
            <p14:sldId id="4328"/>
            <p14:sldId id="4329"/>
            <p14:sldId id="4330"/>
            <p14:sldId id="4331"/>
            <p14:sldId id="4332"/>
            <p14:sldId id="4333"/>
            <p14:sldId id="4334"/>
            <p14:sldId id="4335"/>
            <p14:sldId id="4336"/>
            <p14:sldId id="4337"/>
            <p14:sldId id="4338"/>
            <p14:sldId id="4339"/>
            <p14:sldId id="4288"/>
            <p14:sldId id="4289"/>
            <p14:sldId id="4291"/>
            <p14:sldId id="4292"/>
            <p14:sldId id="4293"/>
            <p14:sldId id="4294"/>
            <p14:sldId id="4297"/>
            <p14:sldId id="4359"/>
          </p14:sldIdLst>
        </p14:section>
        <p14:section name="제목 없는 구역" id="{2E959474-C292-4336-AEBC-550E31E85082}">
          <p14:sldIdLst>
            <p14:sldId id="4164"/>
            <p14:sldId id="3989"/>
            <p14:sldId id="3990"/>
            <p14:sldId id="4019"/>
            <p14:sldId id="3991"/>
            <p14:sldId id="4137"/>
            <p14:sldId id="4207"/>
            <p14:sldId id="4228"/>
            <p14:sldId id="4208"/>
            <p14:sldId id="4201"/>
            <p14:sldId id="4254"/>
            <p14:sldId id="4287"/>
            <p14:sldId id="4202"/>
            <p14:sldId id="4075"/>
            <p14:sldId id="4113"/>
            <p14:sldId id="4170"/>
            <p14:sldId id="4171"/>
            <p14:sldId id="4285"/>
            <p14:sldId id="4286"/>
            <p14:sldId id="4353"/>
            <p14:sldId id="4354"/>
            <p14:sldId id="4355"/>
            <p14:sldId id="4356"/>
            <p14:sldId id="4357"/>
            <p14:sldId id="4241"/>
            <p14:sldId id="4267"/>
            <p14:sldId id="4239"/>
            <p14:sldId id="3939"/>
            <p14:sldId id="3932"/>
            <p14:sldId id="3933"/>
            <p14:sldId id="4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2907" autoAdjust="0"/>
  </p:normalViewPr>
  <p:slideViewPr>
    <p:cSldViewPr>
      <p:cViewPr varScale="1">
        <p:scale>
          <a:sx n="108" d="100"/>
          <a:sy n="108" d="100"/>
        </p:scale>
        <p:origin x="1650" y="102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418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7980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03729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5380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54076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32351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65920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296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81079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14432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0432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3631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70168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1931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6545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93220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56350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89635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80887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586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9588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0575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56278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228876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4286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57577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31764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289464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75218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663439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022129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85732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54630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972026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103319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212017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24588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84586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363277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35685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06370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98813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1519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872756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22628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61545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98510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9989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27562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033615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77759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05090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966202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6710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004250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540624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8928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65215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42158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615533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72492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1514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42901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12014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555387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406343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7909390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060584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06955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704691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68399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77768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59678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376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2024-10-06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9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6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6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3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3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3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2.png"/><Relationship Id="rId4" Type="http://schemas.openxmlformats.org/officeDocument/2006/relationships/image" Target="../media/image104.png"/><Relationship Id="rId9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3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11" Type="http://schemas.openxmlformats.org/officeDocument/2006/relationships/image" Target="../media/image113.png"/><Relationship Id="rId5" Type="http://schemas.openxmlformats.org/officeDocument/2006/relationships/image" Target="../media/image105.png"/><Relationship Id="rId10" Type="http://schemas.openxmlformats.org/officeDocument/2006/relationships/image" Target="../media/image112.png"/><Relationship Id="rId4" Type="http://schemas.openxmlformats.org/officeDocument/2006/relationships/image" Target="../media/image104.png"/><Relationship Id="rId9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36.png"/><Relationship Id="rId7" Type="http://schemas.openxmlformats.org/officeDocument/2006/relationships/image" Target="../media/image108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11" Type="http://schemas.openxmlformats.org/officeDocument/2006/relationships/image" Target="../media/image113.png"/><Relationship Id="rId5" Type="http://schemas.openxmlformats.org/officeDocument/2006/relationships/image" Target="../media/image105.png"/><Relationship Id="rId10" Type="http://schemas.openxmlformats.org/officeDocument/2006/relationships/image" Target="../media/image112.png"/><Relationship Id="rId4" Type="http://schemas.openxmlformats.org/officeDocument/2006/relationships/image" Target="../media/image104.png"/><Relationship Id="rId9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36.png"/><Relationship Id="rId7" Type="http://schemas.openxmlformats.org/officeDocument/2006/relationships/image" Target="../media/image108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11" Type="http://schemas.openxmlformats.org/officeDocument/2006/relationships/image" Target="../media/image113.png"/><Relationship Id="rId5" Type="http://schemas.openxmlformats.org/officeDocument/2006/relationships/image" Target="../media/image105.png"/><Relationship Id="rId10" Type="http://schemas.openxmlformats.org/officeDocument/2006/relationships/image" Target="../media/image112.png"/><Relationship Id="rId4" Type="http://schemas.openxmlformats.org/officeDocument/2006/relationships/image" Target="../media/image104.png"/><Relationship Id="rId9" Type="http://schemas.openxmlformats.org/officeDocument/2006/relationships/image" Target="../media/image11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36.png"/><Relationship Id="rId7" Type="http://schemas.openxmlformats.org/officeDocument/2006/relationships/image" Target="../media/image108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11" Type="http://schemas.openxmlformats.org/officeDocument/2006/relationships/image" Target="../media/image113.png"/><Relationship Id="rId5" Type="http://schemas.openxmlformats.org/officeDocument/2006/relationships/image" Target="../media/image105.png"/><Relationship Id="rId10" Type="http://schemas.openxmlformats.org/officeDocument/2006/relationships/image" Target="../media/image112.png"/><Relationship Id="rId4" Type="http://schemas.openxmlformats.org/officeDocument/2006/relationships/image" Target="../media/image104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7.png"/><Relationship Id="rId4" Type="http://schemas.openxmlformats.org/officeDocument/2006/relationships/image" Target="../media/image3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24.10.02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68" y="2002838"/>
            <a:ext cx="7848872" cy="40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을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이용한 위험성평가 등록절차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496" y="1268760"/>
            <a:ext cx="8928992" cy="470898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결제순서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해당공종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자재반입부터 시공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품질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보건관리에서 정리정돈까지 포함한 한달 간 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모든작업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포함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유해물질 관리방법 및 기준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환절기 질환예방에 관한 사항 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사고사례를 통한 재발방지대책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베임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감염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유해물질 접촉 등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일어날수 있는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모든상황에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대한 안전대책을 확인 및 실행하여 사진등재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47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6125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F&amp;B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9.25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681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13909"/>
          <a:stretch/>
        </p:blipFill>
        <p:spPr>
          <a:xfrm>
            <a:off x="488504" y="1268760"/>
            <a:ext cx="4176464" cy="5256584"/>
          </a:xfrm>
          <a:prstGeom prst="rect">
            <a:avLst/>
          </a:prstGeom>
        </p:spPr>
      </p:pic>
      <p:sp>
        <p:nvSpPr>
          <p:cNvPr id="8" name="오른쪽 화살표 7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664" y="1916832"/>
            <a:ext cx="398484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12699"/>
          <a:stretch/>
        </p:blipFill>
        <p:spPr>
          <a:xfrm>
            <a:off x="488504" y="1844824"/>
            <a:ext cx="3709948" cy="39604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13981"/>
          <a:stretch/>
        </p:blipFill>
        <p:spPr>
          <a:xfrm>
            <a:off x="517083" y="1268760"/>
            <a:ext cx="4147885" cy="5112568"/>
          </a:xfrm>
          <a:prstGeom prst="rect">
            <a:avLst/>
          </a:prstGeom>
        </p:spPr>
      </p:pic>
      <p:sp>
        <p:nvSpPr>
          <p:cNvPr id="9" name="오른쪽 화살표 8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20552" y="2348880"/>
            <a:ext cx="2520280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088" y="1709500"/>
            <a:ext cx="3528392" cy="46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0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268760"/>
            <a:ext cx="3709948" cy="45365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13" y="1268760"/>
            <a:ext cx="4179147" cy="5184576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1856656" y="2132856"/>
            <a:ext cx="72008" cy="3168352"/>
          </a:xfrm>
          <a:prstGeom prst="line">
            <a:avLst/>
          </a:prstGeom>
          <a:solidFill>
            <a:srgbClr val="339966"/>
          </a:solidFill>
          <a:ln w="381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</p:cxnSp>
      <p:sp>
        <p:nvSpPr>
          <p:cNvPr id="12" name="왼쪽으로 구부러진 화살표 11"/>
          <p:cNvSpPr/>
          <p:nvPr/>
        </p:nvSpPr>
        <p:spPr>
          <a:xfrm rot="15996924">
            <a:off x="2440661" y="1507049"/>
            <a:ext cx="1017840" cy="1933895"/>
          </a:xfrm>
          <a:prstGeom prst="curvedLef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180" y="1917110"/>
            <a:ext cx="3588300" cy="44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4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268760"/>
            <a:ext cx="3709948" cy="45365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13" y="1268760"/>
            <a:ext cx="4179147" cy="5184576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39" y="1227666"/>
            <a:ext cx="4380229" cy="5266764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2144688" y="3573016"/>
            <a:ext cx="1152128" cy="136815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rcRect r="2510"/>
          <a:stretch/>
        </p:blipFill>
        <p:spPr>
          <a:xfrm>
            <a:off x="5529064" y="1412776"/>
            <a:ext cx="374441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t="4419" r="2578"/>
          <a:stretch/>
        </p:blipFill>
        <p:spPr>
          <a:xfrm>
            <a:off x="341061" y="1340768"/>
            <a:ext cx="4251899" cy="5195003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280592" y="3573016"/>
            <a:ext cx="2016224" cy="216024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5088" y="3792075"/>
            <a:ext cx="374441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err="1" smtClean="0">
                <a:solidFill>
                  <a:srgbClr val="FF0000"/>
                </a:solidFill>
              </a:rPr>
              <a:t>비계공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투입하여 이동통로 등 보강예정</a:t>
            </a:r>
            <a:endParaRPr lang="ko-KR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7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t="4419" r="2578"/>
          <a:stretch/>
        </p:blipFill>
        <p:spPr>
          <a:xfrm>
            <a:off x="341061" y="1844825"/>
            <a:ext cx="4251899" cy="4690946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280592" y="3573016"/>
            <a:ext cx="2016224" cy="216024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52" y="1600724"/>
            <a:ext cx="4323907" cy="49966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52" y="1598506"/>
            <a:ext cx="4395916" cy="493726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651" y="1227666"/>
            <a:ext cx="4349308" cy="5386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5088" y="3356992"/>
            <a:ext cx="374441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조치 중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2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233269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각 업체 현장 내 작업 마무리 후 정리정돈 및 청소실시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오물 등 투기금지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27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80" y="1326540"/>
            <a:ext cx="92890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자율안전컨설팅 실시예정 </a:t>
            </a:r>
            <a:r>
              <a:rPr lang="en-US" altLang="ko-KR" sz="2000" b="1" dirty="0" smtClean="0">
                <a:latin typeface="HY견고딕"/>
                <a:ea typeface="HY견고딕"/>
              </a:rPr>
              <a:t>(09/26_</a:t>
            </a:r>
            <a:r>
              <a:rPr lang="ko-KR" altLang="en-US" sz="2000" b="1" dirty="0" smtClean="0">
                <a:latin typeface="HY견고딕"/>
                <a:ea typeface="HY견고딕"/>
              </a:rPr>
              <a:t>목요일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marL="457200" lvl="0" indent="-457200">
              <a:buAutoNum type="arabicPeriod"/>
              <a:defRPr/>
            </a:pPr>
            <a:r>
              <a:rPr lang="en-US" altLang="ko-KR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9</a:t>
            </a:r>
            <a:r>
              <a:rPr lang="ko-KR" altLang="en-US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월 정기안전보건교육 </a:t>
            </a:r>
            <a:r>
              <a:rPr lang="en-US" altLang="ko-KR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(09/25 13</a:t>
            </a:r>
            <a:r>
              <a:rPr lang="ko-KR" altLang="en-US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시 및 </a:t>
            </a:r>
            <a:r>
              <a:rPr lang="en-US" altLang="ko-KR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09/26 13</a:t>
            </a:r>
            <a:r>
              <a:rPr lang="ko-KR" altLang="en-US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시</a:t>
            </a:r>
            <a:r>
              <a:rPr lang="en-US" altLang="ko-KR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)</a:t>
            </a:r>
          </a:p>
          <a:p>
            <a:pPr marL="457200" lvl="0" indent="-457200">
              <a:buAutoNum type="arabicPeriod"/>
              <a:defRPr/>
            </a:pP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10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월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01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일 제빙기 반출예정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1563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92696"/>
            <a:ext cx="9002381" cy="309634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4005064"/>
            <a:ext cx="8640960" cy="244827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16496" y="692696"/>
            <a:ext cx="3456384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233269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각 업체 현장 내 작업 마무리 후 정리정돈 및 청소실시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오물 등 투기금지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43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위험성평가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등록부</a:t>
            </a:r>
            <a:r>
              <a:rPr lang="ko-KR" altLang="en-US" sz="2000" b="1" dirty="0" smtClean="0">
                <a:latin typeface="HY견고딕"/>
                <a:ea typeface="HY견고딕"/>
              </a:rPr>
              <a:t> 전 근로자에 전파 및 충분한 공지실시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환절기 신규자 투입 전 고혈압 등 개인지병 확인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사전에 예방관리철저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664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1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10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.02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353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l="1809" t="6325" r="1445"/>
          <a:stretch/>
        </p:blipFill>
        <p:spPr>
          <a:xfrm>
            <a:off x="920552" y="1412776"/>
            <a:ext cx="8136904" cy="213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0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136" y="243100"/>
            <a:ext cx="6149728" cy="6476481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015131" y="1222910"/>
            <a:ext cx="7112673" cy="1193119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95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31" y="428128"/>
            <a:ext cx="8597749" cy="552115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08984" y="3346810"/>
            <a:ext cx="1493177" cy="260247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3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57" y="537758"/>
            <a:ext cx="8444207" cy="6131601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872880" y="3281547"/>
            <a:ext cx="1619012" cy="3357479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4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04" y="447259"/>
            <a:ext cx="8372759" cy="596348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3137546" y="1100138"/>
            <a:ext cx="2247502" cy="2213513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296816" y="3362245"/>
            <a:ext cx="2091930" cy="2213513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36" y="431112"/>
            <a:ext cx="8487636" cy="5590175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160912" y="2996952"/>
            <a:ext cx="2290131" cy="2952328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0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r="11384"/>
          <a:stretch/>
        </p:blipFill>
        <p:spPr>
          <a:xfrm>
            <a:off x="560512" y="1844824"/>
            <a:ext cx="8990623" cy="1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497143"/>
            <a:ext cx="8496944" cy="111750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636862"/>
            <a:ext cx="4104456" cy="488848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92" y="1614646"/>
            <a:ext cx="4562254" cy="22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82" y="398665"/>
            <a:ext cx="8941706" cy="61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4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25" y="398665"/>
            <a:ext cx="9135750" cy="61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25" y="398665"/>
            <a:ext cx="9135750" cy="61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35" y="476672"/>
            <a:ext cx="8983329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1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56" y="398665"/>
            <a:ext cx="9040487" cy="61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09" y="398664"/>
            <a:ext cx="9002381" cy="638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04" y="476672"/>
            <a:ext cx="907859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20" y="398665"/>
            <a:ext cx="9030960" cy="61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4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503557"/>
            <a:ext cx="4392488" cy="323072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024" y="503557"/>
            <a:ext cx="4320480" cy="323072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88" y="3789040"/>
            <a:ext cx="4392488" cy="28803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9024" y="3839173"/>
            <a:ext cx="4320480" cy="28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5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503557"/>
            <a:ext cx="4392488" cy="323072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024" y="503557"/>
            <a:ext cx="4320480" cy="323072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88" y="3789040"/>
            <a:ext cx="4392488" cy="288032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608" y="503557"/>
            <a:ext cx="4383368" cy="317016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9024" y="506766"/>
            <a:ext cx="4392488" cy="322751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608" y="3789040"/>
            <a:ext cx="4383368" cy="28803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9024" y="3811981"/>
            <a:ext cx="4392488" cy="27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528332"/>
            <a:ext cx="6696744" cy="283124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4" y="3284984"/>
            <a:ext cx="8496944" cy="304653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76536" y="5517232"/>
            <a:ext cx="8136904" cy="9361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963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오른쪽 화살표 7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098679"/>
            <a:ext cx="3816424" cy="5210641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704" y="4096391"/>
            <a:ext cx="2053206" cy="2199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73080" y="3769005"/>
            <a:ext cx="384083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고혈압측정 시 현장투입 불가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당일 근무투입 불가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전체공지</a:t>
            </a:r>
            <a:endParaRPr lang="ko-KR" altLang="en-US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34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9" name="오른쪽 화살표 8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20552" y="2348880"/>
            <a:ext cx="2520280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556792"/>
            <a:ext cx="3816424" cy="475252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70" y="1268760"/>
            <a:ext cx="3801382" cy="5112568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673080" y="3769005"/>
            <a:ext cx="3840832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통행로 확보 불량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토사답단 구축필요 또는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가설통로 설치</a:t>
            </a:r>
            <a:r>
              <a:rPr lang="en-US" altLang="ko-KR" sz="2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048" y="1152362"/>
            <a:ext cx="3898514" cy="50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6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1856656" y="2132856"/>
            <a:ext cx="72008" cy="3168352"/>
          </a:xfrm>
          <a:prstGeom prst="line">
            <a:avLst/>
          </a:prstGeom>
          <a:solidFill>
            <a:srgbClr val="339966"/>
          </a:solidFill>
          <a:ln w="381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</p:cxnSp>
      <p:sp>
        <p:nvSpPr>
          <p:cNvPr id="12" name="왼쪽으로 구부러진 화살표 11"/>
          <p:cNvSpPr/>
          <p:nvPr/>
        </p:nvSpPr>
        <p:spPr>
          <a:xfrm rot="15996924">
            <a:off x="2440661" y="1507049"/>
            <a:ext cx="1017840" cy="1933895"/>
          </a:xfrm>
          <a:prstGeom prst="curvedLef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12" y="1268760"/>
            <a:ext cx="3772531" cy="26066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494" y="3903271"/>
            <a:ext cx="1937449" cy="24402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49652" y="3461228"/>
            <a:ext cx="4464496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시스템 비계 안전 망 설치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측면발판 제거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작업방법불량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이동통로 미끄럼방지조치 필요</a:t>
            </a:r>
            <a:endParaRPr lang="ko-KR" altLang="en-US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616" y="1145715"/>
            <a:ext cx="4054888" cy="30155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651" y="4063403"/>
            <a:ext cx="4039853" cy="212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2144688" y="3573016"/>
            <a:ext cx="1152128" cy="136815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54" y="1152362"/>
            <a:ext cx="3945398" cy="347123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6"/>
          <a:srcRect r="5683"/>
          <a:stretch/>
        </p:blipFill>
        <p:spPr>
          <a:xfrm>
            <a:off x="575554" y="4623592"/>
            <a:ext cx="3873390" cy="16857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49652" y="3461228"/>
            <a:ext cx="4464496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폼 사용 후 폐기처분 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내부금연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업체교육 실시하실 것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월교육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내용 추가예정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537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1280592" y="3691466"/>
            <a:ext cx="288032" cy="1872208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1152362"/>
            <a:ext cx="3907507" cy="53729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49652" y="3461228"/>
            <a:ext cx="4464496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추락의 위험이 있는 장소 작업 전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해당업체 관리자의 육안점검 하실 것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상부난간설치완료 확인 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55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280592" y="3573016"/>
            <a:ext cx="2016224" cy="216024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152362"/>
            <a:ext cx="3907507" cy="537298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1152362"/>
            <a:ext cx="3907507" cy="53729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959" y="2110661"/>
            <a:ext cx="3753937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4176463" cy="504056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5385048" y="3140968"/>
            <a:ext cx="4104456" cy="10081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000" b="1" i="0" u="none" strike="noStrike" cap="none" normalizeH="0" baseline="0" dirty="0" smtClean="0">
                <a:effectLst/>
                <a:latin typeface="HY울릉도L"/>
                <a:ea typeface="HY울릉도L"/>
              </a:rPr>
              <a:t>전체 아침조회 수 재 공지 예정</a:t>
            </a:r>
            <a:endParaRPr kumimoji="1" lang="ko-KR" altLang="en-US" sz="2000" b="1" i="0" u="none" strike="noStrike" cap="none" normalizeH="0" baseline="0" dirty="0"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2092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05522"/>
            <a:ext cx="4104456" cy="507580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71" y="1340768"/>
            <a:ext cx="4082505" cy="504056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1" y="1340768"/>
            <a:ext cx="4104456" cy="504056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800" y="3389235"/>
            <a:ext cx="2504253" cy="302733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953000" y="2363919"/>
            <a:ext cx="1152128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6537176" y="2363919"/>
            <a:ext cx="3096344" cy="113708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800" b="1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작업투입 전 확인 건</a:t>
            </a:r>
            <a:endParaRPr kumimoji="1" lang="ko-KR" altLang="en-US" sz="18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2506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42" y="1605903"/>
            <a:ext cx="9102569" cy="16790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13" y="3284985"/>
            <a:ext cx="9084814" cy="194421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42" y="5229201"/>
            <a:ext cx="4530058" cy="14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3.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*</a:t>
            </a:r>
            <a:r>
              <a:rPr lang="ko-KR" altLang="en-US" sz="2300" b="1" dirty="0" err="1">
                <a:latin typeface="HY견고딕"/>
                <a:ea typeface="HY견고딕"/>
              </a:rPr>
              <a:t>공종별</a:t>
            </a:r>
            <a:r>
              <a:rPr lang="ko-KR" altLang="en-US" sz="2300" b="1" dirty="0">
                <a:latin typeface="HY견고딕"/>
                <a:ea typeface="HY견고딕"/>
              </a:rPr>
              <a:t> 안전활동 </a:t>
            </a:r>
            <a:r>
              <a:rPr lang="en-US" altLang="ko-KR" sz="2300" b="1" dirty="0">
                <a:latin typeface="HY견고딕"/>
                <a:ea typeface="HY견고딕"/>
              </a:rPr>
              <a:t>(</a:t>
            </a:r>
            <a:r>
              <a:rPr lang="ko-KR" altLang="en-US" sz="2300" b="1" dirty="0" err="1">
                <a:latin typeface="HY견고딕"/>
                <a:ea typeface="HY견고딕"/>
              </a:rPr>
              <a:t>미래지앤씨</a:t>
            </a:r>
            <a:r>
              <a:rPr lang="en-US" altLang="ko-KR" sz="2300" b="1" dirty="0">
                <a:latin typeface="HY견고딕"/>
                <a:ea typeface="HY견고딕"/>
              </a:rPr>
              <a:t>_</a:t>
            </a:r>
            <a:r>
              <a:rPr lang="ko-KR" altLang="en-US" sz="2300" b="1" dirty="0">
                <a:latin typeface="HY견고딕"/>
                <a:ea typeface="HY견고딕"/>
              </a:rPr>
              <a:t>상</a:t>
            </a:r>
            <a:r>
              <a:rPr lang="en-US" altLang="ko-KR" sz="2300" b="1" dirty="0">
                <a:latin typeface="HY견고딕"/>
                <a:ea typeface="HY견고딕"/>
              </a:rPr>
              <a:t>/ </a:t>
            </a:r>
            <a:r>
              <a:rPr lang="ko-KR" altLang="en-US" sz="2300" b="1" dirty="0">
                <a:latin typeface="HY견고딕"/>
                <a:ea typeface="HY견고딕"/>
              </a:rPr>
              <a:t>중 등급</a:t>
            </a:r>
            <a:r>
              <a:rPr lang="en-US" altLang="ko-KR" sz="2300" b="1" dirty="0">
                <a:latin typeface="HY견고딕"/>
                <a:ea typeface="HY견고딕"/>
              </a:rPr>
              <a:t>)</a:t>
            </a:r>
            <a:r>
              <a:rPr lang="ko-KR" altLang="en-US" sz="2300" b="1" dirty="0">
                <a:latin typeface="HY견고딕"/>
                <a:ea typeface="HY견고딕"/>
              </a:rPr>
              <a:t>  </a:t>
            </a:r>
            <a:r>
              <a:rPr lang="ko-KR" altLang="en-US" sz="23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40" y="1870737"/>
            <a:ext cx="9393088" cy="201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908720"/>
            <a:ext cx="7802064" cy="11907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2099511"/>
            <a:ext cx="7887801" cy="5811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95" y="2680617"/>
            <a:ext cx="7761034" cy="18980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94" y="4578632"/>
            <a:ext cx="8010137" cy="1806813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51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859640"/>
            <a:ext cx="9361040" cy="22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1619" y="1159625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48" y="1616011"/>
            <a:ext cx="9370372" cy="502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916832"/>
            <a:ext cx="8545118" cy="246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)___________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 실시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03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66849"/>
            <a:ext cx="2819794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12" y="1772816"/>
            <a:ext cx="9291715" cy="22131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12" y="3985943"/>
            <a:ext cx="6954040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)____09/25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이후 미등록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53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666849"/>
            <a:ext cx="9217024" cy="43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재광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649341"/>
            <a:ext cx="2838846" cy="192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5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00808"/>
            <a:ext cx="5658640" cy="21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99" y="440629"/>
            <a:ext cx="8052585" cy="264293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41" y="3274349"/>
            <a:ext cx="7773485" cy="9716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63" y="4246035"/>
            <a:ext cx="7837521" cy="22793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6799" y="5229200"/>
            <a:ext cx="8700657" cy="14401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768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675973"/>
            <a:ext cx="9064091" cy="23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768" y="3609375"/>
            <a:ext cx="4464496" cy="827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4837"/>
          <a:stretch/>
        </p:blipFill>
        <p:spPr>
          <a:xfrm>
            <a:off x="1923627" y="399627"/>
            <a:ext cx="5765677" cy="605874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627" y="382337"/>
            <a:ext cx="5811061" cy="608732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232" y="371048"/>
            <a:ext cx="6525536" cy="611590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179" y="394864"/>
            <a:ext cx="6563641" cy="606827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4468" y="371049"/>
            <a:ext cx="6897063" cy="6115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180" y="363496"/>
            <a:ext cx="5843271" cy="612543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521" y="363075"/>
            <a:ext cx="6496957" cy="61254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4521" y="428206"/>
            <a:ext cx="6496957" cy="60015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5469" y="362654"/>
            <a:ext cx="6535062" cy="61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9285" y="327893"/>
            <a:ext cx="6487430" cy="61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469" y="351997"/>
            <a:ext cx="6535062" cy="617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285" y="428206"/>
            <a:ext cx="6487430" cy="60015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811" y="394864"/>
            <a:ext cx="6468378" cy="60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1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285" y="428206"/>
            <a:ext cx="6487430" cy="60015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811" y="394864"/>
            <a:ext cx="6468378" cy="60682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3100" y="351996"/>
            <a:ext cx="6439799" cy="604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285" y="428206"/>
            <a:ext cx="6487430" cy="60015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811" y="394864"/>
            <a:ext cx="6468378" cy="60682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3100" y="351996"/>
            <a:ext cx="6439799" cy="604445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8337" y="371049"/>
            <a:ext cx="6449325" cy="60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285" y="428206"/>
            <a:ext cx="6487430" cy="60015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811" y="394864"/>
            <a:ext cx="6468378" cy="60682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3100" y="351996"/>
            <a:ext cx="6439799" cy="604445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8337" y="371049"/>
            <a:ext cx="6449325" cy="604445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8811" y="390101"/>
            <a:ext cx="6468378" cy="602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2852937"/>
            <a:ext cx="6030167" cy="122889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01" y="398665"/>
            <a:ext cx="5986191" cy="25364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01" y="4090734"/>
            <a:ext cx="6049219" cy="98121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56" y="5202098"/>
            <a:ext cx="5976664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285" y="428206"/>
            <a:ext cx="6487430" cy="60015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811" y="394864"/>
            <a:ext cx="6468378" cy="60682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3100" y="351996"/>
            <a:ext cx="6439799" cy="604445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8337" y="371049"/>
            <a:ext cx="6449325" cy="604445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8811" y="390101"/>
            <a:ext cx="6468378" cy="602540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4995" y="327894"/>
            <a:ext cx="6516009" cy="612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5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285" y="428206"/>
            <a:ext cx="6487430" cy="60015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811" y="394864"/>
            <a:ext cx="6468378" cy="60682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3100" y="351996"/>
            <a:ext cx="6439799" cy="604445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8337" y="371049"/>
            <a:ext cx="6449325" cy="604445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8811" y="390101"/>
            <a:ext cx="6468378" cy="602540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4995" y="327894"/>
            <a:ext cx="6516009" cy="612571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2942" y="332655"/>
            <a:ext cx="6572352" cy="61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80" y="1326540"/>
            <a:ext cx="92890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작업환경측정 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(24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년 하반기 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태풍대비</a:t>
            </a:r>
            <a:r>
              <a:rPr lang="ko-KR" altLang="en-US" sz="2000" b="1" dirty="0" smtClean="0">
                <a:latin typeface="HY견고딕"/>
                <a:ea typeface="HY견고딕"/>
              </a:rPr>
              <a:t> 현장관리 철저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latin typeface="HY견고딕"/>
                <a:ea typeface="HY견고딕"/>
              </a:rPr>
              <a:t>세대내부 흡연금지 독려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화재위험 증대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4.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단부구간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,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개구부</a:t>
            </a:r>
            <a:r>
              <a:rPr lang="ko-KR" altLang="en-US" sz="2000" b="1" dirty="0" smtClean="0">
                <a:latin typeface="HY견고딕"/>
                <a:ea typeface="HY견고딕"/>
              </a:rPr>
              <a:t> 등 추락의 위험이 있는 장소 투입 전 육안점검 철저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53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233269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 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4325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현장 내 외부로 자재의 비산 등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낙하물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발생 예방관리를 </a:t>
            </a:r>
            <a:r>
              <a:rPr lang="ko-KR" altLang="en-US" sz="2000" b="1" dirty="0" smtClean="0">
                <a:latin typeface="HY견고딕"/>
                <a:ea typeface="HY견고딕"/>
              </a:rPr>
              <a:t>철저히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할것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실질적인 자율안전점검을 </a:t>
            </a:r>
            <a:r>
              <a:rPr lang="ko-KR" altLang="en-US" sz="2000" b="1" dirty="0" smtClean="0">
                <a:latin typeface="HY견고딕"/>
                <a:ea typeface="HY견고딕"/>
              </a:rPr>
              <a:t>하여 사고</a:t>
            </a:r>
            <a:r>
              <a:rPr lang="en-US" altLang="ko-KR" sz="2000" b="1" dirty="0" smtClean="0">
                <a:latin typeface="HY견고딕"/>
                <a:ea typeface="HY견고딕"/>
              </a:rPr>
              <a:t>,</a:t>
            </a:r>
            <a:r>
              <a:rPr lang="ko-KR" altLang="en-US" sz="2000" b="1" dirty="0" smtClean="0">
                <a:latin typeface="HY견고딕"/>
                <a:ea typeface="HY견고딕"/>
              </a:rPr>
              <a:t>사건을 예방관리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할것</a:t>
            </a:r>
            <a:r>
              <a:rPr lang="en-US" altLang="ko-KR" sz="2000" b="1" dirty="0" smtClean="0">
                <a:latin typeface="HY견고딕"/>
                <a:ea typeface="HY견고딕"/>
              </a:rPr>
              <a:t>,.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720752" y="1484784"/>
            <a:ext cx="4488500" cy="2502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08. 25. ~ 24. 09. 29. (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68" y="2002838"/>
            <a:ext cx="7848872" cy="40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(24.09)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 품질정기교육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24.10.01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818</Words>
  <Application>Microsoft Office PowerPoint</Application>
  <PresentationFormat>A4 용지(210x297mm)</PresentationFormat>
  <Paragraphs>191</Paragraphs>
  <Slides>78</Slides>
  <Notes>78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78</vt:i4>
      </vt:variant>
    </vt:vector>
  </HeadingPairs>
  <TitlesOfParts>
    <vt:vector size="85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3840</cp:revision>
  <cp:lastPrinted>2024-10-06T01:29:14Z</cp:lastPrinted>
  <dcterms:created xsi:type="dcterms:W3CDTF">2007-09-19T08:05:28Z</dcterms:created>
  <dcterms:modified xsi:type="dcterms:W3CDTF">2024-10-06T01:35:35Z</dcterms:modified>
  <cp:version/>
</cp:coreProperties>
</file>