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0"/>
  </p:notesMasterIdLst>
  <p:handoutMasterIdLst>
    <p:handoutMasterId r:id="rId61"/>
  </p:handoutMasterIdLst>
  <p:sldIdLst>
    <p:sldId id="3896" r:id="rId2"/>
    <p:sldId id="4151" r:id="rId3"/>
    <p:sldId id="4150" r:id="rId4"/>
    <p:sldId id="4152" r:id="rId5"/>
    <p:sldId id="4160" r:id="rId6"/>
    <p:sldId id="4158" r:id="rId7"/>
    <p:sldId id="4159" r:id="rId8"/>
    <p:sldId id="4084" r:id="rId9"/>
    <p:sldId id="4085" r:id="rId10"/>
    <p:sldId id="4217" r:id="rId11"/>
    <p:sldId id="3890" r:id="rId12"/>
    <p:sldId id="4278" r:id="rId13"/>
    <p:sldId id="4283" r:id="rId14"/>
    <p:sldId id="4279" r:id="rId15"/>
    <p:sldId id="4280" r:id="rId16"/>
    <p:sldId id="4281" r:id="rId17"/>
    <p:sldId id="4282" r:id="rId18"/>
    <p:sldId id="4274" r:id="rId19"/>
    <p:sldId id="4275" r:id="rId20"/>
    <p:sldId id="4276" r:id="rId21"/>
    <p:sldId id="4277" r:id="rId22"/>
    <p:sldId id="4269" r:id="rId23"/>
    <p:sldId id="4299" r:id="rId24"/>
    <p:sldId id="4288" r:id="rId25"/>
    <p:sldId id="4289" r:id="rId26"/>
    <p:sldId id="4291" r:id="rId27"/>
    <p:sldId id="4292" r:id="rId28"/>
    <p:sldId id="4293" r:id="rId29"/>
    <p:sldId id="4294" r:id="rId30"/>
    <p:sldId id="4295" r:id="rId31"/>
    <p:sldId id="4296" r:id="rId32"/>
    <p:sldId id="4297" r:id="rId33"/>
    <p:sldId id="4164" r:id="rId34"/>
    <p:sldId id="3989" r:id="rId35"/>
    <p:sldId id="3990" r:id="rId36"/>
    <p:sldId id="4019" r:id="rId37"/>
    <p:sldId id="3991" r:id="rId38"/>
    <p:sldId id="4137" r:id="rId39"/>
    <p:sldId id="4207" r:id="rId40"/>
    <p:sldId id="4228" r:id="rId41"/>
    <p:sldId id="4208" r:id="rId42"/>
    <p:sldId id="4201" r:id="rId43"/>
    <p:sldId id="4254" r:id="rId44"/>
    <p:sldId id="4287" r:id="rId45"/>
    <p:sldId id="4202" r:id="rId46"/>
    <p:sldId id="4075" r:id="rId47"/>
    <p:sldId id="4113" r:id="rId48"/>
    <p:sldId id="4170" r:id="rId49"/>
    <p:sldId id="4171" r:id="rId50"/>
    <p:sldId id="4285" r:id="rId51"/>
    <p:sldId id="4286" r:id="rId52"/>
    <p:sldId id="4241" r:id="rId53"/>
    <p:sldId id="4267" r:id="rId54"/>
    <p:sldId id="4239" r:id="rId55"/>
    <p:sldId id="3939" r:id="rId56"/>
    <p:sldId id="3932" r:id="rId57"/>
    <p:sldId id="3933" r:id="rId58"/>
    <p:sldId id="4284" r:id="rId59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3896"/>
            <p14:sldId id="4151"/>
            <p14:sldId id="4150"/>
            <p14:sldId id="4152"/>
            <p14:sldId id="4160"/>
            <p14:sldId id="4158"/>
            <p14:sldId id="4159"/>
            <p14:sldId id="4084"/>
            <p14:sldId id="4085"/>
            <p14:sldId id="4217"/>
            <p14:sldId id="3890"/>
            <p14:sldId id="4278"/>
            <p14:sldId id="4283"/>
            <p14:sldId id="4279"/>
            <p14:sldId id="4280"/>
            <p14:sldId id="4281"/>
            <p14:sldId id="4282"/>
            <p14:sldId id="4274"/>
            <p14:sldId id="4275"/>
            <p14:sldId id="4276"/>
            <p14:sldId id="4277"/>
            <p14:sldId id="4269"/>
            <p14:sldId id="4299"/>
            <p14:sldId id="4288"/>
            <p14:sldId id="4289"/>
            <p14:sldId id="4291"/>
            <p14:sldId id="4292"/>
            <p14:sldId id="4293"/>
            <p14:sldId id="4294"/>
            <p14:sldId id="4295"/>
            <p14:sldId id="4296"/>
            <p14:sldId id="4297"/>
          </p14:sldIdLst>
        </p14:section>
        <p14:section name="제목 없는 구역" id="{2E959474-C292-4336-AEBC-550E31E85082}">
          <p14:sldIdLst>
            <p14:sldId id="4164"/>
            <p14:sldId id="3989"/>
            <p14:sldId id="3990"/>
            <p14:sldId id="4019"/>
            <p14:sldId id="3991"/>
            <p14:sldId id="4137"/>
            <p14:sldId id="4207"/>
            <p14:sldId id="4228"/>
            <p14:sldId id="4208"/>
            <p14:sldId id="4201"/>
            <p14:sldId id="4254"/>
            <p14:sldId id="4287"/>
            <p14:sldId id="4202"/>
            <p14:sldId id="4075"/>
            <p14:sldId id="4113"/>
            <p14:sldId id="4170"/>
            <p14:sldId id="4171"/>
            <p14:sldId id="4285"/>
            <p14:sldId id="4286"/>
            <p14:sldId id="4241"/>
            <p14:sldId id="4267"/>
            <p14:sldId id="4239"/>
            <p14:sldId id="3939"/>
            <p14:sldId id="3932"/>
            <p14:sldId id="3933"/>
            <p14:sldId id="4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2907" autoAdjust="0"/>
  </p:normalViewPr>
  <p:slideViewPr>
    <p:cSldViewPr>
      <p:cViewPr varScale="1">
        <p:scale>
          <a:sx n="108" d="100"/>
          <a:sy n="108" d="100"/>
        </p:scale>
        <p:origin x="1650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4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4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4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2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4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4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1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98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898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8984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638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938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7893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3977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51135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8465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041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5759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6437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5871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4798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7202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0331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21201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24588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458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632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514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8866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3568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275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33615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775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5090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6620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67102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0624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8928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15533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2492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06058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06955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776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2024-09-26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24.09.25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68" y="2002838"/>
            <a:ext cx="7848872" cy="40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이용한 위험성평가 등록절차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96" y="1268760"/>
            <a:ext cx="8928992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결제순서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자재반입부터 시공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품질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보건관리에서 정리정돈까지 포함한 한달 간 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모든작업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관리방법 및 기준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대처방법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사고사례를 통한 재발방지대책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베임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감염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접촉 등 일어날수 있는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모든상황에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안전대책을 확인 및 실행하여 사진등재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7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9.11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6" y="548680"/>
            <a:ext cx="63367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동절기 안전보건관리계획서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준비중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736" y="1412776"/>
            <a:ext cx="4801270" cy="47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236348"/>
            <a:ext cx="7602011" cy="3715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72" y="3717032"/>
            <a:ext cx="6336704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검진 예약 후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미실시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누락 없도록 추적 관리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!!</a:t>
            </a:r>
          </a:p>
          <a:p>
            <a:endParaRPr lang="en-US" altLang="ko-KR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검진결과서 토대로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D1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근로자 건강상담 실시 진행 중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사후관리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112" y="2093982"/>
            <a:ext cx="3797534" cy="46642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980" y="61656"/>
            <a:ext cx="3268380" cy="254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2362"/>
            <a:ext cx="5112568" cy="5300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3120" y="1152362"/>
            <a:ext cx="3528392" cy="43396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전기실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펌프실 등 고소작업대 투입 시 확인의 건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넘어가지 않은 장비로 반입할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과상승방지봉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고정 또는 센서작동상태 확인철저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착용관리 철저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시건출입문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관리철저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4304928" y="1628800"/>
            <a:ext cx="72008" cy="4536504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8" name="타원 7"/>
          <p:cNvSpPr/>
          <p:nvPr/>
        </p:nvSpPr>
        <p:spPr>
          <a:xfrm>
            <a:off x="1280592" y="1412776"/>
            <a:ext cx="3744416" cy="129614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173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96752"/>
            <a:ext cx="5040560" cy="525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3120" y="1152362"/>
            <a:ext cx="3528392" cy="35086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창호관련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창틀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폼사춤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유리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시 추락방지철저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아이형볼트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최대한 활용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무리한 작업금지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유리설치 시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아이형볼트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해체로 인한 불안전한 행동 및 무모한 작업금지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1712640" y="1988840"/>
            <a:ext cx="309634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792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412776"/>
            <a:ext cx="5184576" cy="4536504"/>
          </a:xfrm>
          <a:prstGeom prst="rect">
            <a:avLst/>
          </a:prstGeom>
        </p:spPr>
      </p:pic>
      <p:sp>
        <p:nvSpPr>
          <p:cNvPr id="2" name="아래쪽 화살표 1"/>
          <p:cNvSpPr/>
          <p:nvPr/>
        </p:nvSpPr>
        <p:spPr>
          <a:xfrm>
            <a:off x="920552" y="1556792"/>
            <a:ext cx="576064" cy="720080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3120" y="1340768"/>
            <a:ext cx="3528392" cy="31393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상부층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알폼계단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고정관리철저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 고정상태 확인철저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전도 시 사고의 강도 및 빈도가 높음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지속적인 확인점검만이 사고위험 제거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7" name="타원 6"/>
          <p:cNvSpPr/>
          <p:nvPr/>
        </p:nvSpPr>
        <p:spPr>
          <a:xfrm>
            <a:off x="3800872" y="4480089"/>
            <a:ext cx="1728192" cy="16852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6136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7" y="1268760"/>
            <a:ext cx="5184576" cy="4968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3120" y="1340768"/>
            <a:ext cx="3528392" cy="28623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리프트 카 출입문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시건관리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철저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후면으로 이동 시 추락위험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업체별 자재운반 후 원상복구 철저히 이행관리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할수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있도록 할 것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144688" y="1700808"/>
            <a:ext cx="1368152" cy="3312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090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6" y="548680"/>
            <a:ext cx="63367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동절기 안전보건관리계획서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준비중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736" y="1412776"/>
            <a:ext cx="4801270" cy="47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1.9</a:t>
            </a:r>
            <a:r>
              <a:rPr lang="ko-KR" altLang="en-US" sz="2000" b="1" dirty="0" smtClean="0">
                <a:latin typeface="HY견고딕"/>
                <a:ea typeface="HY견고딕"/>
              </a:rPr>
              <a:t>월 </a:t>
            </a:r>
            <a:r>
              <a:rPr lang="en-US" altLang="ko-KR" sz="2000" b="1" dirty="0" smtClean="0">
                <a:latin typeface="HY견고딕"/>
                <a:ea typeface="HY견고딕"/>
              </a:rPr>
              <a:t>13</a:t>
            </a:r>
            <a:r>
              <a:rPr lang="ko-KR" altLang="en-US" sz="2000" b="1" dirty="0" smtClean="0">
                <a:latin typeface="HY견고딕"/>
                <a:ea typeface="HY견고딕"/>
              </a:rPr>
              <a:t>일 우수근로자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포상식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아침조회 협력사의 적극적인 참여 및 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정기안전보건교육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협력사에</a:t>
            </a:r>
            <a:r>
              <a:rPr lang="ko-KR" altLang="en-US" sz="2000" b="1" dirty="0" smtClean="0">
                <a:latin typeface="HY견고딕"/>
                <a:ea typeface="HY견고딕"/>
              </a:rPr>
              <a:t> 실시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639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갱폼발판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및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낙하물방지망에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쓰레기 등 폐자재 투척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투기금지</a:t>
            </a:r>
            <a:r>
              <a:rPr lang="en-US" altLang="ko-KR" sz="2000" b="1" dirty="0" smtClean="0">
                <a:latin typeface="HY견고딕"/>
                <a:ea typeface="HY견고딕"/>
              </a:rPr>
              <a:t>_</a:t>
            </a:r>
            <a:r>
              <a:rPr lang="ko-KR" altLang="en-US" sz="2000" b="1" dirty="0" smtClean="0">
                <a:latin typeface="HY견고딕"/>
                <a:ea typeface="HY견고딕"/>
              </a:rPr>
              <a:t>이철우 부장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1512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고령자 투입절차 </a:t>
            </a:r>
            <a:r>
              <a:rPr lang="ko-KR" altLang="en-US" sz="2000" b="1" dirty="0" smtClean="0">
                <a:latin typeface="HY견고딕"/>
                <a:ea typeface="HY견고딕"/>
              </a:rPr>
              <a:t>확인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각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공정별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안전작업방법 으로 작업을 실시하고 </a:t>
            </a:r>
            <a:r>
              <a:rPr lang="ko-KR" altLang="en-US" sz="2000" b="1" dirty="0" smtClean="0">
                <a:latin typeface="HY견고딕"/>
                <a:ea typeface="HY견고딕"/>
              </a:rPr>
              <a:t>무리한 작업금지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호이스트</a:t>
            </a:r>
            <a:r>
              <a:rPr lang="ko-KR" altLang="en-US" sz="2000" b="1" dirty="0" smtClean="0">
                <a:latin typeface="HY견고딕"/>
                <a:ea typeface="HY견고딕"/>
              </a:rPr>
              <a:t> 및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지상층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지하층 정리정돈 및 청소 등 생활화 될 수 있도록 독려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1368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9.25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36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chemeClr val="accent1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개선사항 공유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3909"/>
          <a:stretch/>
        </p:blipFill>
        <p:spPr>
          <a:xfrm>
            <a:off x="488504" y="1268760"/>
            <a:ext cx="4176464" cy="5256584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b="31319"/>
          <a:stretch/>
        </p:blipFill>
        <p:spPr>
          <a:xfrm>
            <a:off x="486778" y="1174440"/>
            <a:ext cx="4898270" cy="53509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194" y="1824849"/>
            <a:ext cx="4429743" cy="23962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049" y="4221087"/>
            <a:ext cx="4437888" cy="23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3909"/>
          <a:stretch/>
        </p:blipFill>
        <p:spPr>
          <a:xfrm>
            <a:off x="488504" y="1268760"/>
            <a:ext cx="4176464" cy="5256584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664" y="1916832"/>
            <a:ext cx="39848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2699"/>
          <a:stretch/>
        </p:blipFill>
        <p:spPr>
          <a:xfrm>
            <a:off x="488504" y="1844824"/>
            <a:ext cx="3709948" cy="39604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13981"/>
          <a:stretch/>
        </p:blipFill>
        <p:spPr>
          <a:xfrm>
            <a:off x="517083" y="1268760"/>
            <a:ext cx="4147885" cy="5112568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20552" y="2348880"/>
            <a:ext cx="2520280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088" y="1709500"/>
            <a:ext cx="3528392" cy="46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3709948" cy="45365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1268760"/>
            <a:ext cx="4179147" cy="5184576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856656" y="2132856"/>
            <a:ext cx="72008" cy="3168352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</p:cxnSp>
      <p:sp>
        <p:nvSpPr>
          <p:cNvPr id="12" name="왼쪽으로 구부러진 화살표 11"/>
          <p:cNvSpPr/>
          <p:nvPr/>
        </p:nvSpPr>
        <p:spPr>
          <a:xfrm rot="15996924">
            <a:off x="2440661" y="1507049"/>
            <a:ext cx="1017840" cy="1933895"/>
          </a:xfrm>
          <a:prstGeom prst="curved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180" y="1917110"/>
            <a:ext cx="3588300" cy="44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3709948" cy="45365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1268760"/>
            <a:ext cx="4179147" cy="5184576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39" y="1227666"/>
            <a:ext cx="4380229" cy="5266764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2144688" y="3573016"/>
            <a:ext cx="1152128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r="2510"/>
          <a:stretch/>
        </p:blipFill>
        <p:spPr>
          <a:xfrm>
            <a:off x="5529064" y="1412776"/>
            <a:ext cx="37444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3709948" cy="45365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1268760"/>
            <a:ext cx="4179147" cy="5184576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39" y="1598506"/>
            <a:ext cx="4380229" cy="48959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40" y="1269006"/>
            <a:ext cx="4319820" cy="52254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8"/>
          <a:srcRect r="5113"/>
          <a:stretch/>
        </p:blipFill>
        <p:spPr>
          <a:xfrm>
            <a:off x="5457056" y="2427507"/>
            <a:ext cx="3960440" cy="4066923"/>
          </a:xfrm>
          <a:prstGeom prst="rect">
            <a:avLst/>
          </a:prstGeom>
        </p:spPr>
      </p:pic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2355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419" r="2578"/>
          <a:stretch/>
        </p:blipFill>
        <p:spPr>
          <a:xfrm>
            <a:off x="341061" y="1340768"/>
            <a:ext cx="4251899" cy="5195003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5088" y="3792075"/>
            <a:ext cx="374441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err="1" smtClean="0">
                <a:solidFill>
                  <a:srgbClr val="FF0000"/>
                </a:solidFill>
              </a:rPr>
              <a:t>비계공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투입하여 이동통로 등 보강예정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419" r="2578"/>
          <a:stretch/>
        </p:blipFill>
        <p:spPr>
          <a:xfrm>
            <a:off x="341061" y="1844825"/>
            <a:ext cx="4251899" cy="469094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66"/>
          <a:stretch/>
        </p:blipFill>
        <p:spPr>
          <a:xfrm>
            <a:off x="269052" y="1268760"/>
            <a:ext cx="4323907" cy="53285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056" y="2427507"/>
            <a:ext cx="403384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419" r="2578"/>
          <a:stretch/>
        </p:blipFill>
        <p:spPr>
          <a:xfrm>
            <a:off x="341061" y="1844825"/>
            <a:ext cx="4251899" cy="469094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52" y="1600724"/>
            <a:ext cx="4323907" cy="49966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52" y="1227666"/>
            <a:ext cx="4395916" cy="53081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056" y="2811194"/>
            <a:ext cx="3912840" cy="19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419" r="2578"/>
          <a:stretch/>
        </p:blipFill>
        <p:spPr>
          <a:xfrm>
            <a:off x="341061" y="1844825"/>
            <a:ext cx="4251899" cy="469094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52" y="1600724"/>
            <a:ext cx="4323907" cy="49966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52" y="1598506"/>
            <a:ext cx="4395916" cy="49372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51" y="1227666"/>
            <a:ext cx="4349308" cy="5386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5088" y="3356992"/>
            <a:ext cx="37444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조치 중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2" y="1694607"/>
            <a:ext cx="5391683" cy="22582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9" y="3990910"/>
            <a:ext cx="5457056" cy="23632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265" y="1694607"/>
            <a:ext cx="3672408" cy="14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>
                <a:latin typeface="HY견고딕"/>
                <a:ea typeface="HY견고딕"/>
              </a:rPr>
              <a:t>(</a:t>
            </a:r>
            <a:r>
              <a:rPr lang="ko-KR" altLang="en-US" sz="2300" b="1" dirty="0" err="1">
                <a:latin typeface="HY견고딕"/>
                <a:ea typeface="HY견고딕"/>
              </a:rPr>
              <a:t>미래지앤씨</a:t>
            </a:r>
            <a:r>
              <a:rPr lang="en-US" altLang="ko-KR" sz="2300" b="1" dirty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66848"/>
            <a:ext cx="8956083" cy="4786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666849"/>
            <a:ext cx="8737376" cy="41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698660"/>
            <a:ext cx="9073008" cy="46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8"/>
            <a:ext cx="8568952" cy="48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6536" y="2132856"/>
            <a:ext cx="73448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09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04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일 이후 조치등록 사진 미 등재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72026"/>
            <a:ext cx="2410161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867988"/>
            <a:ext cx="5184576" cy="17770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686820"/>
            <a:ext cx="8712968" cy="47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53" y="1666849"/>
            <a:ext cx="8602943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6" y="1666849"/>
            <a:ext cx="8211696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재광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86" y="1772816"/>
            <a:ext cx="8764709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536" y="2132856"/>
            <a:ext cx="73448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전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회차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동일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….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조치등록 사진 미 등재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3" y="1859640"/>
            <a:ext cx="8214585" cy="24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536" y="2132856"/>
            <a:ext cx="73448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전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회차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동일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….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조치등록 사진 미 등재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641453"/>
            <a:ext cx="8737376" cy="48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60" y="3511516"/>
            <a:ext cx="4087077" cy="1008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4837"/>
          <a:stretch/>
        </p:blipFill>
        <p:spPr>
          <a:xfrm>
            <a:off x="1923627" y="399627"/>
            <a:ext cx="5765677" cy="60587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27" y="382337"/>
            <a:ext cx="5811061" cy="60873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232" y="371048"/>
            <a:ext cx="6525536" cy="61159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179" y="394864"/>
            <a:ext cx="6563641" cy="6068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180" y="363496"/>
            <a:ext cx="5843271" cy="612543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63075"/>
            <a:ext cx="6496957" cy="61254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521" y="428206"/>
            <a:ext cx="6496957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자율안전컨설팅 실시예정 </a:t>
            </a:r>
            <a:r>
              <a:rPr lang="en-US" altLang="ko-KR" sz="2000" b="1" dirty="0" smtClean="0">
                <a:latin typeface="HY견고딕"/>
                <a:ea typeface="HY견고딕"/>
              </a:rPr>
              <a:t>(09/26_</a:t>
            </a:r>
            <a:r>
              <a:rPr lang="ko-KR" altLang="en-US" sz="2000" b="1" dirty="0" smtClean="0">
                <a:latin typeface="HY견고딕"/>
                <a:ea typeface="HY견고딕"/>
              </a:rPr>
              <a:t>목요일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9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월 정기안전보건교육 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(09/25 13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시 및 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09/26 13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시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)</a:t>
            </a:r>
          </a:p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10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월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01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일 제빙기 반출예정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55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각 업체 현장 내 작업 마무리 후 정리정돈 및 청소실시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오물 등 투기금지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325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위험성평가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등록부</a:t>
            </a:r>
            <a:r>
              <a:rPr lang="ko-KR" altLang="en-US" sz="2000" b="1" dirty="0" smtClean="0">
                <a:latin typeface="HY견고딕"/>
                <a:ea typeface="HY견고딕"/>
              </a:rPr>
              <a:t> 전 근로자에 전파 및 충분한 공지실시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환절기 신규자 투입 전 고혈압 등 개인지병 확인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사전에 예방관리철저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20752" y="1484784"/>
            <a:ext cx="4488500" cy="250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08. 25. ~ 24. 09. 29. (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68" y="2002838"/>
            <a:ext cx="7848872" cy="40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(24.09)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24.10.01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864</Words>
  <Application>Microsoft Office PowerPoint</Application>
  <PresentationFormat>A4 용지(210x297mm)</PresentationFormat>
  <Paragraphs>186</Paragraphs>
  <Slides>58</Slides>
  <Notes>58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6" baseType="lpstr">
      <vt:lpstr>HY견고딕</vt:lpstr>
      <vt:lpstr>HY울릉도L</vt:lpstr>
      <vt:lpstr>굴림</vt:lpstr>
      <vt:lpstr>맑은 고딕</vt:lpstr>
      <vt:lpstr>문체부 바탕체</vt:lpstr>
      <vt:lpstr>휴먼둥근헤드라인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3829</cp:revision>
  <cp:lastPrinted>2024-09-05T01:35:09Z</cp:lastPrinted>
  <dcterms:created xsi:type="dcterms:W3CDTF">2007-09-19T08:05:28Z</dcterms:created>
  <dcterms:modified xsi:type="dcterms:W3CDTF">2024-09-26T01:24:28Z</dcterms:modified>
  <cp:version/>
</cp:coreProperties>
</file>