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62"/>
  </p:notesMasterIdLst>
  <p:handoutMasterIdLst>
    <p:handoutMasterId r:id="rId63"/>
  </p:handoutMasterIdLst>
  <p:sldIdLst>
    <p:sldId id="3896" r:id="rId2"/>
    <p:sldId id="4151" r:id="rId3"/>
    <p:sldId id="4150" r:id="rId4"/>
    <p:sldId id="4152" r:id="rId5"/>
    <p:sldId id="4160" r:id="rId6"/>
    <p:sldId id="4158" r:id="rId7"/>
    <p:sldId id="4159" r:id="rId8"/>
    <p:sldId id="4084" r:id="rId9"/>
    <p:sldId id="4085" r:id="rId10"/>
    <p:sldId id="4217" r:id="rId11"/>
    <p:sldId id="3890" r:id="rId12"/>
    <p:sldId id="4248" r:id="rId13"/>
    <p:sldId id="4242" r:id="rId14"/>
    <p:sldId id="4243" r:id="rId15"/>
    <p:sldId id="4244" r:id="rId16"/>
    <p:sldId id="4245" r:id="rId17"/>
    <p:sldId id="4246" r:id="rId18"/>
    <p:sldId id="4247" r:id="rId19"/>
    <p:sldId id="4216" r:id="rId20"/>
    <p:sldId id="4253" r:id="rId21"/>
    <p:sldId id="4224" r:id="rId22"/>
    <p:sldId id="4164" r:id="rId23"/>
    <p:sldId id="3989" r:id="rId24"/>
    <p:sldId id="3990" r:id="rId25"/>
    <p:sldId id="4019" r:id="rId26"/>
    <p:sldId id="3991" r:id="rId27"/>
    <p:sldId id="4137" r:id="rId28"/>
    <p:sldId id="4207" r:id="rId29"/>
    <p:sldId id="4228" r:id="rId30"/>
    <p:sldId id="4208" r:id="rId31"/>
    <p:sldId id="4201" r:id="rId32"/>
    <p:sldId id="4254" r:id="rId33"/>
    <p:sldId id="4202" r:id="rId34"/>
    <p:sldId id="4255" r:id="rId35"/>
    <p:sldId id="4257" r:id="rId36"/>
    <p:sldId id="4256" r:id="rId37"/>
    <p:sldId id="4258" r:id="rId38"/>
    <p:sldId id="4259" r:id="rId39"/>
    <p:sldId id="4260" r:id="rId40"/>
    <p:sldId id="4261" r:id="rId41"/>
    <p:sldId id="4262" r:id="rId42"/>
    <p:sldId id="4075" r:id="rId43"/>
    <p:sldId id="4113" r:id="rId44"/>
    <p:sldId id="4170" r:id="rId45"/>
    <p:sldId id="4171" r:id="rId46"/>
    <p:sldId id="4249" r:id="rId47"/>
    <p:sldId id="4250" r:id="rId48"/>
    <p:sldId id="4251" r:id="rId49"/>
    <p:sldId id="4252" r:id="rId50"/>
    <p:sldId id="4238" r:id="rId51"/>
    <p:sldId id="4241" r:id="rId52"/>
    <p:sldId id="4263" r:id="rId53"/>
    <p:sldId id="4264" r:id="rId54"/>
    <p:sldId id="4265" r:id="rId55"/>
    <p:sldId id="4266" r:id="rId56"/>
    <p:sldId id="4239" r:id="rId57"/>
    <p:sldId id="3939" r:id="rId58"/>
    <p:sldId id="4141" r:id="rId59"/>
    <p:sldId id="3932" r:id="rId60"/>
    <p:sldId id="3933" r:id="rId61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3896"/>
            <p14:sldId id="4151"/>
            <p14:sldId id="4150"/>
            <p14:sldId id="4152"/>
            <p14:sldId id="4160"/>
            <p14:sldId id="4158"/>
            <p14:sldId id="4159"/>
            <p14:sldId id="4084"/>
            <p14:sldId id="4085"/>
            <p14:sldId id="4217"/>
            <p14:sldId id="3890"/>
            <p14:sldId id="4248"/>
            <p14:sldId id="4242"/>
            <p14:sldId id="4243"/>
            <p14:sldId id="4244"/>
            <p14:sldId id="4245"/>
            <p14:sldId id="4246"/>
            <p14:sldId id="4247"/>
            <p14:sldId id="4216"/>
            <p14:sldId id="4253"/>
            <p14:sldId id="4224"/>
          </p14:sldIdLst>
        </p14:section>
        <p14:section name="제목 없는 구역" id="{2E959474-C292-4336-AEBC-550E31E85082}">
          <p14:sldIdLst>
            <p14:sldId id="4164"/>
            <p14:sldId id="3989"/>
            <p14:sldId id="3990"/>
            <p14:sldId id="4019"/>
            <p14:sldId id="3991"/>
            <p14:sldId id="4137"/>
            <p14:sldId id="4207"/>
            <p14:sldId id="4228"/>
            <p14:sldId id="4208"/>
            <p14:sldId id="4201"/>
            <p14:sldId id="4254"/>
            <p14:sldId id="4202"/>
            <p14:sldId id="4255"/>
            <p14:sldId id="4257"/>
            <p14:sldId id="4256"/>
            <p14:sldId id="4258"/>
            <p14:sldId id="4259"/>
            <p14:sldId id="4260"/>
            <p14:sldId id="4261"/>
            <p14:sldId id="4262"/>
            <p14:sldId id="4075"/>
            <p14:sldId id="4113"/>
            <p14:sldId id="4170"/>
            <p14:sldId id="4171"/>
            <p14:sldId id="4249"/>
            <p14:sldId id="4250"/>
            <p14:sldId id="4251"/>
            <p14:sldId id="4252"/>
            <p14:sldId id="4238"/>
            <p14:sldId id="4241"/>
            <p14:sldId id="4263"/>
            <p14:sldId id="4264"/>
            <p14:sldId id="4265"/>
            <p14:sldId id="4266"/>
            <p14:sldId id="4239"/>
            <p14:sldId id="3939"/>
            <p14:sldId id="4141"/>
            <p14:sldId id="3932"/>
            <p14:sldId id="39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2907" autoAdjust="0"/>
  </p:normalViewPr>
  <p:slideViewPr>
    <p:cSldViewPr>
      <p:cViewPr varScale="1">
        <p:scale>
          <a:sx n="107" d="100"/>
          <a:sy n="107" d="100"/>
        </p:scale>
        <p:origin x="1692" y="102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4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4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4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2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4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4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19" tIns="45560" rIns="91119" bIns="45560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41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980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8983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0161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53529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9750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39987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58720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0838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12695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8870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90814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6969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9881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15194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2262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6154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9851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998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2756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3361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575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7775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05090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66202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4062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84858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182551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85495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511688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928378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5078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4630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65426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46844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8928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42158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37501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62153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19417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8592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87275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68464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060584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11580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50425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141853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36588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49676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7046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04250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6839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5553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967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76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2024-09-11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42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2.pn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audio" Target="../media/audio1.wav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2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24.09.11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을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이용한 위험성평가 등록절차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496" y="1268760"/>
            <a:ext cx="8928992" cy="47089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결제순서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해당공종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자재반입부터 시공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품질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보건관리에서 정리정돈까지 포함한 한달 간 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모든작업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포함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관리방법 및 기준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대처방법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사고사례를 통한 재발방지대책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베임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감염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접촉 등 일어날수 있는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모든상황에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대한 안전대책을 확인 및 실행하여 사진등재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47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6125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F&amp;B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9.04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80" y="1666849"/>
            <a:ext cx="4334480" cy="2528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528" y="4293096"/>
            <a:ext cx="866536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등록부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조치등록에 대한 숙지 및 이해가 미흡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95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solidFill>
                  <a:srgbClr val="FF0000"/>
                </a:solidFill>
                <a:latin typeface="HY견고딕"/>
                <a:ea typeface="HY견고딕"/>
              </a:rPr>
              <a:t>1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창틀외부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코킹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근로자 고리체결 미 확인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96" y="5410827"/>
            <a:ext cx="9649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dirty="0">
                <a:latin typeface="HY견고딕"/>
                <a:ea typeface="HY견고딕"/>
              </a:rPr>
              <a:t> </a:t>
            </a:r>
            <a:r>
              <a:rPr lang="en-US" altLang="ko-KR" sz="2400" dirty="0" smtClean="0">
                <a:latin typeface="HY견고딕"/>
                <a:ea typeface="HY견고딕"/>
              </a:rPr>
              <a:t>* </a:t>
            </a:r>
            <a:r>
              <a:rPr lang="ko-KR" altLang="en-US" sz="2400" dirty="0" err="1" smtClean="0">
                <a:latin typeface="HY견고딕"/>
                <a:ea typeface="HY견고딕"/>
              </a:rPr>
              <a:t>해당공종의</a:t>
            </a:r>
            <a:r>
              <a:rPr lang="ko-KR" altLang="en-US" sz="2400" dirty="0" smtClean="0">
                <a:latin typeface="HY견고딕"/>
                <a:ea typeface="HY견고딕"/>
              </a:rPr>
              <a:t> 사고사례가 증가 추세</a:t>
            </a:r>
            <a:r>
              <a:rPr lang="en-US" altLang="ko-KR" sz="2400" dirty="0" smtClean="0">
                <a:latin typeface="HY견고딕"/>
                <a:ea typeface="HY견고딕"/>
              </a:rPr>
              <a:t>…</a:t>
            </a:r>
            <a:r>
              <a:rPr lang="ko-KR" altLang="en-US" sz="2400" dirty="0" smtClean="0">
                <a:latin typeface="HY견고딕"/>
                <a:ea typeface="HY견고딕"/>
              </a:rPr>
              <a:t>안전작업방법 준수 및 해당</a:t>
            </a:r>
            <a:endParaRPr lang="en-US" altLang="ko-KR" sz="2400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dirty="0">
                <a:latin typeface="HY견고딕"/>
                <a:ea typeface="HY견고딕"/>
              </a:rPr>
              <a:t> </a:t>
            </a:r>
            <a:r>
              <a:rPr lang="en-US" altLang="ko-KR" sz="2400" dirty="0" smtClean="0">
                <a:latin typeface="HY견고딕"/>
                <a:ea typeface="HY견고딕"/>
              </a:rPr>
              <a:t> </a:t>
            </a:r>
            <a:r>
              <a:rPr lang="ko-KR" altLang="en-US" sz="2400" dirty="0" smtClean="0">
                <a:latin typeface="HY견고딕"/>
                <a:ea typeface="HY견고딕"/>
              </a:rPr>
              <a:t>근로자의 안전의식을 고취할 필요성이 있음</a:t>
            </a:r>
            <a:r>
              <a:rPr lang="en-US" altLang="ko-KR" sz="2400" dirty="0" smtClean="0">
                <a:latin typeface="HY견고딕"/>
                <a:ea typeface="HY견고딕"/>
              </a:rPr>
              <a:t>.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endParaRPr lang="ko-KR" altLang="en-US" sz="2400" dirty="0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0" y="1757082"/>
            <a:ext cx="3730253" cy="331734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407" y="1757080"/>
            <a:ext cx="3731535" cy="330751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406" y="1731085"/>
            <a:ext cx="3742529" cy="363437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3" name="오른쪽 화살표 22"/>
          <p:cNvSpPr/>
          <p:nvPr/>
        </p:nvSpPr>
        <p:spPr>
          <a:xfrm>
            <a:off x="4715435" y="3072000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208584" y="2852936"/>
            <a:ext cx="2232248" cy="13681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5889103" y="2564904"/>
            <a:ext cx="3585179" cy="16561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0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개선대책 이행확인 필요</a:t>
            </a:r>
            <a:endParaRPr kumimoji="1" lang="ko-KR" altLang="en-US" sz="20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29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2</a:t>
            </a:r>
            <a:r>
              <a:rPr lang="en-US" altLang="ko-KR" sz="2300" b="1" dirty="0" smtClean="0"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latin typeface="HY견고딕"/>
                <a:ea typeface="HY견고딕"/>
              </a:rPr>
              <a:t> 이동식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틀비계</a:t>
            </a:r>
            <a:r>
              <a:rPr lang="ko-KR" altLang="en-US" sz="2300" b="1" dirty="0" smtClean="0">
                <a:latin typeface="HY견고딕"/>
                <a:ea typeface="HY견고딕"/>
              </a:rPr>
              <a:t> 사용 시 조립방법 준수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latin typeface="HY견고딕"/>
                <a:ea typeface="HY견고딕"/>
              </a:rPr>
              <a:t>추락</a:t>
            </a:r>
            <a:r>
              <a:rPr lang="en-US" altLang="ko-KR" sz="2300" b="1" dirty="0" smtClean="0">
                <a:latin typeface="HY견고딕"/>
                <a:ea typeface="HY견고딕"/>
              </a:rPr>
              <a:t>, </a:t>
            </a:r>
            <a:r>
              <a:rPr lang="ko-KR" altLang="en-US" sz="2300" b="1" dirty="0" smtClean="0">
                <a:latin typeface="HY견고딕"/>
                <a:ea typeface="HY견고딕"/>
              </a:rPr>
              <a:t>전도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777" y="1727473"/>
            <a:ext cx="3731535" cy="46314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855" y="5045331"/>
            <a:ext cx="1618183" cy="1283386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2960" y="1661313"/>
            <a:ext cx="2867425" cy="866896"/>
          </a:xfrm>
          <a:prstGeom prst="rect">
            <a:avLst/>
          </a:prstGeom>
        </p:spPr>
      </p:pic>
      <p:sp>
        <p:nvSpPr>
          <p:cNvPr id="29" name="오른쪽 화살표 28"/>
          <p:cNvSpPr/>
          <p:nvPr/>
        </p:nvSpPr>
        <p:spPr>
          <a:xfrm>
            <a:off x="4715435" y="3072000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5171" y="2852937"/>
            <a:ext cx="3518777" cy="214367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45088" y="5107072"/>
            <a:ext cx="3408861" cy="15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6" y="2414241"/>
            <a:ext cx="9388841" cy="42978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471" y="398665"/>
            <a:ext cx="9505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순서는</a:t>
            </a:r>
            <a:r>
              <a:rPr lang="en-US" altLang="ko-KR" sz="2000" b="1" dirty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MSDS </a:t>
            </a:r>
            <a:r>
              <a:rPr lang="ko-KR" altLang="en-US" sz="2000" b="1" dirty="0" smtClean="0">
                <a:latin typeface="HY견고딕"/>
                <a:ea typeface="HY견고딕"/>
              </a:rPr>
              <a:t>제출 및 </a:t>
            </a:r>
            <a:r>
              <a:rPr lang="en-US" altLang="ko-KR" sz="2000" b="1" dirty="0" smtClean="0">
                <a:latin typeface="HY견고딕"/>
                <a:ea typeface="HY견고딕"/>
              </a:rPr>
              <a:t>MSDS15. </a:t>
            </a:r>
            <a:r>
              <a:rPr lang="ko-KR" altLang="en-US" sz="2000" b="1" dirty="0" smtClean="0">
                <a:latin typeface="HY견고딕"/>
                <a:ea typeface="HY견고딕"/>
              </a:rPr>
              <a:t>확인 </a:t>
            </a:r>
            <a:r>
              <a:rPr lang="en-US" altLang="ko-KR" sz="2000" b="1" dirty="0" smtClean="0">
                <a:latin typeface="HY견고딕"/>
                <a:ea typeface="HY견고딕"/>
              </a:rPr>
              <a:t>-&gt;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배치전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그 전 현장에서 노출 결과를 위한 확인</a:t>
            </a:r>
            <a:r>
              <a:rPr lang="en-US" altLang="ko-KR" sz="2000" b="1" dirty="0" smtClean="0">
                <a:latin typeface="HY견고딕"/>
                <a:ea typeface="HY견고딕"/>
              </a:rPr>
              <a:t>) -&gt;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배치후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특수검진</a:t>
            </a:r>
            <a:r>
              <a:rPr lang="en-US" altLang="ko-KR" sz="2000" b="1" dirty="0" smtClean="0">
                <a:latin typeface="HY견고딕"/>
                <a:ea typeface="HY견고딕"/>
              </a:rPr>
              <a:t>/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배치전</a:t>
            </a:r>
            <a:r>
              <a:rPr lang="en-US" altLang="ko-KR" sz="2000" b="1" dirty="0" smtClean="0">
                <a:latin typeface="HY견고딕"/>
                <a:ea typeface="HY견고딕"/>
              </a:rPr>
              <a:t>) -&gt; </a:t>
            </a:r>
            <a:r>
              <a:rPr lang="ko-KR" altLang="en-US" sz="2000" b="1" dirty="0" smtClean="0">
                <a:latin typeface="HY견고딕"/>
                <a:ea typeface="HY견고딕"/>
              </a:rPr>
              <a:t>그 후 검진결과에 따른 사후관리 및 기본주기에 맞게 검진 실시</a:t>
            </a:r>
            <a:endParaRPr lang="en-US" altLang="ko-KR" sz="2000" b="1" dirty="0"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 flipV="1">
            <a:off x="1496616" y="5499246"/>
            <a:ext cx="8052578" cy="133887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65518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32520" y="547856"/>
            <a:ext cx="260199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/>
                <a:ea typeface="HY견고딕"/>
              </a:rPr>
              <a:t>건의 사항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0513" y="1340768"/>
            <a:ext cx="8640959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세대 내부 용변금지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갱폼발판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상부에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음료병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 투기금지 및 자재관리철저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태풍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돌발적인 바람으로 인한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63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검진관련 이행관리의 필요성을 숙지 및 인지</a:t>
            </a:r>
            <a:r>
              <a:rPr lang="en-US" altLang="ko-KR" sz="2000" b="1" dirty="0" smtClean="0">
                <a:latin typeface="HY견고딕"/>
                <a:ea typeface="HY견고딕"/>
              </a:rPr>
              <a:t>/ </a:t>
            </a:r>
            <a:r>
              <a:rPr lang="ko-KR" altLang="en-US" sz="2000" b="1" dirty="0" smtClean="0">
                <a:latin typeface="HY견고딕"/>
                <a:ea typeface="HY견고딕"/>
              </a:rPr>
              <a:t>고령근로자 의사소견서 등 제출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해당공종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근로자 투입 전 고령근로자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외노자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기초안전보건이수증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유무 등 기본적인 사항에 대해서는 사전에 확인필요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…)</a:t>
            </a: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신규 투입 근로자 복장 및 보호구 착용상태 관리필요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8551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검진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latin typeface="HY견고딕"/>
                <a:ea typeface="HY견고딕"/>
              </a:rPr>
              <a:t>교육 등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법적기준</a:t>
            </a:r>
            <a:r>
              <a:rPr lang="ko-KR" altLang="en-US" sz="2000" b="1" dirty="0" smtClean="0">
                <a:latin typeface="HY견고딕"/>
                <a:ea typeface="HY견고딕"/>
              </a:rPr>
              <a:t> 준수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사고사례 관련 발생의 원인은 관리적 주체의 직무위반이므로 동종업종의 동일한 사고가 발생하지 않도록 밀착관리 필요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latin typeface="HY견고딕"/>
                <a:ea typeface="HY견고딕"/>
              </a:rPr>
              <a:t>근로자 개인보호구 착용관리 확인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3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1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9.11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6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92696"/>
            <a:ext cx="9002381" cy="30963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4005064"/>
            <a:ext cx="8640960" cy="244827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16496" y="692696"/>
            <a:ext cx="3456384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폭염경보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일사병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256584" cy="5487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4653136"/>
            <a:ext cx="4896544" cy="159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4969" y="6299924"/>
            <a:ext cx="504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탄산음료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 –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열손실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갈증유발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1" y="1690644"/>
            <a:ext cx="4368373" cy="506528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38980" y="3352687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508675" y="3370983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17241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 dirty="0" smtClean="0">
                <a:latin typeface="HY견고딕"/>
                <a:ea typeface="HY견고딕"/>
              </a:rPr>
              <a:t> 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2.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주간합동점검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_</a:t>
            </a:r>
            <a:r>
              <a:rPr lang="ko-KR" altLang="en-US" sz="2800" b="1" dirty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주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</a:t>
            </a:r>
            <a:r>
              <a:rPr lang="en-US" altLang="ko-KR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3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회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    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6404" y="4797152"/>
            <a:ext cx="303236" cy="820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0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8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553180"/>
            <a:ext cx="2952328" cy="475613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b="32705"/>
          <a:stretch/>
        </p:blipFill>
        <p:spPr>
          <a:xfrm>
            <a:off x="3440832" y="1412778"/>
            <a:ext cx="3024336" cy="4968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169" y="1412777"/>
            <a:ext cx="2952328" cy="49685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52" y="1412777"/>
            <a:ext cx="2958101" cy="519931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2128" y="1460664"/>
            <a:ext cx="3023040" cy="51514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5633" y="1305635"/>
            <a:ext cx="3095881" cy="52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3" y="1666850"/>
            <a:ext cx="9573961" cy="224095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3" y="3930839"/>
            <a:ext cx="9573961" cy="22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3.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*</a:t>
            </a:r>
            <a:r>
              <a:rPr lang="ko-KR" altLang="en-US" sz="2300" b="1" dirty="0" err="1">
                <a:latin typeface="HY견고딕"/>
                <a:ea typeface="HY견고딕"/>
              </a:rPr>
              <a:t>공종별</a:t>
            </a:r>
            <a:r>
              <a:rPr lang="ko-KR" altLang="en-US" sz="2300" b="1" dirty="0">
                <a:latin typeface="HY견고딕"/>
                <a:ea typeface="HY견고딕"/>
              </a:rPr>
              <a:t> 안전활동 </a:t>
            </a:r>
            <a:r>
              <a:rPr lang="en-US" altLang="ko-KR" sz="2300" b="1" dirty="0">
                <a:latin typeface="HY견고딕"/>
                <a:ea typeface="HY견고딕"/>
              </a:rPr>
              <a:t>(</a:t>
            </a:r>
            <a:r>
              <a:rPr lang="ko-KR" altLang="en-US" sz="2300" b="1" dirty="0" err="1">
                <a:latin typeface="HY견고딕"/>
                <a:ea typeface="HY견고딕"/>
              </a:rPr>
              <a:t>미래지앤씨</a:t>
            </a:r>
            <a:r>
              <a:rPr lang="en-US" altLang="ko-KR" sz="2300" b="1" dirty="0">
                <a:latin typeface="HY견고딕"/>
                <a:ea typeface="HY견고딕"/>
              </a:rPr>
              <a:t>_</a:t>
            </a:r>
            <a:r>
              <a:rPr lang="ko-KR" altLang="en-US" sz="2300" b="1" dirty="0">
                <a:latin typeface="HY견고딕"/>
                <a:ea typeface="HY견고딕"/>
              </a:rPr>
              <a:t>상</a:t>
            </a:r>
            <a:r>
              <a:rPr lang="en-US" altLang="ko-KR" sz="2300" b="1" dirty="0">
                <a:latin typeface="HY견고딕"/>
                <a:ea typeface="HY견고딕"/>
              </a:rPr>
              <a:t>/ </a:t>
            </a:r>
            <a:r>
              <a:rPr lang="ko-KR" altLang="en-US" sz="2300" b="1" dirty="0">
                <a:latin typeface="HY견고딕"/>
                <a:ea typeface="HY견고딕"/>
              </a:rPr>
              <a:t>중 등급</a:t>
            </a:r>
            <a:r>
              <a:rPr lang="en-US" altLang="ko-KR" sz="2300" b="1" dirty="0">
                <a:latin typeface="HY견고딕"/>
                <a:ea typeface="HY견고딕"/>
              </a:rPr>
              <a:t>)</a:t>
            </a:r>
            <a:r>
              <a:rPr lang="ko-KR" altLang="en-US" sz="2300" b="1" dirty="0">
                <a:latin typeface="HY견고딕"/>
                <a:ea typeface="HY견고딕"/>
              </a:rPr>
              <a:t>  </a:t>
            </a:r>
            <a:r>
              <a:rPr lang="ko-KR" altLang="en-US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76" y="1772816"/>
            <a:ext cx="9492187" cy="227828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76" y="4218019"/>
            <a:ext cx="2419376" cy="1914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0" y="1880564"/>
            <a:ext cx="9755074" cy="21669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0" y="4221088"/>
            <a:ext cx="4896544" cy="199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1619" y="1159625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37" y="1642140"/>
            <a:ext cx="9127283" cy="506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8" y="1666848"/>
            <a:ext cx="8956083" cy="48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6536" y="2132856"/>
            <a:ext cx="734481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09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월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04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일 이후 조치등록 사진 미 등재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03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99" y="1772816"/>
            <a:ext cx="2572109" cy="19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867988"/>
            <a:ext cx="5184576" cy="177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497143"/>
            <a:ext cx="8496944" cy="11175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636862"/>
            <a:ext cx="4104456" cy="488848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92" y="1614646"/>
            <a:ext cx="4562254" cy="22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거성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772816"/>
            <a:ext cx="9291715" cy="214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859640"/>
            <a:ext cx="9291715" cy="22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재광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688998"/>
            <a:ext cx="9037008" cy="21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536" y="2132856"/>
            <a:ext cx="734481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전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회차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동일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….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조치등록 사진 미 등재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3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52362"/>
            <a:ext cx="5112568" cy="53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196752"/>
            <a:ext cx="504056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412776"/>
            <a:ext cx="849694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6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7" y="1268760"/>
            <a:ext cx="518457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7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152362"/>
            <a:ext cx="5184576" cy="537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52362"/>
            <a:ext cx="5328592" cy="50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528332"/>
            <a:ext cx="6696744" cy="28312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3284984"/>
            <a:ext cx="8496944" cy="304653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76536" y="5517232"/>
            <a:ext cx="8136904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963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8" y="3609375"/>
            <a:ext cx="3372321" cy="685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4837"/>
          <a:stretch/>
        </p:blipFill>
        <p:spPr>
          <a:xfrm>
            <a:off x="1923627" y="399627"/>
            <a:ext cx="5765677" cy="605874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627" y="382337"/>
            <a:ext cx="5811061" cy="60873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232" y="371048"/>
            <a:ext cx="6525536" cy="6115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180" y="363496"/>
            <a:ext cx="5843271" cy="612543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521" y="363075"/>
            <a:ext cx="6496957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811" y="332656"/>
            <a:ext cx="6468378" cy="61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811" y="332656"/>
            <a:ext cx="6468378" cy="61066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521" y="332656"/>
            <a:ext cx="6496957" cy="61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5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811" y="332656"/>
            <a:ext cx="6468378" cy="61066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521" y="332656"/>
            <a:ext cx="6496957" cy="610666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8811" y="332656"/>
            <a:ext cx="6468378" cy="61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811" y="332656"/>
            <a:ext cx="6468378" cy="61066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521" y="332656"/>
            <a:ext cx="6496957" cy="610666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8811" y="332656"/>
            <a:ext cx="6468378" cy="61257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9285" y="327892"/>
            <a:ext cx="6487430" cy="61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908720"/>
            <a:ext cx="7802064" cy="11907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2099511"/>
            <a:ext cx="7887801" cy="5811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95" y="2680617"/>
            <a:ext cx="7761034" cy="18980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94" y="4578632"/>
            <a:ext cx="8010137" cy="1806813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51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32520" y="547856"/>
            <a:ext cx="260199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/>
                <a:ea typeface="HY견고딕"/>
              </a:rPr>
              <a:t>건의 사항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0513" y="1340768"/>
            <a:ext cx="864095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9056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9</a:t>
            </a:r>
            <a:r>
              <a:rPr lang="ko-KR" altLang="en-US" sz="2000" b="1" dirty="0" smtClean="0">
                <a:latin typeface="HY견고딕"/>
                <a:ea typeface="HY견고딕"/>
              </a:rPr>
              <a:t>월 </a:t>
            </a:r>
            <a:r>
              <a:rPr lang="en-US" altLang="ko-KR" sz="2000" b="1" dirty="0" smtClean="0">
                <a:latin typeface="HY견고딕"/>
                <a:ea typeface="HY견고딕"/>
              </a:rPr>
              <a:t>13</a:t>
            </a:r>
            <a:r>
              <a:rPr lang="ko-KR" altLang="en-US" sz="2000" b="1" dirty="0" smtClean="0">
                <a:latin typeface="HY견고딕"/>
                <a:ea typeface="HY견고딕"/>
              </a:rPr>
              <a:t>일 금요일 우수근로자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포상식</a:t>
            </a:r>
            <a:r>
              <a:rPr lang="ko-KR" altLang="en-US" sz="2000" b="1" dirty="0" smtClean="0">
                <a:latin typeface="HY견고딕"/>
                <a:ea typeface="HY견고딕"/>
              </a:rPr>
              <a:t> 실시예정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9</a:t>
            </a:r>
            <a:r>
              <a:rPr lang="ko-KR" altLang="en-US" sz="2000" b="1" dirty="0" smtClean="0">
                <a:latin typeface="HY견고딕"/>
                <a:ea typeface="HY견고딕"/>
              </a:rPr>
              <a:t>월</a:t>
            </a:r>
            <a:r>
              <a:rPr lang="en-US" altLang="ko-KR" sz="2000" b="1" dirty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14</a:t>
            </a:r>
            <a:r>
              <a:rPr lang="ko-KR" altLang="en-US" sz="2000" b="1" dirty="0" smtClean="0">
                <a:latin typeface="HY견고딕"/>
                <a:ea typeface="HY견고딕"/>
              </a:rPr>
              <a:t>일 토요일  연휴 전 자체특별점검 </a:t>
            </a:r>
            <a:r>
              <a:rPr lang="ko-KR" altLang="en-US" sz="2000" b="1" dirty="0" smtClean="0">
                <a:latin typeface="HY견고딕"/>
                <a:ea typeface="HY견고딕"/>
              </a:rPr>
              <a:t>실시예정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아침조회 협력업체 자체진행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정기안전보건교회 자체진행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사진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서명지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안전팀</a:t>
            </a:r>
            <a:r>
              <a:rPr lang="ko-KR" altLang="en-US" sz="2000" b="1" dirty="0" smtClean="0">
                <a:latin typeface="HY견고딕"/>
                <a:ea typeface="HY견고딕"/>
              </a:rPr>
              <a:t> 전달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   - </a:t>
            </a:r>
            <a:r>
              <a:rPr lang="ko-KR" altLang="en-US" sz="2000" b="1" dirty="0" smtClean="0">
                <a:latin typeface="HY견고딕"/>
                <a:ea typeface="HY견고딕"/>
              </a:rPr>
              <a:t>법적 사항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한달에</a:t>
            </a:r>
            <a:r>
              <a:rPr lang="ko-KR" altLang="en-US" sz="2000" b="1" dirty="0" smtClean="0">
                <a:latin typeface="HY견고딕"/>
                <a:ea typeface="HY견고딕"/>
              </a:rPr>
              <a:t> 한번 </a:t>
            </a:r>
            <a:r>
              <a:rPr lang="en-US" altLang="ko-KR" sz="2000" b="1" dirty="0" smtClean="0">
                <a:latin typeface="HY견고딕"/>
                <a:ea typeface="HY견고딕"/>
              </a:rPr>
              <a:t>2</a:t>
            </a:r>
            <a:r>
              <a:rPr lang="ko-KR" altLang="en-US" sz="2000" b="1" dirty="0" smtClean="0">
                <a:latin typeface="HY견고딕"/>
                <a:ea typeface="HY견고딕"/>
              </a:rPr>
              <a:t>시간 교육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553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1340768"/>
            <a:ext cx="3873076" cy="52292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904" y="1331350"/>
            <a:ext cx="4001058" cy="5171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0832" y="550560"/>
            <a:ext cx="6336704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고령자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고혈압 근로자 의사소견서 필수 서류 입니다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.!!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22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464" y="393856"/>
            <a:ext cx="9289032" cy="58785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8</a:t>
            </a:r>
            <a:r>
              <a:rPr lang="ko-KR" altLang="en-US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월 샘플세대 작업 이후 신규 업체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투입 시 교육 후</a:t>
            </a:r>
            <a:endParaRPr lang="en-US" altLang="ko-KR" sz="2800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지켜지지 않는 부분들 입니다</a:t>
            </a:r>
            <a:r>
              <a:rPr lang="en-US" altLang="ko-KR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ko-KR" altLang="en-US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광도설비</a:t>
            </a:r>
            <a:r>
              <a:rPr lang="en-US" altLang="ko-KR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금호석유화학 </a:t>
            </a:r>
            <a:r>
              <a:rPr lang="en-US" altLang="ko-KR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sz="2800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사춤</a:t>
            </a:r>
            <a:r>
              <a:rPr lang="en-US" altLang="ko-KR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), </a:t>
            </a:r>
            <a:r>
              <a:rPr lang="ko-KR" altLang="en-US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도시가스</a:t>
            </a:r>
            <a:r>
              <a:rPr lang="en-US" altLang="ko-KR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동영금속</a:t>
            </a:r>
            <a:r>
              <a:rPr lang="en-US" altLang="ko-KR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</a:t>
            </a:r>
          </a:p>
          <a:p>
            <a:r>
              <a:rPr lang="ko-KR" altLang="en-US" sz="2800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신일아이에스</a:t>
            </a:r>
            <a:r>
              <a:rPr lang="ko-KR" altLang="en-US" sz="2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등</a:t>
            </a:r>
            <a:endParaRPr lang="en-US" altLang="ko-KR" sz="2800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sz="2400" dirty="0" smtClean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비상주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위험성평가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미작성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작성확인</a:t>
            </a:r>
            <a:endParaRPr lang="en-US" altLang="ko-KR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신규채용자 교육</a:t>
            </a:r>
            <a:endParaRPr lang="en-US" altLang="ko-KR" sz="2400" dirty="0" smtClean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관리감독자 교육</a:t>
            </a:r>
            <a:r>
              <a:rPr lang="en-US" altLang="ko-KR" sz="2400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지정서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</a:p>
          <a:p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MSDS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물질 사용 유무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/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제출 유무</a:t>
            </a:r>
            <a:endParaRPr lang="en-US" altLang="ko-KR" sz="2400" dirty="0" smtClean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특수건강검진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미실시</a:t>
            </a:r>
            <a:r>
              <a:rPr lang="ko-KR" altLang="en-US" sz="2400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/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결과서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미제출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..</a:t>
            </a:r>
          </a:p>
          <a:p>
            <a:endParaRPr lang="en-US" altLang="ko-KR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안전팀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제출 서류 확인</a:t>
            </a:r>
            <a:endParaRPr lang="en-US" altLang="ko-KR" sz="2400" dirty="0" smtClean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128" y="2204864"/>
            <a:ext cx="3652113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236348"/>
            <a:ext cx="7602011" cy="3715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72" y="3717032"/>
            <a:ext cx="6336704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검진 예약 후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미실시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누락 없도록 추적 관리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!!</a:t>
            </a:r>
          </a:p>
          <a:p>
            <a:endParaRPr lang="en-US" altLang="ko-KR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검진결과서 토대로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D1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근로자 건강상담 실시 진행 중 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사후관리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112" y="2093982"/>
            <a:ext cx="3797534" cy="466429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980" y="61656"/>
            <a:ext cx="3268380" cy="254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496" y="548680"/>
            <a:ext cx="633670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동절기 안전보건관리계획서 </a:t>
            </a:r>
            <a:r>
              <a:rPr lang="ko-KR" altLang="en-US" sz="2400" dirty="0" err="1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준비중</a:t>
            </a:r>
            <a:r>
              <a:rPr lang="en-US" altLang="ko-KR" sz="2400" dirty="0" smtClean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736" y="1412776"/>
            <a:ext cx="4801270" cy="47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720752" y="1484784"/>
            <a:ext cx="4488500" cy="2502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 품질정기교육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24.08.14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07. 28. ~ 24. 08. 25.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1943957"/>
            <a:ext cx="9577064" cy="41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99" y="440629"/>
            <a:ext cx="8052585" cy="26429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41" y="3274349"/>
            <a:ext cx="7773485" cy="9716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63" y="4246035"/>
            <a:ext cx="7837521" cy="22793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6799" y="5229200"/>
            <a:ext cx="8700657" cy="14401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768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(24.08)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5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296" y="1850187"/>
            <a:ext cx="4106671" cy="234351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8295" y="4319301"/>
            <a:ext cx="4106671" cy="206202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71991" y="1842614"/>
            <a:ext cx="4401487" cy="453871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71988" y="1849412"/>
            <a:ext cx="4401489" cy="453191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9524" y="1842613"/>
            <a:ext cx="4105442" cy="235108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8293" y="4319296"/>
            <a:ext cx="4106673" cy="20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2852937"/>
            <a:ext cx="6030167" cy="12288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01" y="398665"/>
            <a:ext cx="5986191" cy="25364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01" y="4090734"/>
            <a:ext cx="6049219" cy="9812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56" y="5202098"/>
            <a:ext cx="5976664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</TotalTime>
  <Words>915</Words>
  <Application>Microsoft Office PowerPoint</Application>
  <PresentationFormat>A4 용지(210x297mm)</PresentationFormat>
  <Paragraphs>191</Paragraphs>
  <Slides>60</Slides>
  <Notes>60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60</vt:i4>
      </vt:variant>
    </vt:vector>
  </HeadingPairs>
  <TitlesOfParts>
    <vt:vector size="68" baseType="lpstr">
      <vt:lpstr>HY견고딕</vt:lpstr>
      <vt:lpstr>HY울릉도L</vt:lpstr>
      <vt:lpstr>굴림</vt:lpstr>
      <vt:lpstr>맑은 고딕</vt:lpstr>
      <vt:lpstr>문체부 바탕체</vt:lpstr>
      <vt:lpstr>휴먼둥근헤드라인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3816</cp:revision>
  <cp:lastPrinted>2024-09-05T01:35:09Z</cp:lastPrinted>
  <dcterms:created xsi:type="dcterms:W3CDTF">2007-09-19T08:05:28Z</dcterms:created>
  <dcterms:modified xsi:type="dcterms:W3CDTF">2024-09-11T04:15:38Z</dcterms:modified>
  <cp:version/>
</cp:coreProperties>
</file>