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74"/>
  </p:notesMasterIdLst>
  <p:handoutMasterIdLst>
    <p:handoutMasterId r:id="rId75"/>
  </p:handoutMasterIdLst>
  <p:sldIdLst>
    <p:sldId id="3896" r:id="rId2"/>
    <p:sldId id="4151" r:id="rId3"/>
    <p:sldId id="4150" r:id="rId4"/>
    <p:sldId id="4152" r:id="rId5"/>
    <p:sldId id="4160" r:id="rId6"/>
    <p:sldId id="4158" r:id="rId7"/>
    <p:sldId id="4159" r:id="rId8"/>
    <p:sldId id="4084" r:id="rId9"/>
    <p:sldId id="4085" r:id="rId10"/>
    <p:sldId id="4217" r:id="rId11"/>
    <p:sldId id="3890" r:id="rId12"/>
    <p:sldId id="4211" r:id="rId13"/>
    <p:sldId id="4212" r:id="rId14"/>
    <p:sldId id="4213" r:id="rId15"/>
    <p:sldId id="4220" r:id="rId16"/>
    <p:sldId id="4222" r:id="rId17"/>
    <p:sldId id="4214" r:id="rId18"/>
    <p:sldId id="4221" r:id="rId19"/>
    <p:sldId id="4215" r:id="rId20"/>
    <p:sldId id="4223" r:id="rId21"/>
    <p:sldId id="4216" r:id="rId22"/>
    <p:sldId id="4224" r:id="rId23"/>
    <p:sldId id="4090" r:id="rId24"/>
    <p:sldId id="4091" r:id="rId25"/>
    <p:sldId id="4164" r:id="rId26"/>
    <p:sldId id="3989" r:id="rId27"/>
    <p:sldId id="3990" r:id="rId28"/>
    <p:sldId id="4019" r:id="rId29"/>
    <p:sldId id="3991" r:id="rId30"/>
    <p:sldId id="4137" r:id="rId31"/>
    <p:sldId id="4207" r:id="rId32"/>
    <p:sldId id="4228" r:id="rId33"/>
    <p:sldId id="4208" r:id="rId34"/>
    <p:sldId id="4201" r:id="rId35"/>
    <p:sldId id="4202" r:id="rId36"/>
    <p:sldId id="4132" r:id="rId37"/>
    <p:sldId id="4185" r:id="rId38"/>
    <p:sldId id="4098" r:id="rId39"/>
    <p:sldId id="4186" r:id="rId40"/>
    <p:sldId id="4187" r:id="rId41"/>
    <p:sldId id="4229" r:id="rId42"/>
    <p:sldId id="4139" r:id="rId43"/>
    <p:sldId id="4075" r:id="rId44"/>
    <p:sldId id="4210" r:id="rId45"/>
    <p:sldId id="4113" r:id="rId46"/>
    <p:sldId id="4170" r:id="rId47"/>
    <p:sldId id="4171" r:id="rId48"/>
    <p:sldId id="4173" r:id="rId49"/>
    <p:sldId id="4174" r:id="rId50"/>
    <p:sldId id="4175" r:id="rId51"/>
    <p:sldId id="4176" r:id="rId52"/>
    <p:sldId id="4177" r:id="rId53"/>
    <p:sldId id="4178" r:id="rId54"/>
    <p:sldId id="4225" r:id="rId55"/>
    <p:sldId id="4226" r:id="rId56"/>
    <p:sldId id="4227" r:id="rId57"/>
    <p:sldId id="4031" r:id="rId58"/>
    <p:sldId id="4230" r:id="rId59"/>
    <p:sldId id="4231" r:id="rId60"/>
    <p:sldId id="4123" r:id="rId61"/>
    <p:sldId id="4232" r:id="rId62"/>
    <p:sldId id="4233" r:id="rId63"/>
    <p:sldId id="4235" r:id="rId64"/>
    <p:sldId id="4236" r:id="rId65"/>
    <p:sldId id="3895" r:id="rId66"/>
    <p:sldId id="4237" r:id="rId67"/>
    <p:sldId id="4238" r:id="rId68"/>
    <p:sldId id="4239" r:id="rId69"/>
    <p:sldId id="3939" r:id="rId70"/>
    <p:sldId id="4141" r:id="rId71"/>
    <p:sldId id="3932" r:id="rId72"/>
    <p:sldId id="3933" r:id="rId73"/>
  </p:sldIdLst>
  <p:sldSz cx="9906000" cy="6858000" type="A4"/>
  <p:notesSz cx="9926638" cy="1435576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3896"/>
            <p14:sldId id="4151"/>
            <p14:sldId id="4150"/>
            <p14:sldId id="4152"/>
            <p14:sldId id="4160"/>
            <p14:sldId id="4158"/>
            <p14:sldId id="4159"/>
            <p14:sldId id="4084"/>
            <p14:sldId id="4085"/>
            <p14:sldId id="4217"/>
            <p14:sldId id="3890"/>
            <p14:sldId id="4211"/>
            <p14:sldId id="4212"/>
            <p14:sldId id="4213"/>
            <p14:sldId id="4220"/>
            <p14:sldId id="4222"/>
            <p14:sldId id="4214"/>
            <p14:sldId id="4221"/>
            <p14:sldId id="4215"/>
            <p14:sldId id="4223"/>
            <p14:sldId id="4216"/>
            <p14:sldId id="4224"/>
            <p14:sldId id="4090"/>
            <p14:sldId id="4091"/>
          </p14:sldIdLst>
        </p14:section>
        <p14:section name="제목 없는 구역" id="{2E959474-C292-4336-AEBC-550E31E85082}">
          <p14:sldIdLst>
            <p14:sldId id="4164"/>
            <p14:sldId id="3989"/>
            <p14:sldId id="3990"/>
            <p14:sldId id="4019"/>
            <p14:sldId id="3991"/>
            <p14:sldId id="4137"/>
            <p14:sldId id="4207"/>
            <p14:sldId id="4228"/>
            <p14:sldId id="4208"/>
            <p14:sldId id="4201"/>
            <p14:sldId id="4202"/>
            <p14:sldId id="4132"/>
            <p14:sldId id="4185"/>
            <p14:sldId id="4098"/>
            <p14:sldId id="4186"/>
            <p14:sldId id="4187"/>
            <p14:sldId id="4229"/>
            <p14:sldId id="4139"/>
            <p14:sldId id="4075"/>
            <p14:sldId id="4210"/>
            <p14:sldId id="4113"/>
            <p14:sldId id="4170"/>
            <p14:sldId id="4171"/>
            <p14:sldId id="4173"/>
            <p14:sldId id="4174"/>
            <p14:sldId id="4175"/>
            <p14:sldId id="4176"/>
            <p14:sldId id="4177"/>
            <p14:sldId id="4178"/>
            <p14:sldId id="4225"/>
            <p14:sldId id="4226"/>
            <p14:sldId id="4227"/>
            <p14:sldId id="4031"/>
            <p14:sldId id="4230"/>
            <p14:sldId id="4231"/>
            <p14:sldId id="4123"/>
            <p14:sldId id="4232"/>
            <p14:sldId id="4233"/>
            <p14:sldId id="4235"/>
            <p14:sldId id="4236"/>
            <p14:sldId id="3895"/>
            <p14:sldId id="4237"/>
            <p14:sldId id="4238"/>
            <p14:sldId id="4239"/>
            <p14:sldId id="3939"/>
            <p14:sldId id="4141"/>
            <p14:sldId id="3932"/>
            <p14:sldId id="39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18" userDrawn="1">
          <p15:clr>
            <a:srgbClr val="A4A3A4"/>
          </p15:clr>
        </p15:guide>
        <p15:guide id="2" pos="31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92907" autoAdjust="0"/>
  </p:normalViewPr>
  <p:slideViewPr>
    <p:cSldViewPr>
      <p:cViewPr varScale="1">
        <p:scale>
          <a:sx n="107" d="100"/>
          <a:sy n="107" d="100"/>
        </p:scale>
        <p:origin x="1692" y="102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4518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6" y="7"/>
            <a:ext cx="4302402" cy="718367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132306" tIns="66154" rIns="132306" bIns="6615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7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5621897" y="7"/>
            <a:ext cx="4302400" cy="718367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132306" tIns="66154" rIns="132306" bIns="6615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7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6" y="13635093"/>
            <a:ext cx="4302402" cy="71836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132306" tIns="66154" rIns="132306" bIns="6615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7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5621897" y="13635093"/>
            <a:ext cx="4302400" cy="71836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132306" tIns="66154" rIns="132306" bIns="6615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6" y="7"/>
            <a:ext cx="4302402" cy="718367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132306" tIns="66154" rIns="132306" bIns="6615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7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5621897" y="7"/>
            <a:ext cx="4302400" cy="718367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132306" tIns="66154" rIns="132306" bIns="6615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7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1084263" y="1079500"/>
            <a:ext cx="7769225" cy="5378450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991964" y="6818710"/>
            <a:ext cx="7942714" cy="645836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132306" tIns="66154" rIns="132306" bIns="66154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6" y="13635093"/>
            <a:ext cx="4302402" cy="71836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132306" tIns="66154" rIns="132306" bIns="6615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7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621897" y="13635093"/>
            <a:ext cx="4302400" cy="71836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132306" tIns="66154" rIns="132306" bIns="6615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5418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79804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88983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68943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2515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84678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91282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78973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6244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10920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20084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5282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22054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88707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16969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132104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470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9881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151940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2262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61545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9851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305752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79989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27562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033615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77759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05090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540624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2928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68415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97245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4543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546306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156920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724188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306336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443984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88928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65215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042158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719783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28860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872756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006600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45538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261695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287164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164294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87726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45792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4572800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68463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18150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004250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42907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788420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344786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997717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970922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108370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429072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768464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836990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5553873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49676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704691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6839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59678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82675" y="1079500"/>
            <a:ext cx="7773988" cy="5381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376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2024-09-03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80.png"/><Relationship Id="rId5" Type="http://schemas.openxmlformats.org/officeDocument/2006/relationships/image" Target="../media/image29.png"/><Relationship Id="rId15" Type="http://schemas.openxmlformats.org/officeDocument/2006/relationships/image" Target="../media/image84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87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8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89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93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39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91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6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26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png"/><Relationship Id="rId5" Type="http://schemas.openxmlformats.org/officeDocument/2006/relationships/image" Target="../media/image116.pn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26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png"/><Relationship Id="rId5" Type="http://schemas.openxmlformats.org/officeDocument/2006/relationships/image" Target="../media/image116.png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3.png"/><Relationship Id="rId4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26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png"/><Relationship Id="rId5" Type="http://schemas.openxmlformats.org/officeDocument/2006/relationships/image" Target="../media/image116.png"/><Relationship Id="rId10" Type="http://schemas.openxmlformats.org/officeDocument/2006/relationships/image" Target="../media/image126.png"/><Relationship Id="rId4" Type="http://schemas.openxmlformats.org/officeDocument/2006/relationships/image" Target="../media/image113.png"/><Relationship Id="rId9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26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png"/><Relationship Id="rId11" Type="http://schemas.openxmlformats.org/officeDocument/2006/relationships/image" Target="../media/image128.png"/><Relationship Id="rId5" Type="http://schemas.openxmlformats.org/officeDocument/2006/relationships/image" Target="../media/image116.png"/><Relationship Id="rId10" Type="http://schemas.openxmlformats.org/officeDocument/2006/relationships/image" Target="../media/image127.png"/><Relationship Id="rId4" Type="http://schemas.openxmlformats.org/officeDocument/2006/relationships/image" Target="../media/image113.png"/><Relationship Id="rId9" Type="http://schemas.openxmlformats.org/officeDocument/2006/relationships/image" Target="../media/image1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26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3.png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4.png"/><Relationship Id="rId4" Type="http://schemas.openxmlformats.org/officeDocument/2006/relationships/image" Target="../media/image13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2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9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1.png"/><Relationship Id="rId5" Type="http://schemas.openxmlformats.org/officeDocument/2006/relationships/image" Target="../media/image2.png"/><Relationship Id="rId4" Type="http://schemas.openxmlformats.org/officeDocument/2006/relationships/image" Target="../media/image16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18" Type="http://schemas.openxmlformats.org/officeDocument/2006/relationships/image" Target="../media/image175.png"/><Relationship Id="rId3" Type="http://schemas.openxmlformats.org/officeDocument/2006/relationships/audio" Target="../media/audio1.wav"/><Relationship Id="rId21" Type="http://schemas.openxmlformats.org/officeDocument/2006/relationships/image" Target="../media/image178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17" Type="http://schemas.openxmlformats.org/officeDocument/2006/relationships/image" Target="../media/image174.pn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173.png"/><Relationship Id="rId20" Type="http://schemas.openxmlformats.org/officeDocument/2006/relationships/image" Target="../media/image17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19" Type="http://schemas.openxmlformats.org/officeDocument/2006/relationships/image" Target="../media/image176.png"/><Relationship Id="rId4" Type="http://schemas.openxmlformats.org/officeDocument/2006/relationships/image" Target="../media/image2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Relationship Id="rId22" Type="http://schemas.openxmlformats.org/officeDocument/2006/relationships/image" Target="../media/image1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24.09.04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30796"/>
            <a:ext cx="7704856" cy="40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현장통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을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이용한 위험성평가 등록절차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496" y="1268760"/>
            <a:ext cx="8928992" cy="470898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결제순서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해당공종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확인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자재반입부터 시공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품질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보건관리에서 정리정돈까지 포함한 한달 간 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모든작업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포함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유해물질 관리방법 및 기준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대처방법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사고사례를 통한 재발방지대책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협착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베임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감염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붕괴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유해물질 접촉 등 일어날수 있는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모든상황에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대한 안전대책을 확인 및 실행하여 사진등재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47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6125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F&amp;B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8.21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금호석유화학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988840"/>
            <a:ext cx="2734057" cy="20672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429" y="4616860"/>
            <a:ext cx="8820984" cy="200054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조치등록 불량 </a:t>
            </a:r>
            <a:r>
              <a:rPr lang="ko-KR" altLang="en-US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업무지시서 발행에도 </a:t>
            </a:r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불구하고 </a:t>
            </a:r>
            <a:r>
              <a:rPr lang="ko-KR" altLang="en-US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이행관리 </a:t>
            </a:r>
            <a:r>
              <a:rPr lang="en-US" altLang="ko-KR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zero</a:t>
            </a:r>
            <a:r>
              <a:rPr lang="ko-KR" altLang="en-US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ko-KR" altLang="en-US" sz="1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인근현장 창호 사망사고 관련 특별교육 시 공유하였는데도 불구하고 </a:t>
            </a:r>
            <a:r>
              <a:rPr lang="ko-KR" altLang="en-US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전혀 계도가 </a:t>
            </a:r>
            <a:r>
              <a:rPr lang="ko-KR" altLang="en-US" sz="1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되지않음</a:t>
            </a:r>
            <a:r>
              <a:rPr lang="ko-KR" altLang="en-US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</a:t>
            </a:r>
          </a:p>
          <a:p>
            <a:endParaRPr lang="en-US" altLang="ko-KR" sz="1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</a:t>
            </a:r>
            <a:r>
              <a:rPr lang="en-US" altLang="ko-KR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3</a:t>
            </a:r>
            <a:r>
              <a:rPr lang="ko-KR" altLang="en-US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</a:t>
            </a:r>
            <a:r>
              <a:rPr lang="en-US" altLang="ko-KR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4</a:t>
            </a:r>
            <a:r>
              <a:rPr lang="ko-KR" altLang="en-US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 업무지시서 지속적으로 발행예정 및 미 실행 시 특별교육 매일 실시</a:t>
            </a:r>
            <a:endParaRPr lang="en-US" altLang="ko-KR" sz="1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1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될때까지</a:t>
            </a:r>
            <a:endParaRPr lang="en-US" altLang="ko-KR" sz="1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238" y="1675454"/>
            <a:ext cx="4633658" cy="2871854"/>
          </a:xfrm>
          <a:prstGeom prst="rect">
            <a:avLst/>
          </a:prstGeom>
          <a:ln w="47625">
            <a:solidFill>
              <a:srgbClr val="92D050"/>
            </a:solidFill>
          </a:ln>
        </p:spPr>
      </p:pic>
      <p:sp>
        <p:nvSpPr>
          <p:cNvPr id="7" name="오른쪽 화살표 6"/>
          <p:cNvSpPr/>
          <p:nvPr/>
        </p:nvSpPr>
        <p:spPr>
          <a:xfrm>
            <a:off x="3636372" y="2763610"/>
            <a:ext cx="936104" cy="695542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65240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654743" y="3046085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9548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3</a:t>
            </a:r>
            <a:r>
              <a:rPr lang="en-US" altLang="ko-KR" sz="2300" b="1" dirty="0" smtClean="0">
                <a:latin typeface="HY견고딕"/>
                <a:ea typeface="HY견고딕"/>
              </a:rPr>
              <a:t>) </a:t>
            </a:r>
            <a:r>
              <a:rPr lang="ko-KR" altLang="en-US" sz="2300" b="1" dirty="0" smtClean="0">
                <a:latin typeface="HY견고딕"/>
                <a:ea typeface="HY견고딕"/>
              </a:rPr>
              <a:t>하부 서포터 해체로 인한 붕괴위험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632520" y="5579211"/>
            <a:ext cx="5711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Tx/>
              <a:buChar char="-"/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붕괴 사고 시 대량인명 사고위험</a:t>
            </a: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marL="342900" lvl="0" indent="-342900">
              <a:buFontTx/>
              <a:buChar char="-"/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사고 발생 시 언론집중보도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..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현대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..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rcRect t="2620"/>
          <a:stretch>
            <a:fillRect/>
          </a:stretch>
        </p:blipFill>
        <p:spPr>
          <a:xfrm>
            <a:off x="704528" y="1757086"/>
            <a:ext cx="3744415" cy="330751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31714" y="1757084"/>
            <a:ext cx="3717229" cy="332369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5389"/>
            <a:ext cx="3730251" cy="333538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733166" y="1711296"/>
            <a:ext cx="3715776" cy="337959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6"/>
          <a:stretch>
            <a:fillRect/>
          </a:stretch>
        </p:blipFill>
        <p:spPr>
          <a:xfrm>
            <a:off x="732263" y="1735273"/>
            <a:ext cx="3716679" cy="334550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712" y="1727472"/>
            <a:ext cx="3717230" cy="33723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8690" y="1738116"/>
            <a:ext cx="3730249" cy="335156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7874" y="1744179"/>
            <a:ext cx="3711065" cy="332042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8687" y="1752022"/>
            <a:ext cx="3730252" cy="3327359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0828" y="5117860"/>
            <a:ext cx="3686689" cy="457264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45088" y="1893646"/>
            <a:ext cx="2838846" cy="167936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263853" y="3870296"/>
            <a:ext cx="4464496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 팀 전체 특별교육 및 용마루 자체 내에서도 재발방지대책 세워서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간단하게라도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재발생금지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조치철저</a:t>
            </a:r>
            <a:endParaRPr lang="ko-KR" altLang="en-US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63955" y="5070201"/>
            <a:ext cx="2664291" cy="1555034"/>
          </a:xfrm>
          <a:prstGeom prst="rect">
            <a:avLst/>
          </a:prstGeom>
          <a:ln w="50800">
            <a:solidFill>
              <a:srgbClr val="92D050"/>
            </a:solidFill>
          </a:ln>
        </p:spPr>
      </p:pic>
      <p:sp>
        <p:nvSpPr>
          <p:cNvPr id="30" name="오른쪽 화살표 29"/>
          <p:cNvSpPr/>
          <p:nvPr/>
        </p:nvSpPr>
        <p:spPr>
          <a:xfrm rot="5400000">
            <a:off x="7384315" y="4689388"/>
            <a:ext cx="223572" cy="4320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10804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4. </a:t>
            </a:r>
            <a:r>
              <a:rPr lang="ko-KR" altLang="en-US" sz="3200" b="1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480" y="1326540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1.23</a:t>
            </a:r>
            <a:r>
              <a:rPr lang="ko-KR" altLang="en-US" sz="2000" b="1" dirty="0" smtClean="0">
                <a:latin typeface="HY견고딕"/>
                <a:ea typeface="HY견고딕"/>
              </a:rPr>
              <a:t>일 목요일 아침 조회 시 우수근로자 시상식 </a:t>
            </a:r>
            <a:r>
              <a:rPr lang="en-US" altLang="ko-KR" sz="2000" b="1" dirty="0" smtClean="0">
                <a:latin typeface="HY견고딕"/>
                <a:ea typeface="HY견고딕"/>
              </a:rPr>
              <a:t>&amp; </a:t>
            </a:r>
            <a:r>
              <a:rPr lang="ko-KR" altLang="en-US" sz="2000" b="1" dirty="0" smtClean="0">
                <a:latin typeface="HY견고딕"/>
                <a:ea typeface="HY견고딕"/>
              </a:rPr>
              <a:t>우수근로자 인터뷰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2.23</a:t>
            </a:r>
            <a:r>
              <a:rPr lang="ko-KR" altLang="en-US" sz="2000" b="1" dirty="0" smtClean="0">
                <a:latin typeface="HY견고딕"/>
                <a:ea typeface="HY견고딕"/>
              </a:rPr>
              <a:t>일 금요일 자율안전컨설팅 실시예정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endParaRPr lang="ko-KR" altLang="en-US" sz="2000" b="1" dirty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2314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01187" y="548680"/>
            <a:ext cx="3807453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 smtClean="0">
                <a:latin typeface="HY견고딕"/>
                <a:ea typeface="문체부 바탕체"/>
              </a:rPr>
              <a:t> </a:t>
            </a:r>
            <a:r>
              <a:rPr lang="ko-KR" altLang="en-US" sz="3200" b="1" dirty="0" smtClean="0">
                <a:latin typeface="HY견고딕"/>
                <a:ea typeface="HY견고딕"/>
              </a:rPr>
              <a:t>우수근로자 시상식 </a:t>
            </a:r>
            <a:endParaRPr lang="ko-KR" altLang="en-US" sz="3200" b="1" dirty="0">
              <a:latin typeface="HY견고딕"/>
              <a:ea typeface="HY견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944" y="1484784"/>
            <a:ext cx="9505056" cy="44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 sz="24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56" y="3717032"/>
            <a:ext cx="5328592" cy="266560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/>
          <a:srcRect r="3846"/>
          <a:stretch/>
        </p:blipFill>
        <p:spPr>
          <a:xfrm>
            <a:off x="128464" y="1133454"/>
            <a:ext cx="5596384" cy="271069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848" y="1340768"/>
            <a:ext cx="3908672" cy="250338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554737" y="3303856"/>
            <a:ext cx="241315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3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01187" y="548680"/>
            <a:ext cx="327044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 smtClean="0">
                <a:latin typeface="HY견고딕"/>
                <a:ea typeface="문체부 바탕체"/>
              </a:rPr>
              <a:t> </a:t>
            </a:r>
            <a:r>
              <a:rPr lang="ko-KR" altLang="en-US" sz="3200" b="1" dirty="0" smtClean="0">
                <a:latin typeface="HY견고딕"/>
                <a:ea typeface="HY견고딕"/>
              </a:rPr>
              <a:t>자율안전컨설팅 </a:t>
            </a:r>
            <a:endParaRPr lang="ko-KR" altLang="en-US" sz="3200" b="1" dirty="0">
              <a:latin typeface="HY견고딕"/>
              <a:ea typeface="HY견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944" y="1484784"/>
            <a:ext cx="9505056" cy="44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 sz="24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697" y="1268760"/>
            <a:ext cx="3606766" cy="307834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44" y="1196752"/>
            <a:ext cx="550819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현장 내 작업차량 출입증 교부 받고 지하층에 차량 주차할 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  </a:t>
            </a: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6734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>
                <a:latin typeface="HY견고딕"/>
                <a:ea typeface="문체부 바탕체"/>
              </a:rPr>
              <a:t>5. </a:t>
            </a:r>
            <a:r>
              <a:rPr lang="ko-KR" altLang="en-US" sz="3200" b="1">
                <a:latin typeface="HY견고딕"/>
                <a:ea typeface="HY견고딕"/>
              </a:rPr>
              <a:t>건의사항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944" y="1484784"/>
            <a:ext cx="9505056" cy="44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 sz="24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09383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01187" y="548680"/>
            <a:ext cx="340509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 smtClean="0">
                <a:latin typeface="HY견고딕"/>
                <a:ea typeface="문체부 바탕체"/>
              </a:rPr>
              <a:t> </a:t>
            </a:r>
            <a:r>
              <a:rPr lang="ko-KR" altLang="en-US" sz="3200" b="1" dirty="0" smtClean="0">
                <a:latin typeface="HY견고딕"/>
                <a:ea typeface="HY견고딕"/>
              </a:rPr>
              <a:t>차량출입증 교부 </a:t>
            </a:r>
            <a:endParaRPr lang="ko-KR" altLang="en-US" sz="3200" b="1" dirty="0">
              <a:latin typeface="HY견고딕"/>
              <a:ea typeface="HY견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944" y="1484784"/>
            <a:ext cx="9505056" cy="44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 sz="24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02" y="1268760"/>
            <a:ext cx="4416906" cy="504056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024" y="1268760"/>
            <a:ext cx="3960440" cy="3240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9024" y="4653136"/>
            <a:ext cx="446449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정해진 수칙을 이행관리 및 유지해주시길 </a:t>
            </a:r>
            <a:r>
              <a:rPr lang="en-US" altLang="ko-KR" sz="1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16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18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4" y="398666"/>
            <a:ext cx="4213255" cy="655820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946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800" b="1" dirty="0" smtClean="0">
                <a:latin typeface="HY견고딕"/>
                <a:ea typeface="HY견고딕"/>
              </a:rPr>
              <a:t>6. </a:t>
            </a:r>
            <a:r>
              <a:rPr lang="ko-KR" altLang="en-US" sz="2800" b="1" dirty="0" smtClean="0">
                <a:latin typeface="HY견고딕"/>
                <a:ea typeface="HY견고딕"/>
              </a:rPr>
              <a:t>현장소장님 </a:t>
            </a:r>
            <a:r>
              <a:rPr lang="ko-KR" altLang="en-US" sz="2800" b="1" dirty="0">
                <a:latin typeface="HY견고딕"/>
                <a:ea typeface="HY견고딕"/>
              </a:rPr>
              <a:t>당부사항</a:t>
            </a: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altLang="ko-KR" sz="1100" b="1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위험성평가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내용 전 근로자 및 관리자에게 전파를 </a:t>
            </a:r>
            <a:r>
              <a:rPr lang="ko-KR" altLang="en-US" sz="2000" b="1" dirty="0" smtClean="0">
                <a:latin typeface="HY견고딕"/>
                <a:ea typeface="HY견고딕"/>
              </a:rPr>
              <a:t>확실히 할 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아침조회 시 해당 </a:t>
            </a:r>
            <a:r>
              <a:rPr lang="ko-KR" altLang="en-US" sz="2000" b="1" dirty="0" smtClean="0">
                <a:solidFill>
                  <a:srgbClr val="92D050"/>
                </a:solidFill>
                <a:latin typeface="HY견고딕"/>
                <a:ea typeface="HY견고딕"/>
              </a:rPr>
              <a:t>관리감독자는 업체 </a:t>
            </a:r>
            <a:r>
              <a:rPr lang="en-US" altLang="ko-KR" sz="2000" b="1" dirty="0" smtClean="0">
                <a:solidFill>
                  <a:srgbClr val="92D050"/>
                </a:solidFill>
                <a:latin typeface="HY견고딕"/>
                <a:ea typeface="HY견고딕"/>
              </a:rPr>
              <a:t>TBM</a:t>
            </a:r>
            <a:r>
              <a:rPr lang="ko-KR" altLang="en-US" sz="2000" b="1" dirty="0" smtClean="0">
                <a:solidFill>
                  <a:srgbClr val="92D050"/>
                </a:solidFill>
                <a:latin typeface="HY견고딕"/>
                <a:ea typeface="HY견고딕"/>
              </a:rPr>
              <a:t>에 참여하여 </a:t>
            </a:r>
            <a:r>
              <a:rPr lang="ko-KR" altLang="en-US" sz="2000" b="1" dirty="0" smtClean="0">
                <a:latin typeface="HY견고딕"/>
                <a:ea typeface="HY견고딕"/>
              </a:rPr>
              <a:t>당일 작업상항 및 특이사항 확인을 철저히 하도록 할 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</a:t>
            </a:r>
            <a:r>
              <a:rPr lang="ko-KR" altLang="en-US" sz="2000" b="1" u="sng" dirty="0" smtClean="0">
                <a:solidFill>
                  <a:srgbClr val="00B0F0"/>
                </a:solidFill>
                <a:latin typeface="HY견고딕"/>
                <a:ea typeface="HY견고딕"/>
              </a:rPr>
              <a:t>지하층 및 </a:t>
            </a:r>
            <a:r>
              <a:rPr lang="ko-KR" altLang="en-US" sz="2000" b="1" u="sng" dirty="0" err="1" smtClean="0">
                <a:solidFill>
                  <a:srgbClr val="00B0F0"/>
                </a:solidFill>
                <a:latin typeface="HY견고딕"/>
                <a:ea typeface="HY견고딕"/>
              </a:rPr>
              <a:t>지상층</a:t>
            </a:r>
            <a:r>
              <a:rPr lang="ko-KR" altLang="en-US" sz="2000" b="1" u="sng" dirty="0" smtClean="0">
                <a:solidFill>
                  <a:srgbClr val="00B0F0"/>
                </a:solidFill>
                <a:latin typeface="HY견고딕"/>
                <a:ea typeface="HY견고딕"/>
              </a:rPr>
              <a:t> 전체적인 자재구역설정 및 통로확보 등 현장정리 및 청소실시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37329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692696"/>
            <a:ext cx="9002381" cy="309634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4005064"/>
            <a:ext cx="8640960" cy="2448272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16496" y="692696"/>
            <a:ext cx="3456384" cy="6480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426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6054863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하반기 비상상태 대응훈련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32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944" y="1484784"/>
            <a:ext cx="9505056" cy="44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 sz="24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42" y="1105257"/>
            <a:ext cx="4520474" cy="534807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/>
          <a:srcRect t="1234" r="2246" b="3109"/>
          <a:stretch/>
        </p:blipFill>
        <p:spPr>
          <a:xfrm>
            <a:off x="5113045" y="1412776"/>
            <a:ext cx="4232443" cy="24482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54" y="3933057"/>
            <a:ext cx="422603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1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9.04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68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8871" y="474127"/>
            <a:ext cx="8956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4000" b="1" dirty="0" smtClean="0">
                <a:latin typeface="HY견고딕"/>
                <a:ea typeface="HY견고딕"/>
              </a:rPr>
              <a:t>  </a:t>
            </a:r>
            <a:r>
              <a:rPr lang="en-US" altLang="ko-KR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2.</a:t>
            </a:r>
            <a:r>
              <a:rPr lang="ko-KR" altLang="en-US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주간합동점검 </a:t>
            </a:r>
            <a:r>
              <a:rPr lang="en-US" altLang="ko-KR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_</a:t>
            </a:r>
            <a:r>
              <a:rPr lang="ko-KR" altLang="en-US" sz="2800" b="1" dirty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주</a:t>
            </a:r>
            <a:r>
              <a:rPr lang="ko-KR" altLang="en-US" sz="28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 </a:t>
            </a:r>
            <a:r>
              <a:rPr lang="en-US" altLang="ko-KR" sz="28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3</a:t>
            </a:r>
            <a:r>
              <a:rPr lang="ko-KR" altLang="en-US" sz="28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회</a:t>
            </a:r>
            <a:r>
              <a:rPr lang="ko-KR" altLang="en-US" sz="4000" b="1" dirty="0" smtClean="0">
                <a:solidFill>
                  <a:schemeClr val="accent2">
                    <a:lumMod val="75000"/>
                  </a:schemeClr>
                </a:solidFill>
                <a:latin typeface="HY견고딕"/>
                <a:ea typeface="HY견고딕"/>
              </a:rPr>
              <a:t>     </a:t>
            </a:r>
            <a:endParaRPr lang="ko-KR" altLang="en-US" sz="4000" b="1" dirty="0">
              <a:solidFill>
                <a:schemeClr val="accent2">
                  <a:lumMod val="75000"/>
                </a:schemeClr>
              </a:solidFill>
              <a:latin typeface="HY견고딕"/>
              <a:ea typeface="HY견고딕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26404" y="4797152"/>
            <a:ext cx="303236" cy="820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2000" b="1" i="0" u="none" strike="noStrike" kern="1200" cap="none" spc="0" normalizeH="0" baseline="0">
              <a:solidFill>
                <a:srgbClr val="000000"/>
              </a:solidFill>
              <a:latin typeface="HY견고딕"/>
              <a:ea typeface="HY견고딕"/>
            </a:endParaRPr>
          </a:p>
          <a:p>
            <a:pPr marL="0" lvl="0" indent="0" algn="l" rtl="0" eaLnBrk="0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kumimoji="1" lang="ko-KR" altLang="en-US" sz="2800" b="1" i="0" u="none" strike="noStrike" kern="1200" cap="none" spc="0" normalizeH="0" baseline="0">
              <a:solidFill>
                <a:srgbClr val="00000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553180"/>
            <a:ext cx="2952328" cy="475613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/>
          <a:srcRect b="32705"/>
          <a:stretch/>
        </p:blipFill>
        <p:spPr>
          <a:xfrm>
            <a:off x="3440832" y="1412778"/>
            <a:ext cx="3024336" cy="49685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5169" y="1412777"/>
            <a:ext cx="295232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5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폭염주의보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폭염경보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일사병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열사병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44" y="1268760"/>
            <a:ext cx="5256584" cy="548716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969" y="4653136"/>
            <a:ext cx="4896544" cy="15908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64969" y="6299924"/>
            <a:ext cx="5040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-&gt;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커피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탄산음료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X –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열손실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갈증유발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81" y="1690644"/>
            <a:ext cx="4368373" cy="5065282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>
            <a:off x="138980" y="3352687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1508675" y="3370983"/>
            <a:ext cx="1656184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4566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3813" y="452348"/>
            <a:ext cx="8956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자율점검표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실시요청의 건 전파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53" y="1539922"/>
            <a:ext cx="4103167" cy="515879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256" y="548680"/>
            <a:ext cx="2520280" cy="335448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245" y="3789039"/>
            <a:ext cx="2556302" cy="290967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896" y="1331582"/>
            <a:ext cx="3240360" cy="51431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4935" y="5838008"/>
            <a:ext cx="3372321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6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t="5145"/>
          <a:stretch/>
        </p:blipFill>
        <p:spPr>
          <a:xfrm>
            <a:off x="413813" y="1772816"/>
            <a:ext cx="9219707" cy="47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3.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*</a:t>
            </a:r>
            <a:r>
              <a:rPr lang="ko-KR" altLang="en-US" sz="2300" b="1" dirty="0" err="1">
                <a:latin typeface="HY견고딕"/>
                <a:ea typeface="HY견고딕"/>
              </a:rPr>
              <a:t>공종별</a:t>
            </a:r>
            <a:r>
              <a:rPr lang="ko-KR" altLang="en-US" sz="2300" b="1" dirty="0">
                <a:latin typeface="HY견고딕"/>
                <a:ea typeface="HY견고딕"/>
              </a:rPr>
              <a:t> 안전활동 </a:t>
            </a:r>
            <a:r>
              <a:rPr lang="en-US" altLang="ko-KR" sz="2300" b="1" dirty="0">
                <a:latin typeface="HY견고딕"/>
                <a:ea typeface="HY견고딕"/>
              </a:rPr>
              <a:t>(</a:t>
            </a:r>
            <a:r>
              <a:rPr lang="ko-KR" altLang="en-US" sz="2300" b="1" dirty="0" err="1">
                <a:latin typeface="HY견고딕"/>
                <a:ea typeface="HY견고딕"/>
              </a:rPr>
              <a:t>미래지앤씨</a:t>
            </a:r>
            <a:r>
              <a:rPr lang="en-US" altLang="ko-KR" sz="2300" b="1" dirty="0">
                <a:latin typeface="HY견고딕"/>
                <a:ea typeface="HY견고딕"/>
              </a:rPr>
              <a:t>_</a:t>
            </a:r>
            <a:r>
              <a:rPr lang="ko-KR" altLang="en-US" sz="2300" b="1" dirty="0">
                <a:latin typeface="HY견고딕"/>
                <a:ea typeface="HY견고딕"/>
              </a:rPr>
              <a:t>상</a:t>
            </a:r>
            <a:r>
              <a:rPr lang="en-US" altLang="ko-KR" sz="2300" b="1" dirty="0">
                <a:latin typeface="HY견고딕"/>
                <a:ea typeface="HY견고딕"/>
              </a:rPr>
              <a:t>/ </a:t>
            </a:r>
            <a:r>
              <a:rPr lang="ko-KR" altLang="en-US" sz="2300" b="1" dirty="0">
                <a:latin typeface="HY견고딕"/>
                <a:ea typeface="HY견고딕"/>
              </a:rPr>
              <a:t>중 등급</a:t>
            </a:r>
            <a:r>
              <a:rPr lang="en-US" altLang="ko-KR" sz="2300" b="1" dirty="0">
                <a:latin typeface="HY견고딕"/>
                <a:ea typeface="HY견고딕"/>
              </a:rPr>
              <a:t>)</a:t>
            </a:r>
            <a:r>
              <a:rPr lang="ko-KR" altLang="en-US" sz="2300" b="1" dirty="0">
                <a:latin typeface="HY견고딕"/>
                <a:ea typeface="HY견고딕"/>
              </a:rPr>
              <a:t>  </a:t>
            </a:r>
            <a:r>
              <a:rPr lang="ko-KR" altLang="en-US" sz="2300" b="1" dirty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9" y="1636063"/>
            <a:ext cx="8956083" cy="5019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8" y="1605902"/>
            <a:ext cx="8956083" cy="51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1619" y="1159625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임텍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666846"/>
            <a:ext cx="8815182" cy="485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623931"/>
            <a:ext cx="8665368" cy="499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497143"/>
            <a:ext cx="8496944" cy="111750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636862"/>
            <a:ext cx="4104456" cy="488848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992" y="1614646"/>
            <a:ext cx="4562254" cy="224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666849"/>
            <a:ext cx="8974856" cy="24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금호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700793"/>
            <a:ext cx="9111699" cy="413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8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666848"/>
            <a:ext cx="8712968" cy="493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1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거성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83" y="1694451"/>
            <a:ext cx="8903129" cy="43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2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성은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670188"/>
            <a:ext cx="8737376" cy="467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광도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80" y="1666849"/>
            <a:ext cx="4334480" cy="2528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528" y="4293096"/>
            <a:ext cx="866536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등록부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조치등록에 대한 숙지 및 이해가 미흡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38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 dirty="0">
                <a:latin typeface="HY견고딕"/>
                <a:ea typeface="HY견고딕"/>
              </a:rPr>
              <a:t>4.</a:t>
            </a:r>
            <a:r>
              <a:rPr lang="ko-KR" altLang="en-US" sz="3600" b="1" dirty="0">
                <a:latin typeface="HY견고딕"/>
                <a:ea typeface="HY견고딕"/>
              </a:rPr>
              <a:t>주간 위험성평가</a:t>
            </a:r>
            <a:r>
              <a:rPr lang="en-US" altLang="ko-KR" sz="3600" b="1" dirty="0">
                <a:latin typeface="HY견고딕"/>
                <a:ea typeface="HY견고딕"/>
              </a:rPr>
              <a:t>&amp;</a:t>
            </a:r>
            <a:r>
              <a:rPr lang="ko-KR" altLang="en-US" sz="3600" b="1" dirty="0">
                <a:latin typeface="HY견고딕"/>
                <a:ea typeface="HY견고딕"/>
              </a:rPr>
              <a:t>피드백 </a:t>
            </a:r>
            <a:r>
              <a:rPr lang="ko-KR" altLang="en-US" sz="2800" b="1" dirty="0" smtClean="0">
                <a:latin typeface="HY견고딕"/>
                <a:ea typeface="HY견고딕"/>
              </a:rPr>
              <a:t>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solidFill>
                  <a:srgbClr val="FF0000"/>
                </a:solidFill>
                <a:latin typeface="HY견고딕"/>
                <a:ea typeface="HY견고딕"/>
              </a:rPr>
              <a:t>1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창틀외부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코킹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근로자 고리체결 미 확인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추락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18199" y="5456192"/>
            <a:ext cx="285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496" y="5410827"/>
            <a:ext cx="9649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dirty="0">
                <a:latin typeface="HY견고딕"/>
                <a:ea typeface="HY견고딕"/>
              </a:rPr>
              <a:t> </a:t>
            </a:r>
            <a:r>
              <a:rPr lang="en-US" altLang="ko-KR" sz="2400" dirty="0" smtClean="0">
                <a:latin typeface="HY견고딕"/>
                <a:ea typeface="HY견고딕"/>
              </a:rPr>
              <a:t>* </a:t>
            </a:r>
            <a:r>
              <a:rPr lang="ko-KR" altLang="en-US" sz="2400" dirty="0" err="1" smtClean="0">
                <a:latin typeface="HY견고딕"/>
                <a:ea typeface="HY견고딕"/>
              </a:rPr>
              <a:t>해당공종의</a:t>
            </a:r>
            <a:r>
              <a:rPr lang="ko-KR" altLang="en-US" sz="2400" dirty="0" smtClean="0">
                <a:latin typeface="HY견고딕"/>
                <a:ea typeface="HY견고딕"/>
              </a:rPr>
              <a:t> 사고사례가 증가 추세</a:t>
            </a:r>
            <a:r>
              <a:rPr lang="en-US" altLang="ko-KR" sz="2400" dirty="0" smtClean="0">
                <a:latin typeface="HY견고딕"/>
                <a:ea typeface="HY견고딕"/>
              </a:rPr>
              <a:t>…</a:t>
            </a:r>
            <a:r>
              <a:rPr lang="ko-KR" altLang="en-US" sz="2400" dirty="0" smtClean="0">
                <a:latin typeface="HY견고딕"/>
                <a:ea typeface="HY견고딕"/>
              </a:rPr>
              <a:t>안전작업방법 준수 및 해당</a:t>
            </a:r>
            <a:endParaRPr lang="en-US" altLang="ko-KR" sz="2400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dirty="0">
                <a:latin typeface="HY견고딕"/>
                <a:ea typeface="HY견고딕"/>
              </a:rPr>
              <a:t> </a:t>
            </a:r>
            <a:r>
              <a:rPr lang="en-US" altLang="ko-KR" sz="2400" dirty="0" smtClean="0">
                <a:latin typeface="HY견고딕"/>
                <a:ea typeface="HY견고딕"/>
              </a:rPr>
              <a:t> </a:t>
            </a:r>
            <a:r>
              <a:rPr lang="ko-KR" altLang="en-US" sz="2400" dirty="0" smtClean="0">
                <a:latin typeface="HY견고딕"/>
                <a:ea typeface="HY견고딕"/>
              </a:rPr>
              <a:t>근로자의 안전의식을 고취할 필요성이 있음</a:t>
            </a:r>
            <a:r>
              <a:rPr lang="en-US" altLang="ko-KR" sz="2400" dirty="0" smtClean="0">
                <a:latin typeface="HY견고딕"/>
                <a:ea typeface="HY견고딕"/>
              </a:rPr>
              <a:t>.</a:t>
            </a:r>
            <a:r>
              <a:rPr lang="ko-KR" altLang="en-US" sz="2400" dirty="0" smtClean="0">
                <a:latin typeface="HY견고딕"/>
                <a:ea typeface="HY견고딕"/>
              </a:rPr>
              <a:t> </a:t>
            </a:r>
            <a:endParaRPr lang="ko-KR" altLang="en-US" sz="2400" dirty="0"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2" y="1740906"/>
            <a:ext cx="3730251" cy="334998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704527" y="1757085"/>
            <a:ext cx="3744416" cy="3307514"/>
          </a:xfrm>
          <a:prstGeom prst="rect">
            <a:avLst/>
          </a:prstGeom>
        </p:spPr>
      </p:pic>
      <p:sp>
        <p:nvSpPr>
          <p:cNvPr id="20" name="타원 19"/>
          <p:cNvSpPr/>
          <p:nvPr/>
        </p:nvSpPr>
        <p:spPr>
          <a:xfrm>
            <a:off x="2648744" y="2708920"/>
            <a:ext cx="1296144" cy="165618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18691" y="1746422"/>
            <a:ext cx="3730252" cy="332800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0" y="1757082"/>
            <a:ext cx="3730253" cy="3317343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407" y="1757080"/>
            <a:ext cx="3731535" cy="330751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406" y="1731085"/>
            <a:ext cx="3742529" cy="363437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3" name="오른쪽 화살표 22"/>
          <p:cNvSpPr/>
          <p:nvPr/>
        </p:nvSpPr>
        <p:spPr>
          <a:xfrm>
            <a:off x="4715435" y="3072000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208584" y="2852936"/>
            <a:ext cx="2232248" cy="136815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5889103" y="2564904"/>
            <a:ext cx="3585179" cy="16561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0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개선대책 이행확인 필요</a:t>
            </a:r>
            <a:endParaRPr kumimoji="1" lang="ko-KR" altLang="en-US" sz="20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 dirty="0">
                <a:latin typeface="HY견고딕"/>
                <a:ea typeface="HY견고딕"/>
              </a:rPr>
              <a:t>4.</a:t>
            </a:r>
            <a:r>
              <a:rPr lang="ko-KR" altLang="en-US" sz="3600" b="1" dirty="0">
                <a:latin typeface="HY견고딕"/>
                <a:ea typeface="HY견고딕"/>
              </a:rPr>
              <a:t>주간 위험성평가</a:t>
            </a:r>
            <a:r>
              <a:rPr lang="en-US" altLang="ko-KR" sz="3600" b="1" dirty="0">
                <a:latin typeface="HY견고딕"/>
                <a:ea typeface="HY견고딕"/>
              </a:rPr>
              <a:t>&amp;</a:t>
            </a:r>
            <a:r>
              <a:rPr lang="ko-KR" altLang="en-US" sz="3600" b="1" dirty="0">
                <a:latin typeface="HY견고딕"/>
                <a:ea typeface="HY견고딕"/>
              </a:rPr>
              <a:t>피드백 </a:t>
            </a:r>
            <a:r>
              <a:rPr lang="ko-KR" altLang="en-US" sz="2800" b="1" dirty="0" smtClean="0">
                <a:latin typeface="HY견고딕"/>
                <a:ea typeface="HY견고딕"/>
              </a:rPr>
              <a:t> </a:t>
            </a:r>
            <a:endParaRPr lang="ko-KR" altLang="en-US" sz="2800" b="1" dirty="0">
              <a:latin typeface="HY견고딕"/>
              <a:ea typeface="HY견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2</a:t>
            </a:r>
            <a:r>
              <a:rPr lang="en-US" altLang="ko-KR" sz="2300" b="1" dirty="0" smtClean="0">
                <a:latin typeface="HY견고딕"/>
                <a:ea typeface="HY견고딕"/>
              </a:rPr>
              <a:t>)</a:t>
            </a:r>
            <a:r>
              <a:rPr lang="ko-KR" altLang="en-US" sz="2300" b="1" dirty="0" smtClean="0">
                <a:latin typeface="HY견고딕"/>
                <a:ea typeface="HY견고딕"/>
              </a:rPr>
              <a:t> 이동식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틀비계</a:t>
            </a:r>
            <a:r>
              <a:rPr lang="ko-KR" altLang="en-US" sz="2300" b="1" dirty="0" smtClean="0">
                <a:latin typeface="HY견고딕"/>
                <a:ea typeface="HY견고딕"/>
              </a:rPr>
              <a:t> 사용 시 조립방법 준수</a:t>
            </a:r>
            <a:r>
              <a:rPr lang="en-US" altLang="ko-KR" sz="2300" b="1" dirty="0" smtClean="0">
                <a:latin typeface="HY견고딕"/>
                <a:ea typeface="HY견고딕"/>
              </a:rPr>
              <a:t>_</a:t>
            </a:r>
            <a:r>
              <a:rPr lang="ko-KR" altLang="en-US" sz="2300" b="1" dirty="0" smtClean="0">
                <a:latin typeface="HY견고딕"/>
                <a:ea typeface="HY견고딕"/>
              </a:rPr>
              <a:t>추락</a:t>
            </a:r>
            <a:r>
              <a:rPr lang="en-US" altLang="ko-KR" sz="2300" b="1" dirty="0" smtClean="0">
                <a:latin typeface="HY견고딕"/>
                <a:ea typeface="HY견고딕"/>
              </a:rPr>
              <a:t>, </a:t>
            </a:r>
            <a:r>
              <a:rPr lang="ko-KR" altLang="en-US" sz="2300" b="1" dirty="0" smtClean="0">
                <a:latin typeface="HY견고딕"/>
                <a:ea typeface="HY견고딕"/>
              </a:rPr>
              <a:t>전도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18199" y="5456192"/>
            <a:ext cx="2856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2" y="1740906"/>
            <a:ext cx="3730251" cy="3349987"/>
          </a:xfrm>
          <a:prstGeom prst="rect">
            <a:avLst/>
          </a:prstGeom>
        </p:spPr>
      </p:pic>
      <p:sp>
        <p:nvSpPr>
          <p:cNvPr id="20" name="타원 19"/>
          <p:cNvSpPr/>
          <p:nvPr/>
        </p:nvSpPr>
        <p:spPr>
          <a:xfrm>
            <a:off x="2648744" y="2708920"/>
            <a:ext cx="1296144" cy="1656184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777" y="1727473"/>
            <a:ext cx="3731535" cy="463143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9861" y="4052580"/>
            <a:ext cx="3056815" cy="242437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92960" y="1661313"/>
            <a:ext cx="2867425" cy="866896"/>
          </a:xfrm>
          <a:prstGeom prst="rect">
            <a:avLst/>
          </a:prstGeom>
        </p:spPr>
      </p:pic>
      <p:sp>
        <p:nvSpPr>
          <p:cNvPr id="28" name="타원 27"/>
          <p:cNvSpPr/>
          <p:nvPr/>
        </p:nvSpPr>
        <p:spPr>
          <a:xfrm>
            <a:off x="5889103" y="2564904"/>
            <a:ext cx="3585179" cy="165618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0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개선대책 이행확인 필요</a:t>
            </a:r>
            <a:endParaRPr kumimoji="1" lang="ko-KR" altLang="en-US" sz="20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9" name="오른쪽 화살표 28"/>
          <p:cNvSpPr/>
          <p:nvPr/>
        </p:nvSpPr>
        <p:spPr>
          <a:xfrm>
            <a:off x="4715435" y="3072000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93011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654743" y="3046085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9548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3</a:t>
            </a:r>
            <a:r>
              <a:rPr lang="en-US" altLang="ko-KR" sz="2300" b="1" dirty="0" smtClean="0">
                <a:latin typeface="HY견고딕"/>
                <a:ea typeface="HY견고딕"/>
              </a:rPr>
              <a:t>)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개구부</a:t>
            </a:r>
            <a:r>
              <a:rPr lang="ko-KR" altLang="en-US" sz="2300" b="1" dirty="0" smtClean="0">
                <a:latin typeface="HY견고딕"/>
                <a:ea typeface="HY견고딕"/>
              </a:rPr>
              <a:t> 발판 설치상태 불량</a:t>
            </a:r>
            <a:r>
              <a:rPr lang="en-US" altLang="ko-KR" sz="2300" b="1" dirty="0" smtClean="0">
                <a:latin typeface="HY견고딕"/>
                <a:ea typeface="HY견고딕"/>
              </a:rPr>
              <a:t>, </a:t>
            </a:r>
            <a:r>
              <a:rPr lang="ko-KR" altLang="en-US" sz="2300" b="1" dirty="0" smtClean="0">
                <a:latin typeface="HY견고딕"/>
                <a:ea typeface="HY견고딕"/>
              </a:rPr>
              <a:t>가로로 설치</a:t>
            </a:r>
            <a:r>
              <a:rPr lang="en-US" altLang="ko-KR" sz="2300" b="1" dirty="0" smtClean="0">
                <a:latin typeface="HY견고딕"/>
                <a:ea typeface="HY견고딕"/>
              </a:rPr>
              <a:t>-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추락위험    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rcRect t="2620"/>
          <a:stretch>
            <a:fillRect/>
          </a:stretch>
        </p:blipFill>
        <p:spPr>
          <a:xfrm>
            <a:off x="704528" y="1757086"/>
            <a:ext cx="3744415" cy="330751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31714" y="1757084"/>
            <a:ext cx="3717229" cy="332369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5389"/>
            <a:ext cx="3730251" cy="333538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733166" y="1711296"/>
            <a:ext cx="3715776" cy="337959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6"/>
          <a:stretch>
            <a:fillRect/>
          </a:stretch>
        </p:blipFill>
        <p:spPr>
          <a:xfrm>
            <a:off x="732263" y="1735273"/>
            <a:ext cx="3716679" cy="334550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712" y="1727472"/>
            <a:ext cx="3717230" cy="33723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8690" y="1738116"/>
            <a:ext cx="3730249" cy="335156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7874" y="1744179"/>
            <a:ext cx="3711065" cy="332042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8687" y="1752022"/>
            <a:ext cx="3730252" cy="332735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742186" y="2784310"/>
            <a:ext cx="4464496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제거조치 완료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보이지 않은 위험으로 인한 추락위험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사소한 상황으로 인한 사고위험발생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공종의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작업반장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관리자 등이 육안확인을 통한 점검불량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0827" y="1742782"/>
            <a:ext cx="3748111" cy="3376514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20752" y="3782568"/>
            <a:ext cx="2698377" cy="289239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0" name="직사각형 29"/>
          <p:cNvSpPr/>
          <p:nvPr/>
        </p:nvSpPr>
        <p:spPr>
          <a:xfrm>
            <a:off x="848544" y="2198503"/>
            <a:ext cx="3221396" cy="1053206"/>
          </a:xfrm>
          <a:prstGeom prst="rect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654743" y="3046085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00" y="1152233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4</a:t>
            </a:r>
            <a:r>
              <a:rPr lang="en-US" altLang="ko-KR" sz="2300" b="1" dirty="0" smtClean="0">
                <a:latin typeface="HY견고딕"/>
                <a:ea typeface="HY견고딕"/>
              </a:rPr>
              <a:t>) </a:t>
            </a:r>
            <a:r>
              <a:rPr lang="ko-KR" altLang="en-US" sz="2300" b="1" dirty="0" smtClean="0">
                <a:latin typeface="HY견고딕"/>
                <a:ea typeface="HY견고딕"/>
              </a:rPr>
              <a:t>이동용 사다리발판 작업발판사용 </a:t>
            </a:r>
            <a:r>
              <a:rPr lang="en-US" altLang="ko-KR" sz="2300" b="1" dirty="0" smtClean="0">
                <a:latin typeface="HY견고딕"/>
                <a:ea typeface="HY견고딕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추락위험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중대재해발생위험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632520" y="5579211"/>
            <a:ext cx="94067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*</a:t>
            </a:r>
            <a:r>
              <a:rPr lang="ko-KR" altLang="en-US" sz="2400" b="1" dirty="0" smtClean="0">
                <a:latin typeface="HY견고딕"/>
                <a:ea typeface="HY견고딕"/>
              </a:rPr>
              <a:t>작업 투입 전 작업발판 고정고정조치</a:t>
            </a:r>
            <a:r>
              <a:rPr lang="en-US" altLang="ko-KR" sz="2400" b="1" dirty="0" smtClean="0">
                <a:latin typeface="HY견고딕"/>
                <a:ea typeface="HY견고딕"/>
              </a:rPr>
              <a:t>, </a:t>
            </a:r>
            <a:r>
              <a:rPr lang="ko-KR" altLang="en-US" sz="2400" b="1" dirty="0" smtClean="0">
                <a:latin typeface="HY견고딕"/>
                <a:ea typeface="HY견고딕"/>
              </a:rPr>
              <a:t>근로자 추락방호조치 등 개인</a:t>
            </a: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400" b="1" dirty="0" smtClean="0">
                <a:latin typeface="HY견고딕"/>
                <a:ea typeface="HY견고딕"/>
              </a:rPr>
              <a:t>보호구 등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관리자 확인과정 생략금지</a:t>
            </a: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작업 미 투입 시 천막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2400" b="1" dirty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안전망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등 폐합조치 관리필요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28" y="6016690"/>
            <a:ext cx="9649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800" dirty="0" smtClean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endParaRPr lang="ko-KR" altLang="en-US" sz="1800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1800" dirty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endParaRPr lang="en-US" altLang="ko-KR" sz="1800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718694" y="1757085"/>
            <a:ext cx="3730249" cy="3323693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718693" y="1746296"/>
            <a:ext cx="3730250" cy="3360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12"/>
          <a:srcRect t="2620"/>
          <a:stretch>
            <a:fillRect/>
          </a:stretch>
        </p:blipFill>
        <p:spPr>
          <a:xfrm>
            <a:off x="704528" y="1757086"/>
            <a:ext cx="3744415" cy="3307514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731714" y="1757084"/>
            <a:ext cx="3717229" cy="332369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18691" y="1745389"/>
            <a:ext cx="3730251" cy="333538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733166" y="1711296"/>
            <a:ext cx="3715776" cy="3379597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6"/>
          <a:stretch>
            <a:fillRect/>
          </a:stretch>
        </p:blipFill>
        <p:spPr>
          <a:xfrm>
            <a:off x="732263" y="1735273"/>
            <a:ext cx="3716679" cy="334550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1712" y="1727472"/>
            <a:ext cx="3717230" cy="33723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8690" y="1738116"/>
            <a:ext cx="3730249" cy="335156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sp>
        <p:nvSpPr>
          <p:cNvPr id="23" name="타원 22"/>
          <p:cNvSpPr/>
          <p:nvPr/>
        </p:nvSpPr>
        <p:spPr>
          <a:xfrm>
            <a:off x="6033120" y="2420888"/>
            <a:ext cx="3336776" cy="18722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8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재발방지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대책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200" b="0" i="0" u="none" strike="noStrike" cap="none" normalizeH="0" baseline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차후 </a:t>
            </a:r>
            <a:r>
              <a:rPr kumimoji="1" lang="ko-KR" altLang="en-US" sz="1200" b="0" i="0" u="none" strike="noStrike" cap="none" normalizeH="0" baseline="0" dirty="0" err="1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작업팀</a:t>
            </a:r>
            <a:r>
              <a:rPr kumimoji="1" lang="ko-KR" altLang="en-US" sz="1200" b="0" i="0" u="none" strike="noStrike" cap="none" normalizeH="0" baseline="0" dirty="0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1" lang="ko-KR" altLang="en-US" sz="1200" b="0" i="0" u="none" strike="noStrike" cap="none" normalizeH="0" baseline="0" dirty="0" err="1" smtClean="0"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투입시</a:t>
            </a:r>
            <a:r>
              <a:rPr lang="ko-KR" altLang="en-US" sz="12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2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특별교육 예정</a:t>
            </a:r>
            <a:endParaRPr kumimoji="1" lang="en-US" altLang="ko-KR" sz="1200" b="0" i="0" u="none" strike="noStrike" cap="none" normalizeH="0" baseline="0" dirty="0" smtClean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1709" y="1730791"/>
            <a:ext cx="3717229" cy="3340845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6200000">
            <a:off x="915328" y="1547164"/>
            <a:ext cx="3349987" cy="3717235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21"/>
          <a:srcRect t="6615"/>
          <a:stretch/>
        </p:blipFill>
        <p:spPr>
          <a:xfrm>
            <a:off x="5601072" y="1735273"/>
            <a:ext cx="3873211" cy="333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8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528332"/>
            <a:ext cx="6696744" cy="283124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04" y="3284984"/>
            <a:ext cx="8496944" cy="304653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776536" y="5517232"/>
            <a:ext cx="8136904" cy="9361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79637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91854" y="3159527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305" y="1313020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5</a:t>
            </a:r>
            <a:r>
              <a:rPr lang="en-US" altLang="ko-KR" sz="2300" b="1" dirty="0" smtClean="0">
                <a:latin typeface="HY견고딕"/>
                <a:ea typeface="HY견고딕"/>
              </a:rPr>
              <a:t>) </a:t>
            </a:r>
            <a:r>
              <a:rPr lang="ko-KR" altLang="en-US" sz="2300" b="1" dirty="0" smtClean="0">
                <a:latin typeface="HY견고딕"/>
                <a:ea typeface="HY견고딕"/>
              </a:rPr>
              <a:t>미 체결된 자재의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비산 및 낙하위험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32520" y="5579211"/>
            <a:ext cx="9307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*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단열재 일부 구간 미 체결로 인한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돌발성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강풍으로 인한 낙하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비산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28" y="6016690"/>
            <a:ext cx="964907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800" dirty="0" smtClean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r>
              <a:rPr lang="en-US" altLang="ko-KR" sz="1800" dirty="0" smtClean="0">
                <a:latin typeface="HY견고딕"/>
                <a:ea typeface="HY견고딕"/>
              </a:rPr>
              <a:t>*</a:t>
            </a:r>
            <a:r>
              <a:rPr lang="ko-KR" altLang="en-US" sz="2000" dirty="0" smtClean="0">
                <a:latin typeface="HY견고딕"/>
                <a:ea typeface="HY견고딕"/>
              </a:rPr>
              <a:t>자재의 분할 및 분배적재 확인 등 적재상태에 관한 확인</a:t>
            </a:r>
            <a:r>
              <a:rPr lang="en-US" altLang="ko-KR" sz="2000" dirty="0" smtClean="0">
                <a:latin typeface="HY견고딕"/>
                <a:ea typeface="HY견고딕"/>
              </a:rPr>
              <a:t>.</a:t>
            </a:r>
            <a:endParaRPr lang="ko-KR" altLang="en-US" sz="2000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1800" dirty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endParaRPr lang="en-US" altLang="ko-KR" sz="1800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5889104" y="2621580"/>
            <a:ext cx="3336776" cy="18722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시정조치</a:t>
            </a:r>
            <a:r>
              <a:rPr lang="en-US" altLang="ko-KR" sz="2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건</a:t>
            </a:r>
            <a:endParaRPr kumimoji="1" lang="en-US" altLang="ko-KR" sz="2800" b="0" i="0" u="none" strike="noStrike" cap="none" normalizeH="0" baseline="0" dirty="0" smtClean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2060848"/>
            <a:ext cx="3744416" cy="3455343"/>
          </a:xfrm>
          <a:prstGeom prst="rect">
            <a:avLst/>
          </a:prstGeom>
          <a:ln w="53975">
            <a:solidFill>
              <a:srgbClr val="FF000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21" y="2060848"/>
            <a:ext cx="3750931" cy="345534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696" y="2035988"/>
            <a:ext cx="3660587" cy="328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91854" y="3159527"/>
            <a:ext cx="864096" cy="6480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199" y="1149060"/>
            <a:ext cx="895608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5</a:t>
            </a:r>
            <a:r>
              <a:rPr lang="en-US" altLang="ko-KR" sz="2300" b="1" dirty="0" smtClean="0">
                <a:latin typeface="HY견고딕"/>
                <a:ea typeface="HY견고딕"/>
              </a:rPr>
              <a:t>) </a:t>
            </a:r>
            <a:r>
              <a:rPr lang="ko-KR" altLang="en-US" sz="2300" b="1" dirty="0" err="1" smtClean="0">
                <a:latin typeface="HY견고딕"/>
                <a:ea typeface="HY견고딕"/>
              </a:rPr>
              <a:t>틀비계</a:t>
            </a:r>
            <a:r>
              <a:rPr lang="ko-KR" altLang="en-US" sz="2300" b="1" dirty="0" smtClean="0">
                <a:latin typeface="HY견고딕"/>
                <a:ea typeface="HY견고딕"/>
              </a:rPr>
              <a:t> 상부난간 간섭으로 인한 높이 기준미달</a:t>
            </a:r>
            <a:r>
              <a:rPr lang="en-US" altLang="ko-KR" sz="2300" b="1" dirty="0" smtClean="0">
                <a:latin typeface="HY견고딕"/>
                <a:ea typeface="HY견고딕"/>
              </a:rPr>
              <a:t>..</a:t>
            </a:r>
          </a:p>
          <a:p>
            <a:pPr lvl="0">
              <a:defRPr/>
            </a:pPr>
            <a:r>
              <a:rPr lang="en-US" altLang="ko-KR" sz="2300" b="1" dirty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투입 근로자 고리 미 체결 추락위험    </a:t>
            </a:r>
            <a:endParaRPr lang="ko-KR" altLang="en-US" sz="23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32520" y="5579211"/>
            <a:ext cx="76498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*</a:t>
            </a:r>
            <a:r>
              <a:rPr lang="ko-KR" altLang="en-US" sz="2400" b="1" dirty="0" smtClean="0">
                <a:latin typeface="HY견고딕"/>
                <a:ea typeface="HY견고딕"/>
              </a:rPr>
              <a:t>관리자의 통제 미흡</a:t>
            </a:r>
            <a:r>
              <a:rPr lang="en-US" altLang="ko-KR" sz="2400" b="1" dirty="0" smtClean="0">
                <a:latin typeface="HY견고딕"/>
                <a:ea typeface="HY견고딕"/>
              </a:rPr>
              <a:t>? </a:t>
            </a:r>
            <a:r>
              <a:rPr lang="ko-KR" altLang="en-US" sz="2400" b="1" dirty="0" smtClean="0">
                <a:latin typeface="HY견고딕"/>
                <a:ea typeface="HY견고딕"/>
              </a:rPr>
              <a:t>작업자의 부주의</a:t>
            </a:r>
            <a:r>
              <a:rPr lang="en-US" altLang="ko-KR" sz="2400" b="1" dirty="0" smtClean="0">
                <a:latin typeface="HY견고딕"/>
                <a:ea typeface="HY견고딕"/>
              </a:rPr>
              <a:t>?...</a:t>
            </a:r>
          </a:p>
          <a:p>
            <a:pPr lvl="0">
              <a:defRPr/>
            </a:pPr>
            <a:r>
              <a:rPr lang="en-US" altLang="ko-KR" sz="2400" b="1" dirty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추락관련 사고는 중대재해로 이어질 수 있음을 인지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..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28" y="6016690"/>
            <a:ext cx="964907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800" dirty="0" smtClean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endParaRPr lang="ko-KR" altLang="en-US" sz="2000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1800" dirty="0">
                <a:solidFill>
                  <a:srgbClr val="FF0000"/>
                </a:solidFill>
                <a:latin typeface="HY견고딕"/>
                <a:ea typeface="HY견고딕"/>
              </a:rPr>
              <a:t>  </a:t>
            </a:r>
            <a:endParaRPr lang="en-US" altLang="ko-KR" sz="1800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5889104" y="2621580"/>
            <a:ext cx="3336776" cy="18722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시정조치</a:t>
            </a:r>
            <a:r>
              <a:rPr lang="en-US" altLang="ko-KR" sz="2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건</a:t>
            </a:r>
            <a:endParaRPr kumimoji="1" lang="en-US" altLang="ko-KR" sz="2800" b="0" i="0" u="none" strike="noStrike" cap="none" normalizeH="0" baseline="0" dirty="0" smtClean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2060848"/>
            <a:ext cx="3744416" cy="3455343"/>
          </a:xfrm>
          <a:prstGeom prst="rect">
            <a:avLst/>
          </a:prstGeom>
          <a:ln w="53975">
            <a:solidFill>
              <a:srgbClr val="FF000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21" y="2060848"/>
            <a:ext cx="3750931" cy="345534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696" y="2035988"/>
            <a:ext cx="3660587" cy="328068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020" y="2073664"/>
            <a:ext cx="3750931" cy="344252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1357" y="2021831"/>
            <a:ext cx="3642925" cy="333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6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4.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3421" y="1152362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300" b="1" dirty="0" smtClean="0">
                <a:latin typeface="HY견고딕"/>
                <a:ea typeface="HY견고딕"/>
              </a:rPr>
              <a:t>기타불량 사례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불안전한 상태 및 환경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  <a:r>
              <a:rPr lang="ko-KR" altLang="en-US" sz="1600" b="1" dirty="0" smtClean="0">
                <a:solidFill>
                  <a:srgbClr val="FF0000"/>
                </a:solidFill>
                <a:latin typeface="HY견고딕"/>
                <a:ea typeface="HY견고딕"/>
              </a:rPr>
              <a:t>    </a:t>
            </a:r>
            <a:endParaRPr lang="ko-KR" altLang="en-US" sz="16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04306" y="4720753"/>
            <a:ext cx="38851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1600" b="1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21" y="1652321"/>
            <a:ext cx="2835403" cy="256876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105" y="1673820"/>
            <a:ext cx="2919498" cy="254697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590" y="1614302"/>
            <a:ext cx="3015926" cy="253477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20" y="4274771"/>
            <a:ext cx="2835403" cy="2511477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0397" y="4375404"/>
            <a:ext cx="2939107" cy="207051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797" y="1614302"/>
            <a:ext cx="2782080" cy="260649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7863" y="1621234"/>
            <a:ext cx="2982779" cy="259955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5168" y="1614302"/>
            <a:ext cx="3171710" cy="260649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0277" y="4288504"/>
            <a:ext cx="2781688" cy="227644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6123" y="4293096"/>
            <a:ext cx="2946356" cy="223553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5168" y="4329421"/>
            <a:ext cx="3171710" cy="223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>
                <a:latin typeface="HY견고딕"/>
                <a:ea typeface="문체부 바탕체"/>
              </a:rPr>
              <a:t>3. </a:t>
            </a:r>
            <a:r>
              <a:rPr lang="ko-KR" altLang="en-US" sz="4000" b="1">
                <a:latin typeface="HY견고딕"/>
                <a:ea typeface="HY견고딕"/>
              </a:rPr>
              <a:t>사고사례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772" y="3582109"/>
            <a:ext cx="4176464" cy="1115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4" y="476672"/>
            <a:ext cx="6849431" cy="264832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60" y="3130445"/>
            <a:ext cx="4795670" cy="3611646"/>
          </a:xfrm>
          <a:prstGeom prst="rect">
            <a:avLst/>
          </a:prstGeom>
        </p:spPr>
      </p:pic>
      <p:sp>
        <p:nvSpPr>
          <p:cNvPr id="4" name="타원 3"/>
          <p:cNvSpPr/>
          <p:nvPr/>
        </p:nvSpPr>
        <p:spPr>
          <a:xfrm>
            <a:off x="2000672" y="3789040"/>
            <a:ext cx="1440160" cy="122413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9326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r="4837"/>
          <a:stretch/>
        </p:blipFill>
        <p:spPr>
          <a:xfrm>
            <a:off x="1923627" y="399627"/>
            <a:ext cx="5765677" cy="605874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627" y="382337"/>
            <a:ext cx="5811061" cy="6087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3180" y="363496"/>
            <a:ext cx="5843271" cy="61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7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5074" y="409153"/>
            <a:ext cx="5877746" cy="6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364" y="428206"/>
            <a:ext cx="5887272" cy="60015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074" y="404390"/>
            <a:ext cx="5915851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9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908720"/>
            <a:ext cx="7802064" cy="119079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2099511"/>
            <a:ext cx="7887801" cy="5811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95" y="2680617"/>
            <a:ext cx="7761034" cy="18980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94" y="4578632"/>
            <a:ext cx="8010137" cy="1806813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2511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627" y="428206"/>
            <a:ext cx="5801535" cy="616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8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364" y="428206"/>
            <a:ext cx="5887272" cy="60015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469" y="413916"/>
            <a:ext cx="5811061" cy="603016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5114" y="437732"/>
            <a:ext cx="5811061" cy="605874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90" y="394864"/>
            <a:ext cx="5868219" cy="606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3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706" y="404390"/>
            <a:ext cx="5820587" cy="60492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364" y="428206"/>
            <a:ext cx="5887272" cy="60015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469" y="413916"/>
            <a:ext cx="5811061" cy="603016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5114" y="437732"/>
            <a:ext cx="5811061" cy="605874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6996" y="409153"/>
            <a:ext cx="5792008" cy="603969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9364" y="418680"/>
            <a:ext cx="5820588" cy="60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/>
          <a:srcRect b="3091"/>
          <a:stretch/>
        </p:blipFill>
        <p:spPr>
          <a:xfrm>
            <a:off x="5241032" y="1052736"/>
            <a:ext cx="4176464" cy="387630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5"/>
          <a:srcRect r="18868"/>
          <a:stretch/>
        </p:blipFill>
        <p:spPr>
          <a:xfrm>
            <a:off x="344488" y="1052736"/>
            <a:ext cx="4691441" cy="5112568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5241032" y="4509120"/>
            <a:ext cx="3312368" cy="41992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6351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394881"/>
            <a:ext cx="5256584" cy="608650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직사각형 6"/>
          <p:cNvSpPr/>
          <p:nvPr/>
        </p:nvSpPr>
        <p:spPr>
          <a:xfrm>
            <a:off x="776536" y="620688"/>
            <a:ext cx="5328592" cy="43204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97209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88" y="548680"/>
            <a:ext cx="5040532" cy="6120680"/>
          </a:xfrm>
          <a:prstGeom prst="rect">
            <a:avLst/>
          </a:prstGeom>
          <a:ln w="41275">
            <a:solidFill>
              <a:srgbClr val="FF0000">
                <a:alpha val="99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8953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398665"/>
            <a:ext cx="6782747" cy="173379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2132457"/>
            <a:ext cx="6725589" cy="21053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98" y="4237776"/>
            <a:ext cx="6906589" cy="214355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632520" y="2636912"/>
            <a:ext cx="6653581" cy="151216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70598" y="5733256"/>
            <a:ext cx="6715503" cy="72008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29484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480" y="1326540"/>
            <a:ext cx="928903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검진관련 이행관리의 필요성을 숙지 및 인지</a:t>
            </a:r>
            <a:r>
              <a:rPr lang="en-US" altLang="ko-KR" sz="2000" b="1" dirty="0" smtClean="0">
                <a:latin typeface="HY견고딕"/>
                <a:ea typeface="HY견고딕"/>
              </a:rPr>
              <a:t>/ </a:t>
            </a:r>
            <a:r>
              <a:rPr lang="ko-KR" altLang="en-US" sz="2000" b="1" dirty="0" smtClean="0">
                <a:latin typeface="HY견고딕"/>
                <a:ea typeface="HY견고딕"/>
              </a:rPr>
              <a:t>고령근로자 의사소견서 등 제출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 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해당공종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근로자 투입 전 고령근로자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외노자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기초안전보건이수증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유무 등 기본적인 사항에 대해서는 사전에 확인필요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…)</a:t>
            </a: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신규 투입 근로자 복장 및 보호구 착용상태 관리필요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1484784"/>
            <a:ext cx="4648346" cy="295232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764704"/>
            <a:ext cx="1872208" cy="45386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745" y="740260"/>
            <a:ext cx="3488558" cy="5639427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106590" y="5085184"/>
            <a:ext cx="720080" cy="43204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496" y="4725144"/>
            <a:ext cx="3600400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혹서기 및 환절기 심장마비 관련 사고발생 증대</a:t>
            </a:r>
            <a:r>
              <a:rPr lang="en-US" altLang="ko-KR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</a:p>
          <a:p>
            <a:endParaRPr lang="en-US" altLang="ko-KR" sz="1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당 현장의 시기상 매우 중요한 시기이며 이런 절차 미 실시에 의한 사건</a:t>
            </a:r>
            <a:r>
              <a:rPr lang="en-US" altLang="ko-KR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사고는 발생하면 안됩니다</a:t>
            </a:r>
            <a:r>
              <a:rPr lang="en-US" altLang="ko-KR" sz="1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1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33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764704"/>
            <a:ext cx="1872208" cy="45386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40768"/>
            <a:ext cx="4176464" cy="511256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008" y="2996952"/>
            <a:ext cx="4163006" cy="7920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97016" y="4221088"/>
            <a:ext cx="4104456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배치 전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특수검진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재검진 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352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99" y="440629"/>
            <a:ext cx="8052585" cy="264293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41" y="3274349"/>
            <a:ext cx="7773485" cy="97168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63" y="4246035"/>
            <a:ext cx="7837521" cy="22793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56799" y="5229200"/>
            <a:ext cx="8700657" cy="14401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4768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  </a:t>
            </a: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944" y="1484784"/>
            <a:ext cx="9505056" cy="44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 sz="24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25" y="836712"/>
            <a:ext cx="9906000" cy="4896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35" y="1114102"/>
            <a:ext cx="9345329" cy="462979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  </a:t>
            </a: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944" y="1484784"/>
            <a:ext cx="9505056" cy="44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 sz="24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944888" y="3645024"/>
            <a:ext cx="747073" cy="41840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440832" y="2853811"/>
            <a:ext cx="747073" cy="41840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725550" y="4430022"/>
            <a:ext cx="2299458" cy="57080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63550" y="5769128"/>
            <a:ext cx="4817096" cy="7209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dirty="0" smtClean="0"/>
              <a:t>벤젠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등유 </a:t>
            </a:r>
            <a:r>
              <a:rPr lang="en-US" altLang="ko-KR" dirty="0" smtClean="0"/>
              <a:t>0.1% </a:t>
            </a:r>
            <a:r>
              <a:rPr lang="ko-KR" altLang="en-US" dirty="0" smtClean="0"/>
              <a:t>포함이상 </a:t>
            </a:r>
            <a:r>
              <a:rPr lang="en-US" altLang="ko-KR" dirty="0" smtClean="0"/>
              <a:t>(soil </a:t>
            </a:r>
            <a:r>
              <a:rPr lang="ko-KR" altLang="en-US" dirty="0" smtClean="0"/>
              <a:t>등유 </a:t>
            </a:r>
            <a:r>
              <a:rPr lang="en-US" altLang="ko-KR" dirty="0" smtClean="0"/>
              <a:t>,</a:t>
            </a:r>
            <a:r>
              <a:rPr lang="ko-KR" altLang="en-US" dirty="0"/>
              <a:t> </a:t>
            </a:r>
            <a:r>
              <a:rPr lang="en-US" altLang="ko-KR" dirty="0" err="1" smtClean="0"/>
              <a:t>sk</a:t>
            </a:r>
            <a:r>
              <a:rPr lang="ko-KR" altLang="en-US" dirty="0" smtClean="0"/>
              <a:t>등유</a:t>
            </a:r>
            <a:r>
              <a:rPr lang="en-US" altLang="ko-KR" dirty="0"/>
              <a:t> </a:t>
            </a:r>
            <a:r>
              <a:rPr lang="ko-KR" altLang="en-US" dirty="0" smtClean="0"/>
              <a:t>등</a:t>
            </a:r>
            <a:r>
              <a:rPr lang="en-US" altLang="ko-KR" dirty="0" smtClean="0"/>
              <a:t>)</a:t>
            </a: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dirty="0" err="1" smtClean="0"/>
              <a:t>염화비닐</a:t>
            </a:r>
            <a:r>
              <a:rPr lang="ko-KR" altLang="en-US" dirty="0" smtClean="0"/>
              <a:t> </a:t>
            </a:r>
            <a:r>
              <a:rPr lang="en-US" altLang="ko-KR" dirty="0" smtClean="0"/>
              <a:t>: PVC </a:t>
            </a:r>
            <a:r>
              <a:rPr lang="ko-KR" altLang="en-US" dirty="0" smtClean="0"/>
              <a:t>용접 작업</a:t>
            </a:r>
            <a:endParaRPr lang="en-US" altLang="ko-KR" dirty="0" smtClean="0"/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772098" y="1937936"/>
            <a:ext cx="2108894" cy="845421"/>
          </a:xfrm>
          <a:prstGeom prst="rect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735466" y="3262333"/>
            <a:ext cx="2289541" cy="399662"/>
          </a:xfrm>
          <a:prstGeom prst="rect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864768" y="3668262"/>
            <a:ext cx="1080120" cy="395166"/>
          </a:xfrm>
          <a:prstGeom prst="rect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5385048" y="5764461"/>
            <a:ext cx="4240616" cy="845421"/>
          </a:xfrm>
          <a:prstGeom prst="rect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dirty="0" smtClean="0"/>
              <a:t>특별관리물질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발알섬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생식세포 변이원성 물질</a:t>
            </a:r>
            <a:r>
              <a:rPr lang="en-US" altLang="ko-KR" dirty="0" smtClean="0"/>
              <a:t>, </a:t>
            </a: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dirty="0" smtClean="0"/>
              <a:t>생식 독성 </a:t>
            </a:r>
            <a:r>
              <a:rPr lang="ko-KR" altLang="en-US" dirty="0" err="1" smtClean="0"/>
              <a:t>물질로</a:t>
            </a:r>
            <a:r>
              <a:rPr kumimoji="1" lang="ko-KR" altLang="en-US" sz="1300" b="0" i="0" u="none" strike="noStrike" cap="none" normalizeH="0" baseline="0" dirty="0" err="1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근로자에게</a:t>
            </a:r>
            <a:r>
              <a:rPr kumimoji="1" lang="ko-KR" altLang="en-US" sz="1300" b="0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 중대한 </a:t>
            </a:r>
            <a:r>
              <a:rPr kumimoji="1" lang="ko-KR" altLang="en-US" sz="1300" b="0" i="0" u="none" strike="noStrike" cap="none" normalizeH="0" baseline="0" dirty="0" err="1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겅강장해</a:t>
            </a:r>
            <a:r>
              <a:rPr kumimoji="1" lang="ko-KR" altLang="en-US" sz="1300" b="0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 </a:t>
            </a:r>
            <a:endParaRPr kumimoji="1" lang="en-US" altLang="ko-KR" sz="1300" b="0" i="0" u="none" strike="noStrike" cap="none" normalizeH="0" baseline="0" dirty="0" smtClean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1300" b="0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일으킬 우려가 있는 물질</a:t>
            </a: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7791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 </a:t>
            </a: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944" y="1484784"/>
            <a:ext cx="9505056" cy="44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 sz="24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45" y="1696978"/>
            <a:ext cx="9289032" cy="90500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62" y="2910615"/>
            <a:ext cx="8764223" cy="128605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580" y="4448647"/>
            <a:ext cx="5138196" cy="52490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023" y="5745023"/>
            <a:ext cx="7430537" cy="52394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258" y="6244436"/>
            <a:ext cx="6725589" cy="447737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466462" y="493942"/>
            <a:ext cx="8886398" cy="845421"/>
          </a:xfrm>
          <a:prstGeom prst="rect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1600" b="1" dirty="0" smtClean="0"/>
              <a:t>특별관리물질 </a:t>
            </a:r>
            <a:r>
              <a:rPr lang="en-US" altLang="ko-KR" sz="1600" b="1" dirty="0" smtClean="0"/>
              <a:t>: </a:t>
            </a:r>
            <a:r>
              <a:rPr lang="ko-KR" altLang="en-US" sz="1600" b="1" dirty="0" err="1" smtClean="0"/>
              <a:t>발알섬</a:t>
            </a:r>
            <a:r>
              <a:rPr lang="en-US" altLang="ko-KR" sz="1600" b="1" dirty="0" smtClean="0"/>
              <a:t>, </a:t>
            </a:r>
            <a:r>
              <a:rPr lang="ko-KR" altLang="en-US" sz="1600" b="1" dirty="0" smtClean="0"/>
              <a:t>생식세포 변이원성 물질</a:t>
            </a:r>
            <a:r>
              <a:rPr lang="en-US" altLang="ko-KR" sz="1600" b="1" dirty="0" smtClean="0"/>
              <a:t>, </a:t>
            </a:r>
            <a:r>
              <a:rPr lang="ko-KR" altLang="en-US" sz="1600" b="1" dirty="0" smtClean="0"/>
              <a:t>생식 독성 </a:t>
            </a:r>
            <a:r>
              <a:rPr lang="ko-KR" altLang="en-US" sz="1600" b="1" dirty="0" err="1" smtClean="0"/>
              <a:t>물질로</a:t>
            </a:r>
            <a:r>
              <a:rPr kumimoji="1" lang="ko-KR" altLang="en-US" sz="1600" b="1" i="0" u="none" strike="noStrike" cap="none" normalizeH="0" baseline="0" dirty="0" err="1" smtClean="0">
                <a:solidFill>
                  <a:schemeClr val="tx1"/>
                </a:solidFill>
                <a:effectLst/>
              </a:rPr>
              <a:t>근로자에게</a:t>
            </a:r>
            <a:r>
              <a:rPr kumimoji="1" lang="ko-KR" altLang="en-US" sz="1600" b="1" i="0" u="none" strike="noStrike" cap="none" normalizeH="0" baseline="0" dirty="0" smtClean="0">
                <a:solidFill>
                  <a:schemeClr val="tx1"/>
                </a:solidFill>
                <a:effectLst/>
              </a:rPr>
              <a:t> 중대한 </a:t>
            </a:r>
            <a:r>
              <a:rPr kumimoji="1" lang="ko-KR" altLang="en-US" sz="1600" b="1" i="0" u="none" strike="noStrike" cap="none" normalizeH="0" baseline="0" dirty="0" err="1" smtClean="0">
                <a:solidFill>
                  <a:schemeClr val="tx1"/>
                </a:solidFill>
                <a:effectLst/>
              </a:rPr>
              <a:t>겅강장해</a:t>
            </a:r>
            <a:r>
              <a:rPr kumimoji="1" lang="ko-KR" altLang="en-US" sz="1600" b="1" i="0" u="none" strike="noStrike" cap="none" normalizeH="0" baseline="0" dirty="0" smtClean="0">
                <a:solidFill>
                  <a:schemeClr val="tx1"/>
                </a:solidFill>
                <a:effectLst/>
              </a:rPr>
              <a:t> </a:t>
            </a:r>
            <a:endParaRPr kumimoji="1" lang="en-US" altLang="ko-KR" sz="1600" b="1" i="0" u="none" strike="noStrike" cap="none" normalizeH="0" baseline="0" dirty="0" smtClean="0">
              <a:solidFill>
                <a:schemeClr val="tx1"/>
              </a:solidFill>
              <a:effectLst/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1600" b="1" i="0" u="none" strike="noStrike" cap="none" normalizeH="0" baseline="0" dirty="0" smtClean="0">
                <a:solidFill>
                  <a:schemeClr val="tx1"/>
                </a:solidFill>
                <a:effectLst/>
              </a:rPr>
              <a:t>일으킬 우려가 있는 물질로 별표 </a:t>
            </a:r>
            <a:r>
              <a:rPr kumimoji="1" lang="en-US" altLang="ko-KR" sz="1600" b="1" i="0" u="none" strike="noStrike" cap="none" normalizeH="0" baseline="0" dirty="0" smtClean="0">
                <a:solidFill>
                  <a:schemeClr val="tx1"/>
                </a:solidFill>
                <a:effectLst/>
              </a:rPr>
              <a:t>12</a:t>
            </a:r>
            <a:r>
              <a:rPr kumimoji="1" lang="ko-KR" altLang="en-US" sz="1600" b="1" i="0" u="none" strike="noStrike" cap="none" normalizeH="0" baseline="0" dirty="0" smtClean="0">
                <a:solidFill>
                  <a:schemeClr val="tx1"/>
                </a:solidFill>
                <a:effectLst/>
              </a:rPr>
              <a:t>에서 특별관리물질로 표기된 물질을 말한다</a:t>
            </a:r>
            <a:r>
              <a:rPr kumimoji="1" lang="en-US" altLang="ko-KR" sz="1600" b="1" i="0" u="none" strike="noStrike" cap="none" normalizeH="0" baseline="0" dirty="0" smtClean="0">
                <a:solidFill>
                  <a:schemeClr val="tx1"/>
                </a:solidFill>
                <a:effectLst/>
              </a:rPr>
              <a:t>.</a:t>
            </a:r>
            <a:endParaRPr kumimoji="1" lang="ko-KR" altLang="en-US" sz="1600" b="1" i="0" u="none" strike="noStrike" cap="none" normalizeH="0" baseline="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7487" y="4659900"/>
            <a:ext cx="1952898" cy="59063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023" y="4908573"/>
            <a:ext cx="6782747" cy="4001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961" y="5399773"/>
            <a:ext cx="7821116" cy="40010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1077" y="5432784"/>
            <a:ext cx="1333686" cy="3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8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0" y="1852127"/>
            <a:ext cx="9906000" cy="277013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 </a:t>
            </a: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65717" y="1195929"/>
            <a:ext cx="8886398" cy="648896"/>
          </a:xfrm>
          <a:prstGeom prst="rect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2500" b="1" dirty="0" smtClean="0"/>
              <a:t>그래서 그 물질이 포함된 건 </a:t>
            </a:r>
            <a:r>
              <a:rPr lang="ko-KR" altLang="en-US" sz="2500" b="1" dirty="0" smtClean="0">
                <a:solidFill>
                  <a:srgbClr val="FF0000"/>
                </a:solidFill>
              </a:rPr>
              <a:t>어떻게</a:t>
            </a:r>
            <a:r>
              <a:rPr lang="en-US" altLang="ko-KR" sz="2500" b="1" dirty="0" smtClean="0">
                <a:solidFill>
                  <a:srgbClr val="FF0000"/>
                </a:solidFill>
              </a:rPr>
              <a:t>? </a:t>
            </a:r>
            <a:r>
              <a:rPr lang="ko-KR" altLang="en-US" sz="2500" b="1" dirty="0" smtClean="0">
                <a:solidFill>
                  <a:srgbClr val="FF0000"/>
                </a:solidFill>
              </a:rPr>
              <a:t>어디서</a:t>
            </a:r>
            <a:r>
              <a:rPr lang="en-US" altLang="ko-KR" sz="2500" b="1" dirty="0" smtClean="0">
                <a:solidFill>
                  <a:srgbClr val="FF0000"/>
                </a:solidFill>
              </a:rPr>
              <a:t>?</a:t>
            </a:r>
            <a:r>
              <a:rPr lang="ko-KR" altLang="en-US" sz="2500" b="1" dirty="0" smtClean="0"/>
              <a:t> 확인할 수 있나</a:t>
            </a:r>
            <a:r>
              <a:rPr lang="en-US" altLang="ko-KR" sz="2500" b="1" dirty="0" smtClean="0"/>
              <a:t>?</a:t>
            </a:r>
            <a:endParaRPr kumimoji="1" lang="ko-KR" altLang="en-US" sz="2500" b="1" i="0" u="none" strike="noStrike" cap="none" normalizeH="0" baseline="0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00944" y="315513"/>
            <a:ext cx="4817096" cy="7209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ko-KR" altLang="en-US" sz="2000" dirty="0" smtClean="0"/>
              <a:t>용접봉 </a:t>
            </a:r>
            <a:r>
              <a:rPr lang="en-US" altLang="ko-KR" sz="2000" dirty="0" smtClean="0"/>
              <a:t>CR-13 MSDS 15. </a:t>
            </a:r>
            <a:r>
              <a:rPr lang="ko-KR" altLang="en-US" sz="2000" dirty="0" smtClean="0"/>
              <a:t>법적 규제현황</a:t>
            </a:r>
            <a:endParaRPr kumimoji="1" lang="ko-KR" altLang="en-US" sz="2000" b="0" i="0" u="none" strike="noStrike" cap="none" normalizeH="0" baseline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17" y="4423753"/>
            <a:ext cx="9650172" cy="224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9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 </a:t>
            </a: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4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4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290653"/>
            <a:ext cx="7776864" cy="2235247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79" y="2653920"/>
            <a:ext cx="9906000" cy="420408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12643" y="3068960"/>
            <a:ext cx="619877" cy="57080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7689304" y="3861048"/>
            <a:ext cx="2016224" cy="108012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56192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86" y="2414241"/>
            <a:ext cx="9388841" cy="429785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471" y="398665"/>
            <a:ext cx="9505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순서는</a:t>
            </a:r>
            <a:r>
              <a:rPr lang="en-US" altLang="ko-KR" sz="2000" b="1" dirty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MSDS </a:t>
            </a:r>
            <a:r>
              <a:rPr lang="ko-KR" altLang="en-US" sz="2000" b="1" dirty="0" smtClean="0">
                <a:latin typeface="HY견고딕"/>
                <a:ea typeface="HY견고딕"/>
              </a:rPr>
              <a:t>제출 및 </a:t>
            </a:r>
            <a:r>
              <a:rPr lang="en-US" altLang="ko-KR" sz="2000" b="1" dirty="0" smtClean="0">
                <a:latin typeface="HY견고딕"/>
                <a:ea typeface="HY견고딕"/>
              </a:rPr>
              <a:t>MSDS15. </a:t>
            </a:r>
            <a:r>
              <a:rPr lang="ko-KR" altLang="en-US" sz="2000" b="1" dirty="0" smtClean="0">
                <a:latin typeface="HY견고딕"/>
                <a:ea typeface="HY견고딕"/>
              </a:rPr>
              <a:t>확인 </a:t>
            </a:r>
            <a:r>
              <a:rPr lang="en-US" altLang="ko-KR" sz="2000" b="1" dirty="0" smtClean="0">
                <a:latin typeface="HY견고딕"/>
                <a:ea typeface="HY견고딕"/>
              </a:rPr>
              <a:t>-&gt;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배치전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그 전 현장에서 노출 결과를 위한 확인</a:t>
            </a:r>
            <a:r>
              <a:rPr lang="en-US" altLang="ko-KR" sz="2000" b="1" dirty="0" smtClean="0">
                <a:latin typeface="HY견고딕"/>
                <a:ea typeface="HY견고딕"/>
              </a:rPr>
              <a:t>) -&gt;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배치후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특수검진</a:t>
            </a:r>
            <a:r>
              <a:rPr lang="en-US" altLang="ko-KR" sz="2000" b="1" dirty="0" smtClean="0">
                <a:latin typeface="HY견고딕"/>
                <a:ea typeface="HY견고딕"/>
              </a:rPr>
              <a:t>/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배치전</a:t>
            </a:r>
            <a:r>
              <a:rPr lang="en-US" altLang="ko-KR" sz="2000" b="1" dirty="0" smtClean="0">
                <a:latin typeface="HY견고딕"/>
                <a:ea typeface="HY견고딕"/>
              </a:rPr>
              <a:t>) -&gt; </a:t>
            </a:r>
            <a:r>
              <a:rPr lang="ko-KR" altLang="en-US" sz="2000" b="1" dirty="0" smtClean="0">
                <a:latin typeface="HY견고딕"/>
                <a:ea typeface="HY견고딕"/>
              </a:rPr>
              <a:t>그 후 검진결과에 따른 사후관리 및 기본주기에 맞게 검진 실시</a:t>
            </a:r>
            <a:endParaRPr lang="en-US" altLang="ko-KR" sz="2000" b="1" dirty="0"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4" name="직사각형 13"/>
          <p:cNvSpPr/>
          <p:nvPr/>
        </p:nvSpPr>
        <p:spPr>
          <a:xfrm flipV="1">
            <a:off x="1496616" y="5499246"/>
            <a:ext cx="8052578" cy="133887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21" y="548680"/>
            <a:ext cx="9388841" cy="429785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4" name="직사각형 13"/>
          <p:cNvSpPr/>
          <p:nvPr/>
        </p:nvSpPr>
        <p:spPr>
          <a:xfrm flipV="1">
            <a:off x="1361739" y="3657670"/>
            <a:ext cx="8052578" cy="99546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22" y="4846531"/>
            <a:ext cx="7916380" cy="193873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4163" y="4722746"/>
            <a:ext cx="2676899" cy="40010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2684" y="4700321"/>
            <a:ext cx="3210373" cy="49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32520" y="547856"/>
            <a:ext cx="260199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/>
                <a:ea typeface="HY견고딕"/>
              </a:rPr>
              <a:t>건의 사항 </a:t>
            </a:r>
            <a:endParaRPr lang="ko-KR" altLang="en-US" sz="3200" b="1" dirty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190566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3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720752" y="1484784"/>
            <a:ext cx="4488500" cy="2502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2852937"/>
            <a:ext cx="6030167" cy="122889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01" y="398665"/>
            <a:ext cx="5986191" cy="25364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01" y="4090734"/>
            <a:ext cx="6049219" cy="98121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556" y="5202098"/>
            <a:ext cx="5976664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 품질정기교육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24.08.14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30796"/>
            <a:ext cx="7704856" cy="40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8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07. 28. ~ 24. 08. 25.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4" y="1943957"/>
            <a:ext cx="9577064" cy="41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(24.08)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99" y="1844821"/>
            <a:ext cx="4106669" cy="23488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299" y="4319306"/>
            <a:ext cx="4106669" cy="20620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356" y="1844821"/>
            <a:ext cx="4401122" cy="453650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298" y="1874103"/>
            <a:ext cx="4106670" cy="23196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5"/>
          <a:srcRect b="7508"/>
          <a:stretch/>
        </p:blipFill>
        <p:spPr>
          <a:xfrm>
            <a:off x="558298" y="4319305"/>
            <a:ext cx="4106670" cy="206202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1991" y="1874102"/>
            <a:ext cx="4401487" cy="450722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8296" y="1850187"/>
            <a:ext cx="4106671" cy="234351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8295" y="4319301"/>
            <a:ext cx="4106671" cy="206202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71991" y="1842614"/>
            <a:ext cx="4401487" cy="453871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71988" y="1849412"/>
            <a:ext cx="4401489" cy="453191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9524" y="1842613"/>
            <a:ext cx="4105442" cy="2351089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8293" y="4319296"/>
            <a:ext cx="4106673" cy="20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4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34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1858</TotalTime>
  <Words>1155</Words>
  <Application>Microsoft Office PowerPoint</Application>
  <PresentationFormat>A4 용지(210x297mm)</PresentationFormat>
  <Paragraphs>263</Paragraphs>
  <Slides>72</Slides>
  <Notes>72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72</vt:i4>
      </vt:variant>
    </vt:vector>
  </HeadingPairs>
  <TitlesOfParts>
    <vt:vector size="79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3805</cp:revision>
  <cp:lastPrinted>2024-09-01T05:27:10Z</cp:lastPrinted>
  <dcterms:created xsi:type="dcterms:W3CDTF">2007-09-19T08:05:28Z</dcterms:created>
  <dcterms:modified xsi:type="dcterms:W3CDTF">2024-09-03T07:47:00Z</dcterms:modified>
  <cp:version/>
</cp:coreProperties>
</file>