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66"/>
  </p:notesMasterIdLst>
  <p:handoutMasterIdLst>
    <p:handoutMasterId r:id="rId67"/>
  </p:handoutMasterIdLst>
  <p:sldIdLst>
    <p:sldId id="3896" r:id="rId2"/>
    <p:sldId id="4151" r:id="rId3"/>
    <p:sldId id="4150" r:id="rId4"/>
    <p:sldId id="4152" r:id="rId5"/>
    <p:sldId id="4160" r:id="rId6"/>
    <p:sldId id="4158" r:id="rId7"/>
    <p:sldId id="4159" r:id="rId8"/>
    <p:sldId id="4162" r:id="rId9"/>
    <p:sldId id="4084" r:id="rId10"/>
    <p:sldId id="4085" r:id="rId11"/>
    <p:sldId id="3890" r:id="rId12"/>
    <p:sldId id="4203" r:id="rId13"/>
    <p:sldId id="4206" r:id="rId14"/>
    <p:sldId id="4204" r:id="rId15"/>
    <p:sldId id="4190" r:id="rId16"/>
    <p:sldId id="4191" r:id="rId17"/>
    <p:sldId id="4192" r:id="rId18"/>
    <p:sldId id="4193" r:id="rId19"/>
    <p:sldId id="4194" r:id="rId20"/>
    <p:sldId id="4196" r:id="rId21"/>
    <p:sldId id="4180" r:id="rId22"/>
    <p:sldId id="4198" r:id="rId23"/>
    <p:sldId id="4205" r:id="rId24"/>
    <p:sldId id="4209" r:id="rId25"/>
    <p:sldId id="4090" r:id="rId26"/>
    <p:sldId id="4091" r:id="rId27"/>
    <p:sldId id="4163" r:id="rId28"/>
    <p:sldId id="4199" r:id="rId29"/>
    <p:sldId id="4181" r:id="rId30"/>
    <p:sldId id="4164" r:id="rId31"/>
    <p:sldId id="3989" r:id="rId32"/>
    <p:sldId id="3990" r:id="rId33"/>
    <p:sldId id="4019" r:id="rId34"/>
    <p:sldId id="3991" r:id="rId35"/>
    <p:sldId id="4137" r:id="rId36"/>
    <p:sldId id="4207" r:id="rId37"/>
    <p:sldId id="4208" r:id="rId38"/>
    <p:sldId id="4201" r:id="rId39"/>
    <p:sldId id="4202" r:id="rId40"/>
    <p:sldId id="4200" r:id="rId41"/>
    <p:sldId id="4132" r:id="rId42"/>
    <p:sldId id="4185" r:id="rId43"/>
    <p:sldId id="4098" r:id="rId44"/>
    <p:sldId id="4186" r:id="rId45"/>
    <p:sldId id="4187" r:id="rId46"/>
    <p:sldId id="4139" r:id="rId47"/>
    <p:sldId id="4075" r:id="rId48"/>
    <p:sldId id="4210" r:id="rId49"/>
    <p:sldId id="4113" r:id="rId50"/>
    <p:sldId id="4170" r:id="rId51"/>
    <p:sldId id="4171" r:id="rId52"/>
    <p:sldId id="4173" r:id="rId53"/>
    <p:sldId id="4174" r:id="rId54"/>
    <p:sldId id="4175" r:id="rId55"/>
    <p:sldId id="4176" r:id="rId56"/>
    <p:sldId id="4177" r:id="rId57"/>
    <p:sldId id="4178" r:id="rId58"/>
    <p:sldId id="4031" r:id="rId59"/>
    <p:sldId id="4123" r:id="rId60"/>
    <p:sldId id="3895" r:id="rId61"/>
    <p:sldId id="3939" r:id="rId62"/>
    <p:sldId id="4141" r:id="rId63"/>
    <p:sldId id="3932" r:id="rId64"/>
    <p:sldId id="3933" r:id="rId65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3896"/>
            <p14:sldId id="4151"/>
            <p14:sldId id="4150"/>
            <p14:sldId id="4152"/>
            <p14:sldId id="4160"/>
            <p14:sldId id="4158"/>
            <p14:sldId id="4159"/>
            <p14:sldId id="4162"/>
            <p14:sldId id="4084"/>
            <p14:sldId id="4085"/>
            <p14:sldId id="3890"/>
            <p14:sldId id="4203"/>
            <p14:sldId id="4206"/>
            <p14:sldId id="4204"/>
            <p14:sldId id="4190"/>
            <p14:sldId id="4191"/>
            <p14:sldId id="4192"/>
            <p14:sldId id="4193"/>
            <p14:sldId id="4194"/>
            <p14:sldId id="4196"/>
            <p14:sldId id="4180"/>
            <p14:sldId id="4198"/>
            <p14:sldId id="4205"/>
            <p14:sldId id="4209"/>
            <p14:sldId id="4090"/>
            <p14:sldId id="4091"/>
            <p14:sldId id="4163"/>
            <p14:sldId id="4199"/>
            <p14:sldId id="4181"/>
          </p14:sldIdLst>
        </p14:section>
        <p14:section name="제목 없는 구역" id="{2E959474-C292-4336-AEBC-550E31E85082}">
          <p14:sldIdLst>
            <p14:sldId id="4164"/>
            <p14:sldId id="3989"/>
            <p14:sldId id="3990"/>
            <p14:sldId id="4019"/>
            <p14:sldId id="3991"/>
            <p14:sldId id="4137"/>
            <p14:sldId id="4207"/>
            <p14:sldId id="4208"/>
            <p14:sldId id="4201"/>
            <p14:sldId id="4202"/>
            <p14:sldId id="4200"/>
            <p14:sldId id="4132"/>
            <p14:sldId id="4185"/>
            <p14:sldId id="4098"/>
            <p14:sldId id="4186"/>
            <p14:sldId id="4187"/>
            <p14:sldId id="4139"/>
            <p14:sldId id="4075"/>
            <p14:sldId id="4210"/>
            <p14:sldId id="4113"/>
            <p14:sldId id="4170"/>
            <p14:sldId id="4171"/>
            <p14:sldId id="4173"/>
            <p14:sldId id="4174"/>
            <p14:sldId id="4175"/>
            <p14:sldId id="4176"/>
            <p14:sldId id="4177"/>
            <p14:sldId id="4178"/>
            <p14:sldId id="4031"/>
            <p14:sldId id="4123"/>
            <p14:sldId id="3895"/>
            <p14:sldId id="3939"/>
            <p14:sldId id="4141"/>
            <p14:sldId id="3932"/>
            <p14:sldId id="39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2907" autoAdjust="0"/>
  </p:normalViewPr>
  <p:slideViewPr>
    <p:cSldViewPr>
      <p:cViewPr varScale="1">
        <p:scale>
          <a:sx n="108" d="100"/>
          <a:sy n="108" d="100"/>
        </p:scale>
        <p:origin x="1656" y="102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4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1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418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7600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8983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68759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75549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90755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368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00695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7687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833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65566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052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25116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15401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33241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82630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3210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470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5632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8330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83246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0575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9881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15194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22628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61545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9851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9989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27562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77759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05090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54062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54630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56653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292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8415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97245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45431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156920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06336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443984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892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872756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65215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42158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719783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288609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006600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45538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261695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287164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457280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4290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04250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08370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49676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70469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6839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55538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33312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967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2024-08-22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4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8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10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104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10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108.png"/><Relationship Id="rId7" Type="http://schemas.openxmlformats.org/officeDocument/2006/relationships/image" Target="../media/image32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49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10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7.png"/><Relationship Id="rId22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49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11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8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28.png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28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28.png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8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28.png"/><Relationship Id="rId4" Type="http://schemas.openxmlformats.org/officeDocument/2006/relationships/image" Target="../media/image124.png"/><Relationship Id="rId9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8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28.png"/><Relationship Id="rId10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3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8.png"/><Relationship Id="rId7" Type="http://schemas.openxmlformats.org/officeDocument/2006/relationships/image" Target="../media/image134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11" Type="http://schemas.openxmlformats.org/officeDocument/2006/relationships/image" Target="../media/image141.png"/><Relationship Id="rId5" Type="http://schemas.openxmlformats.org/officeDocument/2006/relationships/image" Target="../media/image128.png"/><Relationship Id="rId10" Type="http://schemas.openxmlformats.org/officeDocument/2006/relationships/image" Target="../media/image140.png"/><Relationship Id="rId4" Type="http://schemas.openxmlformats.org/officeDocument/2006/relationships/image" Target="../media/image124.png"/><Relationship Id="rId9" Type="http://schemas.openxmlformats.org/officeDocument/2006/relationships/image" Target="../media/image13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8.png"/><Relationship Id="rId7" Type="http://schemas.openxmlformats.org/officeDocument/2006/relationships/image" Target="../media/image134.pn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11" Type="http://schemas.openxmlformats.org/officeDocument/2006/relationships/image" Target="../media/image143.png"/><Relationship Id="rId5" Type="http://schemas.openxmlformats.org/officeDocument/2006/relationships/image" Target="../media/image128.png"/><Relationship Id="rId10" Type="http://schemas.openxmlformats.org/officeDocument/2006/relationships/image" Target="../media/image140.png"/><Relationship Id="rId4" Type="http://schemas.openxmlformats.org/officeDocument/2006/relationships/image" Target="../media/image124.png"/><Relationship Id="rId9" Type="http://schemas.openxmlformats.org/officeDocument/2006/relationships/image" Target="../media/image1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5.png"/><Relationship Id="rId4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7.png"/><Relationship Id="rId5" Type="http://schemas.openxmlformats.org/officeDocument/2006/relationships/image" Target="../media/image2.png"/><Relationship Id="rId4" Type="http://schemas.openxmlformats.org/officeDocument/2006/relationships/image" Target="../media/image14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audio" Target="../media/audio1.wav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3.png"/><Relationship Id="rId19" Type="http://schemas.openxmlformats.org/officeDocument/2006/relationships/image" Target="../media/image162.png"/><Relationship Id="rId4" Type="http://schemas.openxmlformats.org/officeDocument/2006/relationships/image" Target="../media/image2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24.08.21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6125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F&amp;B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8.14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 dirty="0">
                <a:latin typeface="HY견고딕"/>
                <a:ea typeface="HY견고딕"/>
              </a:rPr>
              <a:t>4.</a:t>
            </a:r>
            <a:r>
              <a:rPr lang="ko-KR" altLang="en-US" sz="3600" b="1" dirty="0">
                <a:latin typeface="HY견고딕"/>
                <a:ea typeface="HY견고딕"/>
              </a:rPr>
              <a:t>주간 위험성평가</a:t>
            </a:r>
            <a:r>
              <a:rPr lang="en-US" altLang="ko-KR" sz="3600" b="1" dirty="0">
                <a:latin typeface="HY견고딕"/>
                <a:ea typeface="HY견고딕"/>
              </a:rPr>
              <a:t>&amp;</a:t>
            </a:r>
            <a:r>
              <a:rPr lang="ko-KR" altLang="en-US" sz="3600" b="1" dirty="0">
                <a:latin typeface="HY견고딕"/>
                <a:ea typeface="HY견고딕"/>
              </a:rPr>
              <a:t>피드백 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1</a:t>
            </a:r>
            <a:r>
              <a:rPr lang="en-US" altLang="ko-KR" sz="2300" b="1" dirty="0" smtClean="0"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latin typeface="HY견고딕"/>
                <a:ea typeface="HY견고딕"/>
              </a:rPr>
              <a:t> 가설전선 연결 후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충전부</a:t>
            </a:r>
            <a:r>
              <a:rPr lang="ko-KR" altLang="en-US" sz="2300" b="1" dirty="0" smtClean="0">
                <a:latin typeface="HY견고딕"/>
                <a:ea typeface="HY견고딕"/>
              </a:rPr>
              <a:t> 노출로 인한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감전위험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18199" y="5456192"/>
            <a:ext cx="285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496" y="5410827"/>
            <a:ext cx="9649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dirty="0" smtClean="0">
                <a:latin typeface="HY견고딕"/>
                <a:ea typeface="HY견고딕"/>
              </a:rPr>
              <a:t>*</a:t>
            </a:r>
            <a:r>
              <a:rPr lang="ko-KR" altLang="en-US" sz="2400" dirty="0" smtClean="0">
                <a:latin typeface="HY견고딕"/>
                <a:ea typeface="HY견고딕"/>
              </a:rPr>
              <a:t>전기관련 </a:t>
            </a:r>
            <a:r>
              <a:rPr lang="ko-KR" altLang="en-US" sz="2400" dirty="0" err="1" smtClean="0">
                <a:latin typeface="HY견고딕"/>
                <a:ea typeface="HY견고딕"/>
              </a:rPr>
              <a:t>아차사고</a:t>
            </a:r>
            <a:r>
              <a:rPr lang="ko-KR" altLang="en-US" sz="2400" dirty="0" smtClean="0">
                <a:latin typeface="HY견고딕"/>
                <a:ea typeface="HY견고딕"/>
              </a:rPr>
              <a:t> </a:t>
            </a:r>
            <a:r>
              <a:rPr lang="en-US" altLang="ko-KR" sz="2400" dirty="0" smtClean="0">
                <a:latin typeface="HY견고딕"/>
                <a:ea typeface="HY견고딕"/>
              </a:rPr>
              <a:t>3</a:t>
            </a:r>
            <a:r>
              <a:rPr lang="ko-KR" altLang="en-US" sz="2400" dirty="0" smtClean="0">
                <a:latin typeface="HY견고딕"/>
                <a:ea typeface="HY견고딕"/>
              </a:rPr>
              <a:t>번째</a:t>
            </a:r>
            <a:r>
              <a:rPr lang="en-US" altLang="ko-KR" sz="2400" dirty="0" smtClean="0">
                <a:latin typeface="HY견고딕"/>
                <a:ea typeface="HY견고딕"/>
              </a:rPr>
              <a:t>…</a:t>
            </a:r>
          </a:p>
          <a:p>
            <a:pPr lvl="0">
              <a:defRPr/>
            </a:pPr>
            <a:r>
              <a:rPr lang="ko-KR" altLang="en-US" sz="2400" dirty="0" smtClean="0">
                <a:latin typeface="HY견고딕"/>
                <a:ea typeface="HY견고딕"/>
              </a:rPr>
              <a:t> 적발 시 즉시 퇴출조치 권고조치</a:t>
            </a:r>
            <a:r>
              <a:rPr lang="en-US" altLang="ko-KR" sz="2400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ko-KR" altLang="en-US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 감전사고 관련 위험성을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/>
                <a:ea typeface="HY견고딕"/>
              </a:rPr>
              <a:t>수차례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 공지하고 공유 하였는데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..</a:t>
            </a:r>
            <a:r>
              <a:rPr lang="ko-KR" altLang="en-US" sz="2400" dirty="0" err="1" smtClean="0">
                <a:latin typeface="HY견고딕"/>
                <a:ea typeface="HY견고딕"/>
              </a:rPr>
              <a:t>전파안됨</a:t>
            </a:r>
            <a:r>
              <a:rPr lang="ko-KR" altLang="en-US" sz="2400" dirty="0" smtClean="0">
                <a:latin typeface="HY견고딕"/>
                <a:ea typeface="HY견고딕"/>
              </a:rPr>
              <a:t> </a:t>
            </a:r>
            <a:endParaRPr lang="ko-KR" altLang="en-US" sz="2400" dirty="0"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04527" y="1757085"/>
            <a:ext cx="3744416" cy="3307514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6422"/>
            <a:ext cx="3730252" cy="332800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18690" y="1757082"/>
            <a:ext cx="3730253" cy="331734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409" y="1741080"/>
            <a:ext cx="3731534" cy="332352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7" name="타원 26"/>
          <p:cNvSpPr/>
          <p:nvPr/>
        </p:nvSpPr>
        <p:spPr>
          <a:xfrm>
            <a:off x="6033120" y="2420888"/>
            <a:ext cx="3336776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8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재발방지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대책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kumimoji="1" lang="en-US" altLang="ko-KR" sz="2800" b="0" i="0" u="none" strike="noStrike" cap="none" normalizeH="0" baseline="0" dirty="0" smtClean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52149" y="2036615"/>
            <a:ext cx="3522134" cy="30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 dirty="0">
                <a:latin typeface="HY견고딕"/>
                <a:ea typeface="HY견고딕"/>
              </a:rPr>
              <a:t>4.</a:t>
            </a:r>
            <a:r>
              <a:rPr lang="ko-KR" altLang="en-US" sz="3600" b="1" dirty="0">
                <a:latin typeface="HY견고딕"/>
                <a:ea typeface="HY견고딕"/>
              </a:rPr>
              <a:t>주간 위험성평가</a:t>
            </a:r>
            <a:r>
              <a:rPr lang="en-US" altLang="ko-KR" sz="3600" b="1" dirty="0">
                <a:latin typeface="HY견고딕"/>
                <a:ea typeface="HY견고딕"/>
              </a:rPr>
              <a:t>&amp;</a:t>
            </a:r>
            <a:r>
              <a:rPr lang="ko-KR" altLang="en-US" sz="3600" b="1" dirty="0">
                <a:latin typeface="HY견고딕"/>
                <a:ea typeface="HY견고딕"/>
              </a:rPr>
              <a:t>피드백 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2</a:t>
            </a:r>
            <a:r>
              <a:rPr lang="en-US" altLang="ko-KR" sz="2300" b="1" dirty="0" smtClean="0"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latin typeface="HY견고딕"/>
                <a:ea typeface="HY견고딕"/>
              </a:rPr>
              <a:t>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개구부덮개</a:t>
            </a:r>
            <a:r>
              <a:rPr lang="ko-KR" altLang="en-US" sz="2300" b="1" dirty="0" smtClean="0">
                <a:latin typeface="HY견고딕"/>
                <a:ea typeface="HY견고딕"/>
              </a:rPr>
              <a:t> 철망 훼손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넘어짐으로 인한 충돌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찔림위험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18199" y="5456192"/>
            <a:ext cx="285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496" y="5410827"/>
            <a:ext cx="9649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dirty="0" smtClean="0">
                <a:latin typeface="HY견고딕"/>
                <a:ea typeface="HY견고딕"/>
              </a:rPr>
              <a:t>*</a:t>
            </a:r>
            <a:r>
              <a:rPr lang="ko-KR" altLang="en-US" sz="2400" dirty="0" smtClean="0">
                <a:latin typeface="HY견고딕"/>
                <a:ea typeface="HY견고딕"/>
              </a:rPr>
              <a:t>동일적발사항이 </a:t>
            </a:r>
            <a:r>
              <a:rPr lang="ko-KR" altLang="en-US" sz="2400" dirty="0" err="1" smtClean="0">
                <a:latin typeface="HY견고딕"/>
                <a:ea typeface="HY견고딕"/>
              </a:rPr>
              <a:t>수차례</a:t>
            </a:r>
            <a:r>
              <a:rPr lang="ko-KR" altLang="en-US" sz="2400" dirty="0" smtClean="0">
                <a:latin typeface="HY견고딕"/>
                <a:ea typeface="HY견고딕"/>
              </a:rPr>
              <a:t> 등재되고 있는데도 불구하고 미 조치방치</a:t>
            </a:r>
            <a:r>
              <a:rPr lang="en-US" altLang="ko-KR" sz="2400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400" dirty="0">
                <a:latin typeface="HY견고딕"/>
                <a:ea typeface="HY견고딕"/>
              </a:rPr>
              <a:t> </a:t>
            </a:r>
            <a:r>
              <a:rPr lang="ko-KR" altLang="en-US" sz="2400" dirty="0" smtClean="0">
                <a:latin typeface="HY견고딕"/>
                <a:ea typeface="HY견고딕"/>
              </a:rPr>
              <a:t>동 상판작업 시  발생하는 </a:t>
            </a:r>
            <a:r>
              <a:rPr lang="ko-KR" altLang="en-US" sz="2400" dirty="0" err="1" smtClean="0">
                <a:latin typeface="HY견고딕"/>
                <a:ea typeface="HY견고딕"/>
              </a:rPr>
              <a:t>넘어짐사고의</a:t>
            </a:r>
            <a:r>
              <a:rPr lang="ko-KR" altLang="en-US" sz="2400" dirty="0" smtClean="0">
                <a:latin typeface="HY견고딕"/>
                <a:ea typeface="HY견고딕"/>
              </a:rPr>
              <a:t> </a:t>
            </a:r>
            <a:r>
              <a:rPr lang="ko-KR" altLang="en-US" sz="2400" dirty="0" err="1" smtClean="0">
                <a:latin typeface="HY견고딕"/>
                <a:ea typeface="HY견고딕"/>
              </a:rPr>
              <a:t>기인물</a:t>
            </a:r>
            <a:endParaRPr lang="en-US" altLang="ko-KR" sz="2400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400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전수검사 실시 후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/>
                <a:ea typeface="HY견고딕"/>
              </a:rPr>
              <a:t>빠른조치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 필요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/>
                <a:ea typeface="HY견고딕"/>
              </a:rPr>
              <a:t>위험을 인지하였으니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/>
                <a:ea typeface="HY견고딕"/>
              </a:rPr>
              <a:t>조치해야됨</a:t>
            </a:r>
            <a:r>
              <a:rPr lang="ko-KR" altLang="en-US" sz="2400" dirty="0" smtClean="0">
                <a:latin typeface="HY견고딕"/>
                <a:ea typeface="HY견고딕"/>
              </a:rPr>
              <a:t> </a:t>
            </a:r>
            <a:endParaRPr lang="ko-KR" altLang="en-US" sz="2400" dirty="0"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1" lang="ko-KR" altLang="en-US" sz="2400" b="0" i="0" u="none" strike="noStrike" cap="none" normalizeH="0" baseline="0">
                <a:solidFill>
                  <a:srgbClr val="FF0000"/>
                </a:solidFill>
                <a:effectLst/>
                <a:latin typeface="HY견고딕"/>
                <a:ea typeface="HY견고딕"/>
              </a:rPr>
              <a:t>    조치필요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04527" y="1757085"/>
            <a:ext cx="3744416" cy="3307514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314996" y="4569949"/>
            <a:ext cx="2736304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ko-KR" altLang="en-US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개구부</a:t>
            </a:r>
            <a:r>
              <a:rPr lang="ko-KR" altLang="en-US" b="1" dirty="0" smtClean="0">
                <a:solidFill>
                  <a:srgbClr val="FF0000"/>
                </a:solidFill>
                <a:latin typeface="HY견고딕"/>
                <a:ea typeface="HY견고딕"/>
              </a:rPr>
              <a:t> 덮개 전수확인 조사필요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견고딕"/>
              <a:ea typeface="HY견고딕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6422"/>
            <a:ext cx="3730252" cy="332800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18690" y="1757082"/>
            <a:ext cx="3730253" cy="331734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409" y="1741080"/>
            <a:ext cx="3731534" cy="332352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2461" y="1734263"/>
            <a:ext cx="3716482" cy="333033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41279" y="1864331"/>
            <a:ext cx="3391373" cy="27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2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54743" y="3046085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2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smtClean="0">
                <a:latin typeface="HY견고딕"/>
                <a:ea typeface="HY견고딕"/>
              </a:rPr>
              <a:t>타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공종</a:t>
            </a:r>
            <a:r>
              <a:rPr lang="ko-KR" altLang="en-US" sz="2300" b="1" dirty="0" smtClean="0">
                <a:latin typeface="HY견고딕"/>
                <a:ea typeface="HY견고딕"/>
              </a:rPr>
              <a:t> 근로자 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추락위험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632520" y="5579211"/>
            <a:ext cx="9232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바로 설치가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안되는데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불구하고 해체 시 에는 감시자 비치 하든지  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 dirty="0" smtClean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r>
              <a:rPr lang="en-US" altLang="ko-KR" sz="1800" dirty="0" smtClean="0">
                <a:latin typeface="HY견고딕"/>
                <a:ea typeface="HY견고딕"/>
              </a:rPr>
              <a:t>*</a:t>
            </a:r>
            <a:r>
              <a:rPr lang="ko-KR" altLang="en-US" sz="1800" dirty="0" smtClean="0">
                <a:latin typeface="HY견고딕"/>
                <a:ea typeface="HY견고딕"/>
              </a:rPr>
              <a:t>작업순서 미 준수</a:t>
            </a:r>
            <a:r>
              <a:rPr lang="en-US" altLang="ko-KR" sz="1800" dirty="0" smtClean="0">
                <a:latin typeface="HY견고딕"/>
                <a:ea typeface="HY견고딕"/>
              </a:rPr>
              <a:t>. </a:t>
            </a:r>
            <a:r>
              <a:rPr lang="ko-KR" altLang="en-US" sz="1800" dirty="0" err="1" smtClean="0">
                <a:latin typeface="HY견고딕"/>
                <a:ea typeface="HY견고딕"/>
              </a:rPr>
              <a:t>해당공종근로자</a:t>
            </a:r>
            <a:r>
              <a:rPr lang="ko-KR" altLang="en-US" sz="1800" dirty="0" smtClean="0">
                <a:latin typeface="HY견고딕"/>
                <a:ea typeface="HY견고딕"/>
              </a:rPr>
              <a:t> 자재와 부딪혀 추락사고위험 </a:t>
            </a:r>
            <a:r>
              <a:rPr lang="en-US" altLang="ko-KR" sz="1800" dirty="0" smtClean="0">
                <a:latin typeface="HY견고딕"/>
                <a:ea typeface="HY견고딕"/>
              </a:rPr>
              <a:t>.</a:t>
            </a:r>
            <a:endParaRPr lang="ko-KR" altLang="en-US" sz="1800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 dirty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en-US" altLang="ko-KR" sz="1800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>
            <a:fillRect/>
          </a:stretch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5389"/>
            <a:ext cx="3730251" cy="33353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33166" y="1711296"/>
            <a:ext cx="3715776" cy="33795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32263" y="1735273"/>
            <a:ext cx="3716679" cy="334550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12" y="1727472"/>
            <a:ext cx="3717230" cy="33723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690" y="1738116"/>
            <a:ext cx="3730249" cy="335156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3" name="타원 22"/>
          <p:cNvSpPr/>
          <p:nvPr/>
        </p:nvSpPr>
        <p:spPr>
          <a:xfrm>
            <a:off x="6033120" y="2420888"/>
            <a:ext cx="3336776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8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재발방지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대책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200" b="0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차후 </a:t>
            </a:r>
            <a:r>
              <a:rPr kumimoji="1" lang="ko-KR" altLang="en-US" sz="1200" b="0" i="0" u="none" strike="noStrike" cap="none" normalizeH="0" baseline="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작업팀</a:t>
            </a:r>
            <a:r>
              <a:rPr kumimoji="1" lang="ko-KR" altLang="en-US" sz="1200" b="0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1" lang="ko-KR" altLang="en-US" sz="1200" b="0" i="0" u="none" strike="noStrike" cap="none" normalizeH="0" baseline="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투입시</a:t>
            </a:r>
            <a:r>
              <a: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특별교육 예정</a:t>
            </a:r>
            <a:endParaRPr kumimoji="1" lang="en-US" altLang="ko-KR" sz="1200" b="0" i="0" u="none" strike="noStrike" cap="none" normalizeH="0" baseline="0" dirty="0" smtClean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19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50" y="2017699"/>
            <a:ext cx="4363059" cy="468331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409" y="2187777"/>
            <a:ext cx="4363891" cy="42854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1.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발생시 즉시 작업 중단 후 병원으로 가도록 조치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.</a:t>
            </a:r>
            <a:endParaRPr lang="ko-KR" altLang="en-US" sz="20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4434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895441"/>
            <a:ext cx="4363059" cy="3048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 </a:t>
            </a:r>
            <a:r>
              <a:rPr lang="ko-KR" altLang="en-US" sz="2000" b="1" dirty="0" smtClean="0">
                <a:latin typeface="HY견고딕"/>
                <a:ea typeface="HY견고딕"/>
              </a:rPr>
              <a:t>신규업체 서류 및 교육 관련 사항</a:t>
            </a:r>
            <a:endParaRPr lang="ko-KR" altLang="en-US" sz="2000" b="1" dirty="0">
              <a:latin typeface="HY견고딕"/>
              <a:ea typeface="HY견고딕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277" y="1869934"/>
            <a:ext cx="4752528" cy="3096344"/>
          </a:xfrm>
          <a:prstGeom prst="rect">
            <a:avLst/>
          </a:prstGeom>
        </p:spPr>
      </p:pic>
      <p:cxnSp>
        <p:nvCxnSpPr>
          <p:cNvPr id="12" name="직선 화살표 연결선 11"/>
          <p:cNvCxnSpPr>
            <a:endCxn id="10" idx="1"/>
          </p:cNvCxnSpPr>
          <p:nvPr/>
        </p:nvCxnSpPr>
        <p:spPr>
          <a:xfrm flipV="1">
            <a:off x="1908380" y="3418106"/>
            <a:ext cx="2908897" cy="1019006"/>
          </a:xfrm>
          <a:prstGeom prst="straightConnector1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306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764704"/>
            <a:ext cx="4808984" cy="597666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72" y="1340768"/>
            <a:ext cx="4680520" cy="288636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4365104"/>
            <a:ext cx="4752528" cy="2376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93160" y="3356992"/>
            <a:ext cx="2160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600" b="1" dirty="0" smtClean="0">
                <a:solidFill>
                  <a:srgbClr val="FF0000"/>
                </a:solidFill>
                <a:latin typeface="HY견고딕"/>
                <a:ea typeface="HY견고딕"/>
              </a:rPr>
              <a:t>매일 제출</a:t>
            </a:r>
            <a:endParaRPr lang="ko-KR" altLang="en-US" sz="36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977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412776"/>
            <a:ext cx="5143500" cy="5085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520" y="5517232"/>
            <a:ext cx="4665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600" b="1" dirty="0" smtClean="0">
                <a:solidFill>
                  <a:srgbClr val="FF0000"/>
                </a:solidFill>
                <a:latin typeface="HY견고딕"/>
                <a:ea typeface="HY견고딕"/>
              </a:rPr>
              <a:t>매주 목요일마다 제출</a:t>
            </a:r>
            <a:endParaRPr lang="ko-KR" altLang="en-US" sz="36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00409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3" y="1772816"/>
            <a:ext cx="865231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92696"/>
            <a:ext cx="9002381" cy="309634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4005064"/>
            <a:ext cx="8640960" cy="244827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16496" y="692696"/>
            <a:ext cx="3456384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4" y="398666"/>
            <a:ext cx="4213255" cy="655820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946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6. </a:t>
            </a:r>
            <a:r>
              <a:rPr lang="ko-KR" altLang="en-US" sz="2800" b="1" dirty="0" smtClean="0">
                <a:latin typeface="HY견고딕"/>
                <a:ea typeface="HY견고딕"/>
              </a:rPr>
              <a:t>현장소장님 </a:t>
            </a:r>
            <a:r>
              <a:rPr lang="ko-KR" altLang="en-US" sz="2800" b="1" dirty="0">
                <a:latin typeface="HY견고딕"/>
                <a:ea typeface="HY견고딕"/>
              </a:rPr>
              <a:t>당부사항</a:t>
            </a: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altLang="ko-KR" sz="1100" b="1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반복적인 불안전한 상태가 발생하지 않도록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재발방지를 철저히 이행하도록 </a:t>
            </a:r>
            <a:r>
              <a:rPr lang="ko-KR" altLang="en-US" sz="2000" b="1" dirty="0" smtClean="0">
                <a:latin typeface="HY견고딕"/>
                <a:ea typeface="HY견고딕"/>
              </a:rPr>
              <a:t>할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사고사례를 참조하여 당 현장에 해당하는 공종은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사고예방을 위한 철저한 점검을 실시하도록 할 것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7736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1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8.21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90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4924"/>
          <a:stretch/>
        </p:blipFill>
        <p:spPr>
          <a:xfrm>
            <a:off x="560512" y="398665"/>
            <a:ext cx="7249537" cy="278056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3068960"/>
            <a:ext cx="463820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620688"/>
            <a:ext cx="835292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620688"/>
            <a:ext cx="7011378" cy="18385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2441761"/>
            <a:ext cx="6849431" cy="263879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28" y="4941168"/>
            <a:ext cx="6840760" cy="169213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32520" y="1916832"/>
            <a:ext cx="6849431" cy="52492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6044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폭염주의보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폭염경보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일사병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1268760"/>
            <a:ext cx="5256584" cy="54871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69" y="4653136"/>
            <a:ext cx="4896544" cy="1590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4969" y="6299924"/>
            <a:ext cx="504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-&gt;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커피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탄산음료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 –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열손실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갈증유발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81" y="1690644"/>
            <a:ext cx="4368373" cy="5065282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38980" y="3352687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508675" y="3370983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566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자율점검표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실시요청의 건 전파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3" y="1539922"/>
            <a:ext cx="4103167" cy="515879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56" y="548680"/>
            <a:ext cx="2520280" cy="335448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245" y="3789039"/>
            <a:ext cx="2556302" cy="29096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331582"/>
            <a:ext cx="3240360" cy="51431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935" y="5838008"/>
            <a:ext cx="3372321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22" y="421465"/>
            <a:ext cx="4772691" cy="141942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916832"/>
            <a:ext cx="4248472" cy="44644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t="14821"/>
          <a:stretch/>
        </p:blipFill>
        <p:spPr>
          <a:xfrm>
            <a:off x="5251113" y="3356992"/>
            <a:ext cx="4391638" cy="864096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10" name="직사각형 9"/>
          <p:cNvSpPr/>
          <p:nvPr/>
        </p:nvSpPr>
        <p:spPr>
          <a:xfrm>
            <a:off x="776536" y="4437112"/>
            <a:ext cx="3816424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12" name="직선 화살표 연결선 11"/>
          <p:cNvCxnSpPr>
            <a:endCxn id="8" idx="1"/>
          </p:cNvCxnSpPr>
          <p:nvPr/>
        </p:nvCxnSpPr>
        <p:spPr>
          <a:xfrm flipV="1">
            <a:off x="4592960" y="3789040"/>
            <a:ext cx="658153" cy="648072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7"/>
          <a:srcRect t="14287" r="2466" b="14285"/>
          <a:stretch/>
        </p:blipFill>
        <p:spPr>
          <a:xfrm>
            <a:off x="6726852" y="4941168"/>
            <a:ext cx="1440160" cy="420668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6609184" y="4813568"/>
            <a:ext cx="1643873" cy="63165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7209596" y="4265300"/>
            <a:ext cx="432048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13272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을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이용한 위험성평가 등록절차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496" y="1268760"/>
            <a:ext cx="8928992" cy="470898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결제순서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해당공종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자재반입부터 시공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품질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보건관리에서 정리정돈까지 포함한 한달 간 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모든작업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포함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 관리방법 및 기준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대처방법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사고사례를 통한 재발방지대책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베임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감염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 접촉 등 일어날수 있는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모든상황에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대한 안전대책을 확인 및 실행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12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b="1" dirty="0" smtClean="0">
                <a:latin typeface="HY견고딕"/>
                <a:ea typeface="HY견고딕"/>
              </a:rPr>
              <a:t>  </a:t>
            </a:r>
            <a:r>
              <a:rPr lang="en-US" altLang="ko-KR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2.</a:t>
            </a:r>
            <a:r>
              <a:rPr lang="ko-KR" altLang="en-US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주간합동점검 </a:t>
            </a:r>
            <a:r>
              <a:rPr lang="en-US" altLang="ko-KR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_</a:t>
            </a:r>
            <a:r>
              <a:rPr lang="ko-KR" altLang="en-US" sz="2800" b="1" dirty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주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</a:t>
            </a:r>
            <a:r>
              <a:rPr lang="en-US" altLang="ko-KR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3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회</a:t>
            </a:r>
            <a:r>
              <a:rPr lang="ko-KR" altLang="en-US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    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HY견고딕"/>
              <a:ea typeface="HY견고딕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6404" y="4797152"/>
            <a:ext cx="303236" cy="820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0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8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04" y="1340768"/>
            <a:ext cx="2886436" cy="511256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832" y="1356798"/>
            <a:ext cx="3096344" cy="509949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176" y="1232077"/>
            <a:ext cx="2926160" cy="531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497143"/>
            <a:ext cx="8496944" cy="111750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636862"/>
            <a:ext cx="4104456" cy="488848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92" y="1614646"/>
            <a:ext cx="4562254" cy="22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75" y="1859640"/>
            <a:ext cx="8459381" cy="224821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75" y="4107854"/>
            <a:ext cx="5620534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3.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*</a:t>
            </a:r>
            <a:r>
              <a:rPr lang="ko-KR" altLang="en-US" sz="2300" b="1" dirty="0" err="1">
                <a:latin typeface="HY견고딕"/>
                <a:ea typeface="HY견고딕"/>
              </a:rPr>
              <a:t>공종별</a:t>
            </a:r>
            <a:r>
              <a:rPr lang="ko-KR" altLang="en-US" sz="2300" b="1" dirty="0">
                <a:latin typeface="HY견고딕"/>
                <a:ea typeface="HY견고딕"/>
              </a:rPr>
              <a:t> 안전활동 </a:t>
            </a:r>
            <a:r>
              <a:rPr lang="en-US" altLang="ko-KR" sz="2300" b="1" dirty="0">
                <a:latin typeface="HY견고딕"/>
                <a:ea typeface="HY견고딕"/>
              </a:rPr>
              <a:t>(</a:t>
            </a:r>
            <a:r>
              <a:rPr lang="ko-KR" altLang="en-US" sz="2300" b="1" dirty="0" err="1">
                <a:latin typeface="HY견고딕"/>
                <a:ea typeface="HY견고딕"/>
              </a:rPr>
              <a:t>미래지앤씨</a:t>
            </a:r>
            <a:r>
              <a:rPr lang="en-US" altLang="ko-KR" sz="2300" b="1" dirty="0">
                <a:latin typeface="HY견고딕"/>
                <a:ea typeface="HY견고딕"/>
              </a:rPr>
              <a:t>_</a:t>
            </a:r>
            <a:r>
              <a:rPr lang="ko-KR" altLang="en-US" sz="2300" b="1" dirty="0">
                <a:latin typeface="HY견고딕"/>
                <a:ea typeface="HY견고딕"/>
              </a:rPr>
              <a:t>상</a:t>
            </a:r>
            <a:r>
              <a:rPr lang="en-US" altLang="ko-KR" sz="2300" b="1" dirty="0">
                <a:latin typeface="HY견고딕"/>
                <a:ea typeface="HY견고딕"/>
              </a:rPr>
              <a:t>/ </a:t>
            </a:r>
            <a:r>
              <a:rPr lang="ko-KR" altLang="en-US" sz="2300" b="1" dirty="0">
                <a:latin typeface="HY견고딕"/>
                <a:ea typeface="HY견고딕"/>
              </a:rPr>
              <a:t>중 등급</a:t>
            </a:r>
            <a:r>
              <a:rPr lang="en-US" altLang="ko-KR" sz="2300" b="1" dirty="0">
                <a:latin typeface="HY견고딕"/>
                <a:ea typeface="HY견고딕"/>
              </a:rPr>
              <a:t>)</a:t>
            </a:r>
            <a:r>
              <a:rPr lang="ko-KR" altLang="en-US" sz="2300" b="1" dirty="0">
                <a:latin typeface="HY견고딕"/>
                <a:ea typeface="HY견고딕"/>
              </a:rPr>
              <a:t>  </a:t>
            </a:r>
            <a:r>
              <a:rPr lang="ko-KR" altLang="en-US" sz="23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93" y="1692744"/>
            <a:ext cx="9577064" cy="3858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2132856"/>
            <a:ext cx="943304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1619" y="1159625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2" y="1605901"/>
            <a:ext cx="9147699" cy="4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94" y="1607133"/>
            <a:ext cx="8487960" cy="1569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001" y="3176493"/>
            <a:ext cx="532859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매일 작업 전 자율안전점검을 실시 중 무재해 밴드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인쇄하여 보관관리 필요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3821103"/>
            <a:ext cx="3600400" cy="294195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207" y="3842237"/>
            <a:ext cx="4092057" cy="289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27" y="1859640"/>
            <a:ext cx="9311201" cy="22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재광건설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48" y="1702606"/>
            <a:ext cx="8507012" cy="209579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24" y="4005064"/>
            <a:ext cx="2910616" cy="248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2" y="1666848"/>
            <a:ext cx="9003683" cy="478648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247" y="105986"/>
            <a:ext cx="2046257" cy="21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거송에이엔드건설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62" y="1666849"/>
            <a:ext cx="8724517" cy="4570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17296" y="859974"/>
            <a:ext cx="1584176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FF0000"/>
                </a:solidFill>
              </a:rPr>
              <a:t>사진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?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666848"/>
            <a:ext cx="2871403" cy="255423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832" y="1667345"/>
            <a:ext cx="2638040" cy="243429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079" y="1605902"/>
            <a:ext cx="3082401" cy="239916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29" y="4101640"/>
            <a:ext cx="2777207" cy="231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528332"/>
            <a:ext cx="6696744" cy="28312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3284984"/>
            <a:ext cx="8496944" cy="304653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76536" y="5517232"/>
            <a:ext cx="8136904" cy="9361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963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금호석유화학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84850"/>
            <a:ext cx="2734057" cy="2067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912" y="3933056"/>
            <a:ext cx="8820984" cy="258532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조치등록 불량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업무지시서 발행에도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불구하고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이행관리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zero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인근현장 창호 사망사고 관련 특별교육 시 공유하였는데도 불구하고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전혀 계도가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되지않음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</a:p>
          <a:p>
            <a:endParaRPr lang="en-US" altLang="ko-KR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3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4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 업무지시서 지속적으로 발행예정 및 미 실행 시 특별교육 매일 실시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될때까지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189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 dirty="0">
                <a:latin typeface="HY견고딕"/>
                <a:ea typeface="HY견고딕"/>
              </a:rPr>
              <a:t>4.</a:t>
            </a:r>
            <a:r>
              <a:rPr lang="ko-KR" altLang="en-US" sz="3600" b="1" dirty="0">
                <a:latin typeface="HY견고딕"/>
                <a:ea typeface="HY견고딕"/>
              </a:rPr>
              <a:t>주간 위험성평가</a:t>
            </a:r>
            <a:r>
              <a:rPr lang="en-US" altLang="ko-KR" sz="3600" b="1" dirty="0">
                <a:latin typeface="HY견고딕"/>
                <a:ea typeface="HY견고딕"/>
              </a:rPr>
              <a:t>&amp;</a:t>
            </a:r>
            <a:r>
              <a:rPr lang="ko-KR" altLang="en-US" sz="3600" b="1" dirty="0">
                <a:latin typeface="HY견고딕"/>
                <a:ea typeface="HY견고딕"/>
              </a:rPr>
              <a:t>피드백 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1</a:t>
            </a:r>
            <a:r>
              <a:rPr lang="en-US" altLang="ko-KR" sz="2300" b="1" dirty="0" smtClean="0"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latin typeface="HY견고딕"/>
                <a:ea typeface="HY견고딕"/>
              </a:rPr>
              <a:t>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갱폼</a:t>
            </a:r>
            <a:r>
              <a:rPr lang="ko-KR" altLang="en-US" sz="2300" b="1" dirty="0" smtClean="0">
                <a:latin typeface="HY견고딕"/>
                <a:ea typeface="HY견고딕"/>
              </a:rPr>
              <a:t>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턴버클</a:t>
            </a:r>
            <a:r>
              <a:rPr lang="ko-KR" altLang="en-US" sz="2300" b="1" dirty="0" smtClean="0">
                <a:latin typeface="HY견고딕"/>
                <a:ea typeface="HY견고딕"/>
              </a:rPr>
              <a:t> 와이어로프 충돌식별 및 바닥 전도방지조치 양호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18199" y="5456192"/>
            <a:ext cx="285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496" y="5410827"/>
            <a:ext cx="9649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dirty="0" smtClean="0">
                <a:latin typeface="HY견고딕"/>
                <a:ea typeface="HY견고딕"/>
              </a:rPr>
              <a:t>*</a:t>
            </a:r>
            <a:r>
              <a:rPr lang="ko-KR" altLang="en-US" sz="2400" dirty="0" smtClean="0">
                <a:latin typeface="HY견고딕"/>
                <a:ea typeface="HY견고딕"/>
              </a:rPr>
              <a:t>지속적인 관리이행 준수</a:t>
            </a:r>
            <a:r>
              <a:rPr lang="en-US" altLang="ko-KR" sz="2400" dirty="0" smtClean="0">
                <a:latin typeface="HY견고딕"/>
                <a:ea typeface="HY견고딕"/>
              </a:rPr>
              <a:t>.</a:t>
            </a:r>
            <a:r>
              <a:rPr lang="ko-KR" altLang="en-US" sz="2400" dirty="0" smtClean="0">
                <a:latin typeface="HY견고딕"/>
                <a:ea typeface="HY견고딕"/>
              </a:rPr>
              <a:t> </a:t>
            </a:r>
            <a:endParaRPr lang="ko-KR" altLang="en-US" sz="2400" dirty="0"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704527" y="1757085"/>
            <a:ext cx="3744416" cy="3307514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18691" y="1746422"/>
            <a:ext cx="3730252" cy="332800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0" y="1757082"/>
            <a:ext cx="3730253" cy="331734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407" y="1757080"/>
            <a:ext cx="3731535" cy="3307519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406" y="1652064"/>
            <a:ext cx="4379610" cy="342871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23804" y="2216410"/>
            <a:ext cx="3873211" cy="360839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 dirty="0">
                <a:latin typeface="HY견고딕"/>
                <a:ea typeface="HY견고딕"/>
              </a:rPr>
              <a:t>4.</a:t>
            </a:r>
            <a:r>
              <a:rPr lang="ko-KR" altLang="en-US" sz="3600" b="1" dirty="0">
                <a:latin typeface="HY견고딕"/>
                <a:ea typeface="HY견고딕"/>
              </a:rPr>
              <a:t>주간 위험성평가</a:t>
            </a:r>
            <a:r>
              <a:rPr lang="en-US" altLang="ko-KR" sz="3600" b="1" dirty="0">
                <a:latin typeface="HY견고딕"/>
                <a:ea typeface="HY견고딕"/>
              </a:rPr>
              <a:t>&amp;</a:t>
            </a:r>
            <a:r>
              <a:rPr lang="ko-KR" altLang="en-US" sz="3600" b="1" dirty="0">
                <a:latin typeface="HY견고딕"/>
                <a:ea typeface="HY견고딕"/>
              </a:rPr>
              <a:t>피드백 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2</a:t>
            </a:r>
            <a:r>
              <a:rPr lang="en-US" altLang="ko-KR" sz="2300" b="1" dirty="0" smtClean="0"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latin typeface="HY견고딕"/>
                <a:ea typeface="HY견고딕"/>
              </a:rPr>
              <a:t> 고소 작업 시 개인보호구 및 상부 추락방호조치 지속적 확인 양호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18199" y="5456192"/>
            <a:ext cx="285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04527" y="1757085"/>
            <a:ext cx="3744416" cy="3307514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6422"/>
            <a:ext cx="3730252" cy="332800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18690" y="1757082"/>
            <a:ext cx="3730253" cy="331734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409" y="1741080"/>
            <a:ext cx="3731534" cy="332352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2461" y="1734263"/>
            <a:ext cx="3716482" cy="3330336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200" y="1608336"/>
            <a:ext cx="4362792" cy="412492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4888" y="2440983"/>
            <a:ext cx="4824536" cy="401235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93011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54743" y="3046085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9548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3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smtClean="0">
                <a:latin typeface="HY견고딕"/>
                <a:ea typeface="HY견고딕"/>
              </a:rPr>
              <a:t>하부 서포터 해체로 인한 붕괴위험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632520" y="5579211"/>
            <a:ext cx="5711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Char char="-"/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붕괴 사고 시 대량인명 사고위험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marL="342900" lvl="0" indent="-342900">
              <a:buFontTx/>
              <a:buChar char="-"/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사고 발생 시 언론집중보도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현대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>
            <a:fillRect/>
          </a:stretch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5389"/>
            <a:ext cx="3730251" cy="33353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33166" y="1711296"/>
            <a:ext cx="3715776" cy="33795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32263" y="1735273"/>
            <a:ext cx="3716679" cy="334550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12" y="1727472"/>
            <a:ext cx="3717230" cy="33723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690" y="1738116"/>
            <a:ext cx="3730249" cy="335156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7874" y="1744179"/>
            <a:ext cx="3711065" cy="332042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8687" y="1752022"/>
            <a:ext cx="3730252" cy="3327359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0828" y="5117860"/>
            <a:ext cx="3686689" cy="457264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45088" y="1893646"/>
            <a:ext cx="2838846" cy="167936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63853" y="3870296"/>
            <a:ext cx="446449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 팀 전체 특별교육 및 용마루 자체 내에서도 재발방지대책 세워서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간단하게라도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 발생금지 조치철저</a:t>
            </a:r>
            <a:endParaRPr lang="ko-KR" altLang="en-US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54743" y="3046085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4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smtClean="0">
                <a:latin typeface="HY견고딕"/>
                <a:ea typeface="HY견고딕"/>
              </a:rPr>
              <a:t>사용하는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공도구</a:t>
            </a:r>
            <a:r>
              <a:rPr lang="ko-KR" altLang="en-US" sz="2300" b="1" dirty="0" smtClean="0">
                <a:latin typeface="HY견고딕"/>
                <a:ea typeface="HY견고딕"/>
              </a:rPr>
              <a:t> 관리기준 준수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감전위험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632520" y="5579211"/>
            <a:ext cx="88553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Char char="-"/>
              <a:defRPr/>
            </a:pPr>
            <a:r>
              <a:rPr lang="ko-KR" altLang="en-US" sz="2400" b="1" dirty="0" smtClean="0">
                <a:latin typeface="HY견고딕"/>
                <a:ea typeface="HY견고딕"/>
              </a:rPr>
              <a:t>물기</a:t>
            </a:r>
            <a:r>
              <a:rPr lang="en-US" altLang="ko-KR" sz="2400" b="1" dirty="0" smtClean="0">
                <a:latin typeface="HY견고딕"/>
                <a:ea typeface="HY견고딕"/>
              </a:rPr>
              <a:t>,</a:t>
            </a:r>
            <a:r>
              <a:rPr lang="ko-KR" altLang="en-US" sz="2400" b="1" dirty="0" smtClean="0">
                <a:latin typeface="HY견고딕"/>
                <a:ea typeface="HY견고딕"/>
              </a:rPr>
              <a:t>습기</a:t>
            </a:r>
            <a:r>
              <a:rPr lang="en-US" altLang="ko-KR" sz="2400" b="1" dirty="0" smtClean="0">
                <a:latin typeface="HY견고딕"/>
                <a:ea typeface="HY견고딕"/>
              </a:rPr>
              <a:t>,</a:t>
            </a:r>
            <a:r>
              <a:rPr lang="ko-KR" altLang="en-US" sz="2400" b="1" dirty="0" smtClean="0">
                <a:latin typeface="HY견고딕"/>
                <a:ea typeface="HY견고딕"/>
              </a:rPr>
              <a:t>습윤장소 등 사용하는 기계기구의 내장 및 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외함접지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marL="342900" lvl="0" indent="-342900">
              <a:buFontTx/>
              <a:buChar char="-"/>
              <a:defRPr/>
            </a:pPr>
            <a:r>
              <a:rPr lang="ko-KR" altLang="en-US" sz="2400" b="1" dirty="0" err="1" smtClean="0">
                <a:latin typeface="HY견고딕"/>
                <a:ea typeface="HY견고딕"/>
              </a:rPr>
              <a:t>접지극</a:t>
            </a:r>
            <a:r>
              <a:rPr lang="en-US" altLang="ko-KR" sz="2400" b="1" dirty="0" smtClean="0"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latin typeface="HY견고딕"/>
                <a:ea typeface="HY견고딕"/>
              </a:rPr>
              <a:t>접지선 등 탈락유무 확인철저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 dirty="0" smtClean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ko-KR" altLang="en-US" sz="1800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 dirty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en-US" altLang="ko-KR" sz="1800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>
            <a:fillRect/>
          </a:stretch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5389"/>
            <a:ext cx="3730251" cy="33353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33166" y="1711296"/>
            <a:ext cx="3715776" cy="33795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32263" y="1735273"/>
            <a:ext cx="3716679" cy="334550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12" y="1727472"/>
            <a:ext cx="3717230" cy="33723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690" y="1738116"/>
            <a:ext cx="3730249" cy="335156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3" name="타원 22"/>
          <p:cNvSpPr/>
          <p:nvPr/>
        </p:nvSpPr>
        <p:spPr>
          <a:xfrm>
            <a:off x="6033120" y="2420888"/>
            <a:ext cx="3336776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8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재발방지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대책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200" b="0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차후 </a:t>
            </a:r>
            <a:r>
              <a:rPr kumimoji="1" lang="ko-KR" altLang="en-US" sz="1200" b="0" i="0" u="none" strike="noStrike" cap="none" normalizeH="0" baseline="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작업팀</a:t>
            </a:r>
            <a:r>
              <a:rPr kumimoji="1" lang="ko-KR" altLang="en-US" sz="1200" b="0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1" lang="ko-KR" altLang="en-US" sz="1200" b="0" i="0" u="none" strike="noStrike" cap="none" normalizeH="0" baseline="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투입시</a:t>
            </a:r>
            <a:r>
              <a: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특별교육 예정</a:t>
            </a:r>
            <a:endParaRPr kumimoji="1" lang="en-US" altLang="ko-KR" sz="1200" b="0" i="0" u="none" strike="noStrike" cap="none" normalizeH="0" baseline="0" dirty="0" smtClean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1709" y="1730791"/>
            <a:ext cx="3717229" cy="3340845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5925" y="1685391"/>
            <a:ext cx="3668358" cy="33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91854" y="3159527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5</a:t>
            </a:r>
            <a:r>
              <a:rPr lang="en-US" altLang="ko-KR" sz="2300" b="1" dirty="0" smtClean="0">
                <a:latin typeface="HY견고딕"/>
                <a:ea typeface="HY견고딕"/>
              </a:rPr>
              <a:t>) 105</a:t>
            </a:r>
            <a:r>
              <a:rPr lang="ko-KR" altLang="en-US" sz="2300" b="1" dirty="0" smtClean="0">
                <a:latin typeface="HY견고딕"/>
                <a:ea typeface="HY견고딕"/>
              </a:rPr>
              <a:t>동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공동구</a:t>
            </a:r>
            <a:r>
              <a:rPr lang="ko-KR" altLang="en-US" sz="2300" b="1" dirty="0" smtClean="0">
                <a:latin typeface="HY견고딕"/>
                <a:ea typeface="HY견고딕"/>
              </a:rPr>
              <a:t> 내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틀비계</a:t>
            </a:r>
            <a:r>
              <a:rPr lang="ko-KR" altLang="en-US" sz="2300" b="1" dirty="0" smtClean="0">
                <a:latin typeface="HY견고딕"/>
                <a:ea typeface="HY견고딕"/>
              </a:rPr>
              <a:t> 난간탈락</a:t>
            </a:r>
            <a:r>
              <a:rPr lang="en-US" altLang="ko-KR" sz="2300" b="1" dirty="0" smtClean="0">
                <a:latin typeface="HY견고딕"/>
                <a:ea typeface="HY견고딕"/>
              </a:rPr>
              <a:t>,</a:t>
            </a:r>
            <a:r>
              <a:rPr lang="ko-KR" altLang="en-US" sz="2300" b="1" dirty="0" smtClean="0">
                <a:latin typeface="HY견고딕"/>
                <a:ea typeface="HY견고딕"/>
              </a:rPr>
              <a:t>사다리고정 미흡</a:t>
            </a:r>
            <a:r>
              <a:rPr lang="en-US" altLang="ko-KR" sz="2300" b="1" dirty="0" smtClean="0">
                <a:latin typeface="HY견고딕"/>
                <a:ea typeface="HY견고딕"/>
              </a:rPr>
              <a:t>, </a:t>
            </a:r>
            <a:r>
              <a:rPr lang="ko-KR" altLang="en-US" sz="2300" b="1" dirty="0" smtClean="0">
                <a:latin typeface="HY견고딕"/>
                <a:ea typeface="HY견고딕"/>
              </a:rPr>
              <a:t>조도미확보 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복합적인 사고위험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전도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충돌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32520" y="5579211"/>
            <a:ext cx="8225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협소공간 좁고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단차가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깊은장소는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안전조치가 확실해야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…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 dirty="0" smtClean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r>
              <a:rPr lang="en-US" altLang="ko-KR" sz="1800" dirty="0" smtClean="0">
                <a:latin typeface="HY견고딕"/>
                <a:ea typeface="HY견고딕"/>
              </a:rPr>
              <a:t>*</a:t>
            </a:r>
            <a:r>
              <a:rPr lang="ko-KR" altLang="en-US" sz="2000" dirty="0" smtClean="0">
                <a:latin typeface="HY견고딕"/>
                <a:ea typeface="HY견고딕"/>
              </a:rPr>
              <a:t>방수근로자 작업 투입 시 위험요소 상당히 많음</a:t>
            </a:r>
            <a:r>
              <a:rPr lang="en-US" altLang="ko-KR" sz="2000" dirty="0" smtClean="0">
                <a:latin typeface="HY견고딕"/>
                <a:ea typeface="HY견고딕"/>
              </a:rPr>
              <a:t>,,</a:t>
            </a:r>
            <a:r>
              <a:rPr lang="ko-KR" altLang="en-US" sz="2000" dirty="0" smtClean="0">
                <a:latin typeface="HY견고딕"/>
                <a:ea typeface="HY견고딕"/>
              </a:rPr>
              <a:t>조속한 조치가 필요</a:t>
            </a:r>
            <a:r>
              <a:rPr lang="en-US" altLang="ko-KR" sz="2000" dirty="0" smtClean="0">
                <a:latin typeface="HY견고딕"/>
                <a:ea typeface="HY견고딕"/>
              </a:rPr>
              <a:t>.</a:t>
            </a:r>
            <a:endParaRPr lang="ko-KR" altLang="en-US" sz="2000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 dirty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en-US" altLang="ko-KR" sz="1800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5889104" y="2621580"/>
            <a:ext cx="3336776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시정조치</a:t>
            </a:r>
            <a:r>
              <a:rPr lang="en-US" altLang="ko-KR" sz="2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</a:t>
            </a:r>
            <a:endParaRPr kumimoji="1" lang="en-US" altLang="ko-KR" sz="2800" b="0" i="0" u="none" strike="noStrike" cap="none" normalizeH="0" baseline="0" dirty="0" smtClean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2060848"/>
            <a:ext cx="3744416" cy="3455343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524" y="1909833"/>
            <a:ext cx="3596759" cy="37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21" y="1152362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300" b="1" dirty="0" smtClean="0">
                <a:latin typeface="HY견고딕"/>
                <a:ea typeface="HY견고딕"/>
              </a:rPr>
              <a:t>기타불량 사례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불안전한 상태 및 환경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</a:t>
            </a:r>
            <a:endParaRPr lang="ko-KR" altLang="en-US" sz="16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04306" y="4720753"/>
            <a:ext cx="38851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600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21" y="1652321"/>
            <a:ext cx="2835403" cy="256876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105" y="1673820"/>
            <a:ext cx="2919498" cy="254697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590" y="1614302"/>
            <a:ext cx="3015926" cy="253477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20" y="4274771"/>
            <a:ext cx="2835403" cy="251147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2105" y="4295976"/>
            <a:ext cx="3033063" cy="222936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0397" y="4375404"/>
            <a:ext cx="2939107" cy="20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696" y="3619882"/>
            <a:ext cx="5472608" cy="961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296" y="476672"/>
            <a:ext cx="5796008" cy="83831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584" y="1844824"/>
            <a:ext cx="7354326" cy="2114845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496616" y="2902246"/>
            <a:ext cx="6840760" cy="45474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856" y="4271546"/>
            <a:ext cx="2620335" cy="22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4837"/>
          <a:stretch/>
        </p:blipFill>
        <p:spPr>
          <a:xfrm>
            <a:off x="1923627" y="399627"/>
            <a:ext cx="5765677" cy="605874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627" y="363396"/>
            <a:ext cx="5909693" cy="616194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081" y="5463119"/>
            <a:ext cx="4176464" cy="1054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908720"/>
            <a:ext cx="7802064" cy="11907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2099511"/>
            <a:ext cx="7887801" cy="5811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95" y="2680617"/>
            <a:ext cx="7761034" cy="18980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94" y="4578632"/>
            <a:ext cx="8010137" cy="1806813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51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0261" y="398664"/>
            <a:ext cx="5906890" cy="61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4" y="417651"/>
            <a:ext cx="5603789" cy="623166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601" y="442495"/>
            <a:ext cx="5896798" cy="620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074" y="418680"/>
            <a:ext cx="5915851" cy="62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074" y="404390"/>
            <a:ext cx="5915851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9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469" y="413916"/>
            <a:ext cx="5811061" cy="60301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9364" y="374069"/>
            <a:ext cx="6011093" cy="6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469" y="413916"/>
            <a:ext cx="5811061" cy="60301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5114" y="437732"/>
            <a:ext cx="5811061" cy="60587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90" y="394864"/>
            <a:ext cx="5868219" cy="60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469" y="413916"/>
            <a:ext cx="5811061" cy="60301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5114" y="437732"/>
            <a:ext cx="5811061" cy="60587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6996" y="409153"/>
            <a:ext cx="5792008" cy="603969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0851" y="349248"/>
            <a:ext cx="5955785" cy="614723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6659" y="836712"/>
            <a:ext cx="374469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469" y="413916"/>
            <a:ext cx="5811061" cy="60301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5114" y="437732"/>
            <a:ext cx="5811061" cy="60587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6996" y="409153"/>
            <a:ext cx="5792008" cy="603969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9351" y="416329"/>
            <a:ext cx="5830114" cy="603969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4601" y="418680"/>
            <a:ext cx="5896798" cy="61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80" y="1326540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1.23</a:t>
            </a:r>
            <a:r>
              <a:rPr lang="ko-KR" altLang="en-US" sz="2000" b="1" dirty="0" smtClean="0">
                <a:latin typeface="HY견고딕"/>
                <a:ea typeface="HY견고딕"/>
              </a:rPr>
              <a:t>일 목요일 아침 조회 시 우수근로자 시상식 </a:t>
            </a:r>
            <a:r>
              <a:rPr lang="en-US" altLang="ko-KR" sz="2000" b="1" dirty="0" smtClean="0">
                <a:latin typeface="HY견고딕"/>
                <a:ea typeface="HY견고딕"/>
              </a:rPr>
              <a:t>&amp; </a:t>
            </a:r>
            <a:r>
              <a:rPr lang="ko-KR" altLang="en-US" sz="2000" b="1" dirty="0" smtClean="0">
                <a:latin typeface="HY견고딕"/>
                <a:ea typeface="HY견고딕"/>
              </a:rPr>
              <a:t>우수근로자 인터뷰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2.23</a:t>
            </a:r>
            <a:r>
              <a:rPr lang="ko-KR" altLang="en-US" sz="2000" b="1" dirty="0" smtClean="0">
                <a:latin typeface="HY견고딕"/>
                <a:ea typeface="HY견고딕"/>
              </a:rPr>
              <a:t>일 금요일 자율안전컨설팅 실시예정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endParaRPr lang="ko-KR" altLang="en-US" sz="2000" b="1" dirty="0"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현장 내 작업차량 출입증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교부받고</a:t>
            </a:r>
            <a:r>
              <a:rPr lang="ko-KR" altLang="en-US" sz="2000" b="1" dirty="0" smtClean="0">
                <a:latin typeface="HY견고딕"/>
                <a:ea typeface="HY견고딕"/>
              </a:rPr>
              <a:t> 지하층에 차량 주차할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  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6734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5. </a:t>
            </a:r>
            <a:r>
              <a:rPr lang="ko-KR" altLang="en-US" sz="3200" b="1">
                <a:latin typeface="HY견고딕"/>
                <a:ea typeface="HY견고딕"/>
              </a:rPr>
              <a:t>건의사항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4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99" y="440629"/>
            <a:ext cx="8052585" cy="264293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41" y="3274349"/>
            <a:ext cx="7773485" cy="9716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63" y="4246035"/>
            <a:ext cx="7837521" cy="22793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6799" y="5229200"/>
            <a:ext cx="8700657" cy="14401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768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4" y="398666"/>
            <a:ext cx="4213255" cy="655820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946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6. </a:t>
            </a:r>
            <a:r>
              <a:rPr lang="ko-KR" altLang="en-US" sz="2800" b="1" dirty="0" smtClean="0">
                <a:latin typeface="HY견고딕"/>
                <a:ea typeface="HY견고딕"/>
              </a:rPr>
              <a:t>현장소장님 </a:t>
            </a:r>
            <a:r>
              <a:rPr lang="ko-KR" altLang="en-US" sz="2800" b="1" dirty="0">
                <a:latin typeface="HY견고딕"/>
                <a:ea typeface="HY견고딕"/>
              </a:rPr>
              <a:t>당부사항</a:t>
            </a: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altLang="ko-KR" sz="1100" b="1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위험성평가 내용 전 근로자 및 관리자에게 전파를 확실히 할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아침조회 시 해당 관리감독자는 업체 </a:t>
            </a:r>
            <a:r>
              <a:rPr lang="en-US" altLang="ko-KR" sz="2000" b="1" dirty="0" smtClean="0">
                <a:latin typeface="HY견고딕"/>
                <a:ea typeface="HY견고딕"/>
              </a:rPr>
              <a:t>TBM</a:t>
            </a:r>
            <a:r>
              <a:rPr lang="ko-KR" altLang="en-US" sz="2000" b="1" dirty="0" smtClean="0">
                <a:latin typeface="HY견고딕"/>
                <a:ea typeface="HY견고딕"/>
              </a:rPr>
              <a:t>에 참여하여 당일 작업상항 및 특이사항 확인을 철저히 하도록 할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latin typeface="HY견고딕"/>
                <a:ea typeface="HY견고딕"/>
              </a:rPr>
              <a:t>지하층 및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지상층</a:t>
            </a:r>
            <a:r>
              <a:rPr lang="ko-KR" altLang="en-US" sz="2000" b="1" dirty="0" smtClean="0">
                <a:latin typeface="HY견고딕"/>
                <a:ea typeface="HY견고딕"/>
              </a:rPr>
              <a:t> 전체적인 자재구역설정 및 통로확보 등 현장정리 및 청소실시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720752" y="1484784"/>
            <a:ext cx="4488500" cy="2502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 품질정기교육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24.08.14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07. 01. ~ 24. 07. 28.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1943957"/>
            <a:ext cx="9577064" cy="41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(24.07)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298" y="1874103"/>
            <a:ext cx="4106670" cy="23196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5"/>
          <a:srcRect b="7508"/>
          <a:stretch/>
        </p:blipFill>
        <p:spPr>
          <a:xfrm>
            <a:off x="558298" y="4319305"/>
            <a:ext cx="4106670" cy="20620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1991" y="1874102"/>
            <a:ext cx="4401487" cy="450722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296" y="1850187"/>
            <a:ext cx="4106671" cy="234351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8295" y="4319301"/>
            <a:ext cx="4106671" cy="206202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71991" y="1842614"/>
            <a:ext cx="4401487" cy="45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2852937"/>
            <a:ext cx="6030167" cy="12288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01" y="398665"/>
            <a:ext cx="5986191" cy="25364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01" y="4090734"/>
            <a:ext cx="6049219" cy="98121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56" y="5202098"/>
            <a:ext cx="5976664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34187" y="-624995"/>
            <a:ext cx="3197270" cy="583264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l="6132" b="1493"/>
          <a:stretch/>
        </p:blipFill>
        <p:spPr>
          <a:xfrm rot="16200000">
            <a:off x="5385049" y="2420886"/>
            <a:ext cx="3168351" cy="4896546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7185248" y="6021288"/>
            <a:ext cx="936104" cy="50405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722" y="282130"/>
            <a:ext cx="742159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비상주</a:t>
            </a:r>
            <a:r>
              <a:rPr lang="ko-KR" altLang="en-US" sz="2000" b="1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또는 돌발적으로 투입되는 공정</a:t>
            </a:r>
            <a:r>
              <a:rPr lang="en-US" altLang="ko-KR" sz="2000" b="1" dirty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_</a:t>
            </a:r>
            <a:r>
              <a:rPr lang="ko-KR" altLang="en-US" sz="2000" b="1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부암</a:t>
            </a:r>
            <a:r>
              <a:rPr lang="en-US" altLang="ko-KR" sz="2000" b="1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</a:t>
            </a:r>
            <a:r>
              <a:rPr lang="ko-KR" altLang="en-US" sz="2000" b="1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차 실시방법</a:t>
            </a:r>
            <a:endParaRPr lang="ko-KR" altLang="en-US" sz="2000" b="1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3501008"/>
            <a:ext cx="4032447" cy="28803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7"/>
          <a:srcRect r="2673" b="2866"/>
          <a:stretch/>
        </p:blipFill>
        <p:spPr>
          <a:xfrm rot="16200000">
            <a:off x="6683190" y="262646"/>
            <a:ext cx="2516286" cy="3384374"/>
          </a:xfrm>
          <a:prstGeom prst="rect">
            <a:avLst/>
          </a:prstGeom>
        </p:spPr>
      </p:pic>
      <p:sp>
        <p:nvSpPr>
          <p:cNvPr id="14" name="타원 13"/>
          <p:cNvSpPr/>
          <p:nvPr/>
        </p:nvSpPr>
        <p:spPr>
          <a:xfrm>
            <a:off x="6537176" y="2708920"/>
            <a:ext cx="2880322" cy="5760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2926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1018</Words>
  <Application>Microsoft Office PowerPoint</Application>
  <PresentationFormat>A4 용지(210x297mm)</PresentationFormat>
  <Paragraphs>216</Paragraphs>
  <Slides>64</Slides>
  <Notes>64</Notes>
  <HiddenSlides>2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64</vt:i4>
      </vt:variant>
    </vt:vector>
  </HeadingPairs>
  <TitlesOfParts>
    <vt:vector size="72" baseType="lpstr">
      <vt:lpstr>HY견고딕</vt:lpstr>
      <vt:lpstr>HY울릉도L</vt:lpstr>
      <vt:lpstr>굴림</vt:lpstr>
      <vt:lpstr>맑은 고딕</vt:lpstr>
      <vt:lpstr>문체부 바탕체</vt:lpstr>
      <vt:lpstr>휴먼둥근헤드라인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3780</cp:revision>
  <cp:lastPrinted>2024-08-15T04:09:45Z</cp:lastPrinted>
  <dcterms:created xsi:type="dcterms:W3CDTF">2007-09-19T08:05:28Z</dcterms:created>
  <dcterms:modified xsi:type="dcterms:W3CDTF">2024-08-22T04:21:39Z</dcterms:modified>
  <cp:version/>
</cp:coreProperties>
</file>