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66"/>
  </p:notesMasterIdLst>
  <p:handoutMasterIdLst>
    <p:handoutMasterId r:id="rId67"/>
  </p:handoutMasterIdLst>
  <p:sldIdLst>
    <p:sldId id="3896" r:id="rId2"/>
    <p:sldId id="4151" r:id="rId3"/>
    <p:sldId id="4150" r:id="rId4"/>
    <p:sldId id="4152" r:id="rId5"/>
    <p:sldId id="4160" r:id="rId6"/>
    <p:sldId id="4158" r:id="rId7"/>
    <p:sldId id="4159" r:id="rId8"/>
    <p:sldId id="4162" r:id="rId9"/>
    <p:sldId id="4084" r:id="rId10"/>
    <p:sldId id="4085" r:id="rId11"/>
    <p:sldId id="3890" r:id="rId12"/>
    <p:sldId id="4153" r:id="rId13"/>
    <p:sldId id="4154" r:id="rId14"/>
    <p:sldId id="4155" r:id="rId15"/>
    <p:sldId id="4157" r:id="rId16"/>
    <p:sldId id="4180" r:id="rId17"/>
    <p:sldId id="4076" r:id="rId18"/>
    <p:sldId id="4090" r:id="rId19"/>
    <p:sldId id="4091" r:id="rId20"/>
    <p:sldId id="4163" r:id="rId21"/>
    <p:sldId id="4183" r:id="rId22"/>
    <p:sldId id="4184" r:id="rId23"/>
    <p:sldId id="4189" r:id="rId24"/>
    <p:sldId id="4181" r:id="rId25"/>
    <p:sldId id="4164" r:id="rId26"/>
    <p:sldId id="3989" r:id="rId27"/>
    <p:sldId id="4166" r:id="rId28"/>
    <p:sldId id="3990" r:id="rId29"/>
    <p:sldId id="4019" r:id="rId30"/>
    <p:sldId id="3991" r:id="rId31"/>
    <p:sldId id="4137" r:id="rId32"/>
    <p:sldId id="4165" r:id="rId33"/>
    <p:sldId id="4132" r:id="rId34"/>
    <p:sldId id="4185" r:id="rId35"/>
    <p:sldId id="4098" r:id="rId36"/>
    <p:sldId id="4186" r:id="rId37"/>
    <p:sldId id="4187" r:id="rId38"/>
    <p:sldId id="4188" r:id="rId39"/>
    <p:sldId id="4139" r:id="rId40"/>
    <p:sldId id="4143" r:id="rId41"/>
    <p:sldId id="4075" r:id="rId42"/>
    <p:sldId id="4113" r:id="rId43"/>
    <p:sldId id="4170" r:id="rId44"/>
    <p:sldId id="4144" r:id="rId45"/>
    <p:sldId id="4171" r:id="rId46"/>
    <p:sldId id="4172" r:id="rId47"/>
    <p:sldId id="4173" r:id="rId48"/>
    <p:sldId id="4174" r:id="rId49"/>
    <p:sldId id="4175" r:id="rId50"/>
    <p:sldId id="4176" r:id="rId51"/>
    <p:sldId id="4177" r:id="rId52"/>
    <p:sldId id="4178" r:id="rId53"/>
    <p:sldId id="4179" r:id="rId54"/>
    <p:sldId id="4031" r:id="rId55"/>
    <p:sldId id="4146" r:id="rId56"/>
    <p:sldId id="4167" r:id="rId57"/>
    <p:sldId id="4169" r:id="rId58"/>
    <p:sldId id="4168" r:id="rId59"/>
    <p:sldId id="4123" r:id="rId60"/>
    <p:sldId id="3895" r:id="rId61"/>
    <p:sldId id="3939" r:id="rId62"/>
    <p:sldId id="4141" r:id="rId63"/>
    <p:sldId id="3932" r:id="rId64"/>
    <p:sldId id="3933" r:id="rId65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3896"/>
            <p14:sldId id="4151"/>
            <p14:sldId id="4150"/>
            <p14:sldId id="4152"/>
            <p14:sldId id="4160"/>
            <p14:sldId id="4158"/>
            <p14:sldId id="4159"/>
            <p14:sldId id="4162"/>
            <p14:sldId id="4084"/>
            <p14:sldId id="4085"/>
            <p14:sldId id="3890"/>
            <p14:sldId id="4153"/>
            <p14:sldId id="4154"/>
            <p14:sldId id="4155"/>
            <p14:sldId id="4157"/>
            <p14:sldId id="4180"/>
            <p14:sldId id="4076"/>
            <p14:sldId id="4090"/>
            <p14:sldId id="4091"/>
            <p14:sldId id="4163"/>
            <p14:sldId id="4183"/>
            <p14:sldId id="4184"/>
            <p14:sldId id="4189"/>
            <p14:sldId id="4181"/>
          </p14:sldIdLst>
        </p14:section>
        <p14:section name="제목 없는 구역" id="{2E959474-C292-4336-AEBC-550E31E85082}">
          <p14:sldIdLst>
            <p14:sldId id="4164"/>
            <p14:sldId id="3989"/>
            <p14:sldId id="4166"/>
            <p14:sldId id="3990"/>
            <p14:sldId id="4019"/>
            <p14:sldId id="3991"/>
            <p14:sldId id="4137"/>
            <p14:sldId id="4165"/>
            <p14:sldId id="4132"/>
            <p14:sldId id="4185"/>
            <p14:sldId id="4098"/>
            <p14:sldId id="4186"/>
            <p14:sldId id="4187"/>
            <p14:sldId id="4188"/>
            <p14:sldId id="4139"/>
            <p14:sldId id="4143"/>
            <p14:sldId id="4075"/>
            <p14:sldId id="4113"/>
            <p14:sldId id="4170"/>
            <p14:sldId id="4144"/>
            <p14:sldId id="4171"/>
            <p14:sldId id="4172"/>
            <p14:sldId id="4173"/>
            <p14:sldId id="4174"/>
            <p14:sldId id="4175"/>
            <p14:sldId id="4176"/>
            <p14:sldId id="4177"/>
            <p14:sldId id="4178"/>
            <p14:sldId id="4179"/>
            <p14:sldId id="4031"/>
            <p14:sldId id="4146"/>
            <p14:sldId id="4167"/>
            <p14:sldId id="4169"/>
            <p14:sldId id="4168"/>
            <p14:sldId id="4123"/>
            <p14:sldId id="3895"/>
            <p14:sldId id="3939"/>
            <p14:sldId id="4141"/>
            <p14:sldId id="3932"/>
            <p14:sldId id="39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2907" autoAdjust="0"/>
  </p:normalViewPr>
  <p:slideViewPr>
    <p:cSldViewPr>
      <p:cViewPr varScale="1">
        <p:scale>
          <a:sx n="108" d="100"/>
          <a:sy n="108" d="100"/>
        </p:scale>
        <p:origin x="1656" y="102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4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1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418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7600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8983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2414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2806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4513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2099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25116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82785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3210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470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5632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68448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80699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948443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83246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9881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151940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53991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2262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6154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0575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9851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9989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0241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292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8415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97245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45431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156920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09164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0633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54630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441934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8928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65215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10481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42158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431065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719783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288609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0066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872756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45538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261695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287164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478450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457280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092043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5162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615267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263653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4290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04250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08370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49676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70469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6839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55538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33312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967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8/15/2024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2024-08-15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28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100.png"/><Relationship Id="rId3" Type="http://schemas.openxmlformats.org/officeDocument/2006/relationships/image" Target="../media/image28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28.png"/><Relationship Id="rId7" Type="http://schemas.openxmlformats.org/officeDocument/2006/relationships/image" Target="../media/image88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104.png"/><Relationship Id="rId10" Type="http://schemas.openxmlformats.org/officeDocument/2006/relationships/image" Target="../media/image91.png"/><Relationship Id="rId19" Type="http://schemas.openxmlformats.org/officeDocument/2006/relationships/image" Target="../media/image108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28.png"/><Relationship Id="rId7" Type="http://schemas.openxmlformats.org/officeDocument/2006/relationships/image" Target="../media/image88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104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28.png"/><Relationship Id="rId7" Type="http://schemas.openxmlformats.org/officeDocument/2006/relationships/image" Target="../media/image88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05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104.png"/><Relationship Id="rId10" Type="http://schemas.openxmlformats.org/officeDocument/2006/relationships/image" Target="../media/image91.png"/><Relationship Id="rId19" Type="http://schemas.openxmlformats.org/officeDocument/2006/relationships/image" Target="../media/image112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28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7.png"/><Relationship Id="rId4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27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27.png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8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27.png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8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27.png"/><Relationship Id="rId4" Type="http://schemas.openxmlformats.org/officeDocument/2006/relationships/image" Target="../media/image125.png"/><Relationship Id="rId9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8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27.png"/><Relationship Id="rId10" Type="http://schemas.openxmlformats.org/officeDocument/2006/relationships/image" Target="../media/image136.png"/><Relationship Id="rId4" Type="http://schemas.openxmlformats.org/officeDocument/2006/relationships/image" Target="../media/image125.png"/><Relationship Id="rId9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8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27.png"/><Relationship Id="rId10" Type="http://schemas.openxmlformats.org/officeDocument/2006/relationships/image" Target="../media/image136.png"/><Relationship Id="rId4" Type="http://schemas.openxmlformats.org/officeDocument/2006/relationships/image" Target="../media/image125.png"/><Relationship Id="rId9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8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27.png"/><Relationship Id="rId10" Type="http://schemas.openxmlformats.org/officeDocument/2006/relationships/image" Target="../media/image136.png"/><Relationship Id="rId4" Type="http://schemas.openxmlformats.org/officeDocument/2006/relationships/image" Target="../media/image125.png"/><Relationship Id="rId9" Type="http://schemas.openxmlformats.org/officeDocument/2006/relationships/image" Target="../media/image1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7.png"/><Relationship Id="rId4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9.png"/><Relationship Id="rId5" Type="http://schemas.openxmlformats.org/officeDocument/2006/relationships/image" Target="../media/image2.png"/><Relationship Id="rId4" Type="http://schemas.openxmlformats.org/officeDocument/2006/relationships/image" Target="../media/image14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3" Type="http://schemas.openxmlformats.org/officeDocument/2006/relationships/audio" Target="../media/audio1.wav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19" Type="http://schemas.openxmlformats.org/officeDocument/2006/relationships/image" Target="../media/image164.png"/><Relationship Id="rId4" Type="http://schemas.openxmlformats.org/officeDocument/2006/relationships/image" Target="../media/image2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24.08.14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6125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F&amp;B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7.31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217" y="1340768"/>
            <a:ext cx="9505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AutoNum type="arabicPeriod"/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8</a:t>
            </a:r>
            <a:r>
              <a:rPr lang="ko-KR" altLang="en-US" sz="2000" b="1" dirty="0" smtClean="0">
                <a:latin typeface="HY견고딕"/>
                <a:ea typeface="HY견고딕"/>
              </a:rPr>
              <a:t>월부터 대한산업보건협회 지불 방법 변경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 -&gt;</a:t>
            </a:r>
            <a:r>
              <a:rPr lang="ko-KR" altLang="en-US" sz="2000" b="1" dirty="0" smtClean="0">
                <a:latin typeface="HY견고딕"/>
                <a:ea typeface="HY견고딕"/>
              </a:rPr>
              <a:t>세금계산서 방식이 아닌 금일 납부 방식 </a:t>
            </a:r>
            <a:r>
              <a:rPr lang="en-US" altLang="ko-KR" sz="2000" b="1" dirty="0" smtClean="0">
                <a:latin typeface="HY견고딕"/>
                <a:ea typeface="HY견고딕"/>
              </a:rPr>
              <a:t>(ex </a:t>
            </a:r>
            <a:r>
              <a:rPr lang="ko-KR" altLang="en-US" sz="2000" b="1" dirty="0" smtClean="0">
                <a:latin typeface="HY견고딕"/>
                <a:ea typeface="HY견고딕"/>
              </a:rPr>
              <a:t>법인카드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근로자 지불 후 지급 등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33" y="2564904"/>
            <a:ext cx="6183167" cy="25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488" y="1340768"/>
            <a:ext cx="950505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 </a:t>
            </a:r>
            <a:r>
              <a:rPr lang="ko-KR" altLang="en-US" sz="2000" b="1" dirty="0" smtClean="0">
                <a:latin typeface="HY견고딕"/>
                <a:ea typeface="HY견고딕"/>
              </a:rPr>
              <a:t>혹서기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온열질환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-&gt; </a:t>
            </a:r>
            <a:r>
              <a:rPr lang="ko-KR" altLang="en-US" sz="2000" b="1" dirty="0" smtClean="0">
                <a:latin typeface="HY견고딕"/>
                <a:ea typeface="HY견고딕"/>
              </a:rPr>
              <a:t>업체별 근로자 아이스크림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데이</a:t>
            </a:r>
            <a:r>
              <a:rPr lang="ko-KR" altLang="en-US" sz="2000" b="1" dirty="0" smtClean="0">
                <a:latin typeface="HY견고딕"/>
                <a:ea typeface="HY견고딕"/>
              </a:rPr>
              <a:t> 진행 요망 </a:t>
            </a:r>
            <a:r>
              <a:rPr lang="en-US" altLang="ko-KR" sz="2000" b="1" dirty="0" smtClean="0">
                <a:latin typeface="HY견고딕"/>
                <a:ea typeface="HY견고딕"/>
              </a:rPr>
              <a:t>!!</a:t>
            </a:r>
          </a:p>
          <a:p>
            <a:pPr lvl="0">
              <a:lnSpc>
                <a:spcPct val="150000"/>
              </a:lnSpc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2563305"/>
            <a:ext cx="3456384" cy="429469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697" y="2636912"/>
            <a:ext cx="3557411" cy="422108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579" y="2348880"/>
            <a:ext cx="2668775" cy="43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477" y="1312987"/>
            <a:ext cx="950505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 </a:t>
            </a:r>
            <a:r>
              <a:rPr lang="ko-KR" altLang="en-US" sz="2000" b="1" dirty="0" smtClean="0">
                <a:latin typeface="HY견고딕"/>
                <a:ea typeface="HY견고딕"/>
              </a:rPr>
              <a:t>근로자 건강검진 후 사후관리 관련의 건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4. </a:t>
            </a:r>
            <a:r>
              <a:rPr lang="ko-KR" altLang="en-US" sz="2000" b="1" dirty="0" smtClean="0">
                <a:latin typeface="HY견고딕"/>
                <a:ea typeface="HY견고딕"/>
              </a:rPr>
              <a:t>고령근로자 </a:t>
            </a:r>
            <a:r>
              <a:rPr lang="en-US" altLang="ko-KR" sz="2000" b="1" dirty="0" smtClean="0">
                <a:latin typeface="HY견고딕"/>
                <a:ea typeface="HY견고딕"/>
              </a:rPr>
              <a:t>(58</a:t>
            </a:r>
            <a:r>
              <a:rPr lang="ko-KR" altLang="en-US" sz="2000" b="1" dirty="0" smtClean="0">
                <a:latin typeface="HY견고딕"/>
                <a:ea typeface="HY견고딕"/>
              </a:rPr>
              <a:t>년생</a:t>
            </a:r>
            <a:r>
              <a:rPr lang="en-US" altLang="ko-KR" sz="2000" b="1" dirty="0" smtClean="0">
                <a:latin typeface="HY견고딕"/>
                <a:ea typeface="HY견고딕"/>
              </a:rPr>
              <a:t>) </a:t>
            </a:r>
            <a:r>
              <a:rPr lang="ko-KR" altLang="en-US" sz="2000" b="1" dirty="0" smtClean="0">
                <a:latin typeface="HY견고딕"/>
                <a:ea typeface="HY견고딕"/>
              </a:rPr>
              <a:t>다수 투입 되는 상황 </a:t>
            </a:r>
            <a:r>
              <a:rPr lang="en-US" altLang="ko-KR" sz="2000" b="1" dirty="0" smtClean="0">
                <a:latin typeface="HY견고딕"/>
                <a:ea typeface="HY견고딕"/>
              </a:rPr>
              <a:t>– </a:t>
            </a:r>
            <a:r>
              <a:rPr lang="ko-KR" altLang="en-US" sz="2000" b="1" dirty="0" smtClean="0">
                <a:latin typeface="HY견고딕"/>
                <a:ea typeface="HY견고딕"/>
              </a:rPr>
              <a:t>의사소견서 </a:t>
            </a:r>
            <a:r>
              <a:rPr lang="en-US" altLang="ko-KR" sz="2000" b="1" dirty="0" smtClean="0">
                <a:latin typeface="HY견고딕"/>
                <a:ea typeface="HY견고딕"/>
              </a:rPr>
              <a:t>/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배치전검진</a:t>
            </a:r>
            <a:r>
              <a:rPr lang="ko-KR" altLang="en-US" sz="2000" b="1" dirty="0" smtClean="0">
                <a:latin typeface="HY견고딕"/>
                <a:ea typeface="HY견고딕"/>
              </a:rPr>
              <a:t> 필수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2492896"/>
            <a:ext cx="5256584" cy="424847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064" y="2492896"/>
            <a:ext cx="432048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7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4" y="398666"/>
            <a:ext cx="4213255" cy="655820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946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6. </a:t>
            </a:r>
            <a:r>
              <a:rPr lang="ko-KR" altLang="en-US" sz="2800" b="1" dirty="0" smtClean="0">
                <a:latin typeface="HY견고딕"/>
                <a:ea typeface="HY견고딕"/>
              </a:rPr>
              <a:t>현장소장님 </a:t>
            </a:r>
            <a:r>
              <a:rPr lang="ko-KR" altLang="en-US" sz="2800" b="1" dirty="0">
                <a:latin typeface="HY견고딕"/>
                <a:ea typeface="HY견고딕"/>
              </a:rPr>
              <a:t>당부사항</a:t>
            </a: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altLang="ko-KR" sz="1100" b="1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>
                <a:latin typeface="HY견고딕"/>
                <a:ea typeface="HY견고딕"/>
              </a:rPr>
              <a:t>1.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4304383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자율안전</a:t>
            </a:r>
            <a:r>
              <a:rPr lang="en-US" altLang="ko-KR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,</a:t>
            </a:r>
            <a:r>
              <a:rPr lang="ko-KR" altLang="en-US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보건관리를 이행준수</a:t>
            </a:r>
            <a:r>
              <a:rPr lang="en-US" altLang="ko-KR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.</a:t>
            </a:r>
          </a:p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marL="0" lvl="0" indent="0">
              <a:buNone/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장비계획서</a:t>
            </a:r>
            <a:r>
              <a:rPr lang="ko-KR" altLang="en-US" sz="2000" b="1" dirty="0" smtClean="0">
                <a:latin typeface="HY견고딕"/>
                <a:ea typeface="HY견고딕"/>
              </a:rPr>
              <a:t> 확인관리 철저히 이행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marL="0" lvl="0" indent="0">
              <a:buNone/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혹서기 안전보건관리 준수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79" y="3356992"/>
            <a:ext cx="4383156" cy="2735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68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1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8.14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90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날씨 및 온도 체크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식염포도당 및 물 제공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적정휴식 보장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3659592"/>
            <a:ext cx="4464496" cy="27937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23" y="1914032"/>
            <a:ext cx="4715533" cy="173379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214" y="2060848"/>
            <a:ext cx="434529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폭염주의보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폭염경보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일사병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1268760"/>
            <a:ext cx="5256584" cy="54871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69" y="4653136"/>
            <a:ext cx="4896544" cy="1590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4969" y="6299924"/>
            <a:ext cx="504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-&gt;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커피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탄산음료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 –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열손실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갈증유발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81" y="1690644"/>
            <a:ext cx="4368373" cy="5065282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38980" y="3352687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508675" y="3370983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566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자율점검표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실시요청의 건 전파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3" y="1539922"/>
            <a:ext cx="4103167" cy="515879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56" y="548680"/>
            <a:ext cx="2520280" cy="335448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245" y="3789039"/>
            <a:ext cx="2556302" cy="29096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331582"/>
            <a:ext cx="3240360" cy="51431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935" y="5838008"/>
            <a:ext cx="3372321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92696"/>
            <a:ext cx="9002381" cy="309634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4005064"/>
            <a:ext cx="8640960" cy="244827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16496" y="692696"/>
            <a:ext cx="3456384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22" y="421465"/>
            <a:ext cx="4772691" cy="141942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916832"/>
            <a:ext cx="4248472" cy="44644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t="14821"/>
          <a:stretch/>
        </p:blipFill>
        <p:spPr>
          <a:xfrm>
            <a:off x="5251113" y="3356992"/>
            <a:ext cx="4391638" cy="864096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10" name="직사각형 9"/>
          <p:cNvSpPr/>
          <p:nvPr/>
        </p:nvSpPr>
        <p:spPr>
          <a:xfrm>
            <a:off x="776536" y="4437112"/>
            <a:ext cx="3816424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12" name="직선 화살표 연결선 11"/>
          <p:cNvCxnSpPr>
            <a:endCxn id="8" idx="1"/>
          </p:cNvCxnSpPr>
          <p:nvPr/>
        </p:nvCxnSpPr>
        <p:spPr>
          <a:xfrm flipV="1">
            <a:off x="4592960" y="3789040"/>
            <a:ext cx="658153" cy="648072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7"/>
          <a:srcRect t="14287" r="2466" b="14285"/>
          <a:stretch/>
        </p:blipFill>
        <p:spPr>
          <a:xfrm>
            <a:off x="6726852" y="4941168"/>
            <a:ext cx="1440160" cy="420668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6609184" y="4813568"/>
            <a:ext cx="1643873" cy="63165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7209596" y="4265300"/>
            <a:ext cx="432048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13272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b="1" dirty="0" smtClean="0">
                <a:latin typeface="HY견고딕"/>
                <a:ea typeface="HY견고딕"/>
              </a:rPr>
              <a:t>  </a:t>
            </a:r>
            <a:r>
              <a:rPr lang="en-US" altLang="ko-KR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*ice cream day _part.1 </a:t>
            </a:r>
            <a:r>
              <a:rPr lang="en-US" altLang="ko-KR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0802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  </a:t>
            </a:r>
            <a:r>
              <a:rPr lang="ko-KR" altLang="en-US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HY견고딕"/>
              <a:ea typeface="HY견고딕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6404" y="4797152"/>
            <a:ext cx="303236" cy="820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0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8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04" y="1257475"/>
            <a:ext cx="2469735" cy="178842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8" y="4797152"/>
            <a:ext cx="2203385" cy="160556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001" y="1484783"/>
            <a:ext cx="2600688" cy="193714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344488" y="3150225"/>
            <a:ext cx="1975593" cy="13007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550" y="1747603"/>
            <a:ext cx="3762900" cy="336279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4511" y="3212976"/>
            <a:ext cx="2410443" cy="22019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0706" y="4467039"/>
            <a:ext cx="2054838" cy="202569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7378" y="4813187"/>
            <a:ext cx="2133854" cy="185858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3946" y="5092591"/>
            <a:ext cx="1755598" cy="15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b="1" dirty="0" smtClean="0">
                <a:latin typeface="HY견고딕"/>
                <a:ea typeface="HY견고딕"/>
              </a:rPr>
              <a:t>  </a:t>
            </a:r>
            <a:r>
              <a:rPr lang="en-US" altLang="ko-KR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*ice cream day _part.2 </a:t>
            </a:r>
            <a:r>
              <a:rPr lang="en-US" altLang="ko-KR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0807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  </a:t>
            </a:r>
            <a:r>
              <a:rPr lang="ko-KR" altLang="en-US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HY견고딕"/>
              <a:ea typeface="HY견고딕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6404" y="4797152"/>
            <a:ext cx="303236" cy="820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0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8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04" y="1527680"/>
            <a:ext cx="2667372" cy="276263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/>
          <a:srcRect b="9697"/>
          <a:stretch/>
        </p:blipFill>
        <p:spPr>
          <a:xfrm>
            <a:off x="6105127" y="1551107"/>
            <a:ext cx="3190235" cy="2597974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51" y="4311284"/>
            <a:ext cx="2589248" cy="206215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463" y="4239077"/>
            <a:ext cx="2168491" cy="1936842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271" y="4767701"/>
            <a:ext cx="1777761" cy="1772206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0708" y="757002"/>
            <a:ext cx="1754526" cy="1482928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3776" y="1327345"/>
            <a:ext cx="3334215" cy="292458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0992" y="3871514"/>
            <a:ext cx="2375162" cy="17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b="1" dirty="0" smtClean="0">
                <a:latin typeface="HY견고딕"/>
                <a:ea typeface="HY견고딕"/>
              </a:rPr>
              <a:t>  </a:t>
            </a:r>
            <a:r>
              <a:rPr lang="en-US" altLang="ko-KR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*</a:t>
            </a:r>
            <a:r>
              <a:rPr lang="ko-KR" alt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그밖의</a:t>
            </a:r>
            <a:r>
              <a:rPr lang="ko-KR" altLang="en-US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안전보건활동</a:t>
            </a:r>
            <a:r>
              <a:rPr lang="en-US" altLang="ko-KR" sz="32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(</a:t>
            </a:r>
            <a:r>
              <a:rPr lang="ko-KR" altLang="en-US" sz="32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음주측정</a:t>
            </a:r>
            <a:r>
              <a:rPr lang="en-US" altLang="ko-KR" sz="32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)</a:t>
            </a:r>
            <a:r>
              <a:rPr lang="ko-KR" altLang="en-US" sz="32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</a:t>
            </a:r>
            <a:r>
              <a:rPr lang="ko-KR" altLang="en-US" sz="2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  </a:t>
            </a:r>
            <a:r>
              <a:rPr lang="ko-KR" altLang="en-US" sz="32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HY견고딕"/>
              <a:ea typeface="HY견고딕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6404" y="4797152"/>
            <a:ext cx="303236" cy="820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0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8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23" y="1293233"/>
            <a:ext cx="3166866" cy="249580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508" y="1314437"/>
            <a:ext cx="3010320" cy="24856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22" y="3900262"/>
            <a:ext cx="3166868" cy="253029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508" y="3910370"/>
            <a:ext cx="3010320" cy="2520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5248" y="1314437"/>
            <a:ext cx="2448272" cy="29700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음주측정 단속 시 기준</a:t>
            </a:r>
            <a:endParaRPr lang="en-US" altLang="ko-KR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황색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교육장에서 대기후 </a:t>
            </a:r>
            <a:r>
              <a:rPr lang="ko-KR" altLang="en-US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이상없음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 후 투입 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시간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적색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교육장에서 대기후 </a:t>
            </a:r>
            <a:r>
              <a:rPr lang="ko-KR" altLang="en-US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이상없음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 후 투입 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(4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시간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b="1" dirty="0"/>
          </a:p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혹서기에는 무조건 철수원칙</a:t>
            </a:r>
            <a:endParaRPr lang="en-US" altLang="ko-KR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음주로 인한 사고사례 발생이 굉장히 높음 </a:t>
            </a:r>
            <a:r>
              <a:rPr lang="en-US" altLang="ko-KR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73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b="1" dirty="0" smtClean="0">
                <a:latin typeface="HY견고딕"/>
                <a:ea typeface="HY견고딕"/>
              </a:rPr>
              <a:t>  </a:t>
            </a:r>
            <a:r>
              <a:rPr lang="en-US" altLang="ko-KR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2.</a:t>
            </a:r>
            <a:r>
              <a:rPr lang="ko-KR" altLang="en-US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주간합동점검 </a:t>
            </a:r>
            <a:r>
              <a:rPr lang="en-US" altLang="ko-KR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.</a:t>
            </a:r>
            <a:r>
              <a:rPr lang="ko-KR" altLang="en-US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   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HY견고딕"/>
              <a:ea typeface="HY견고딕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6404" y="4797152"/>
            <a:ext cx="303236" cy="820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0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8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91" y="1264384"/>
            <a:ext cx="3608429" cy="504493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7228" y="1124744"/>
            <a:ext cx="3960440" cy="3118472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228" y="4243216"/>
            <a:ext cx="1284970" cy="243650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2199" y="4243216"/>
            <a:ext cx="3759314" cy="249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668616"/>
            <a:ext cx="8787659" cy="220588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13" y="3937219"/>
            <a:ext cx="5572172" cy="25881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l="50903"/>
          <a:stretch/>
        </p:blipFill>
        <p:spPr>
          <a:xfrm>
            <a:off x="5047470" y="5332152"/>
            <a:ext cx="2510129" cy="104506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/>
          <a:srcRect r="49296"/>
          <a:stretch/>
        </p:blipFill>
        <p:spPr>
          <a:xfrm>
            <a:off x="6177136" y="4080797"/>
            <a:ext cx="3192760" cy="10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3.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*</a:t>
            </a:r>
            <a:r>
              <a:rPr lang="ko-KR" altLang="en-US" sz="2300" b="1" dirty="0" err="1">
                <a:latin typeface="HY견고딕"/>
                <a:ea typeface="HY견고딕"/>
              </a:rPr>
              <a:t>공종별</a:t>
            </a:r>
            <a:r>
              <a:rPr lang="ko-KR" altLang="en-US" sz="2300" b="1" dirty="0">
                <a:latin typeface="HY견고딕"/>
                <a:ea typeface="HY견고딕"/>
              </a:rPr>
              <a:t> 안전활동 </a:t>
            </a:r>
            <a:r>
              <a:rPr lang="en-US" altLang="ko-KR" sz="2300" b="1" dirty="0">
                <a:latin typeface="HY견고딕"/>
                <a:ea typeface="HY견고딕"/>
              </a:rPr>
              <a:t>(</a:t>
            </a:r>
            <a:r>
              <a:rPr lang="ko-KR" altLang="en-US" sz="2300" b="1" dirty="0" err="1">
                <a:latin typeface="HY견고딕"/>
                <a:ea typeface="HY견고딕"/>
              </a:rPr>
              <a:t>미래지앤씨</a:t>
            </a:r>
            <a:r>
              <a:rPr lang="en-US" altLang="ko-KR" sz="2300" b="1" dirty="0">
                <a:latin typeface="HY견고딕"/>
                <a:ea typeface="HY견고딕"/>
              </a:rPr>
              <a:t>_</a:t>
            </a:r>
            <a:r>
              <a:rPr lang="ko-KR" altLang="en-US" sz="2300" b="1" dirty="0">
                <a:latin typeface="HY견고딕"/>
                <a:ea typeface="HY견고딕"/>
              </a:rPr>
              <a:t>상</a:t>
            </a:r>
            <a:r>
              <a:rPr lang="en-US" altLang="ko-KR" sz="2300" b="1" dirty="0">
                <a:latin typeface="HY견고딕"/>
                <a:ea typeface="HY견고딕"/>
              </a:rPr>
              <a:t>/ </a:t>
            </a:r>
            <a:r>
              <a:rPr lang="ko-KR" altLang="en-US" sz="2300" b="1" dirty="0">
                <a:latin typeface="HY견고딕"/>
                <a:ea typeface="HY견고딕"/>
              </a:rPr>
              <a:t>중 등급</a:t>
            </a:r>
            <a:r>
              <a:rPr lang="en-US" altLang="ko-KR" sz="2300" b="1" dirty="0">
                <a:latin typeface="HY견고딕"/>
                <a:ea typeface="HY견고딕"/>
              </a:rPr>
              <a:t>)</a:t>
            </a:r>
            <a:r>
              <a:rPr lang="ko-KR" altLang="en-US" sz="2300" b="1" dirty="0">
                <a:latin typeface="HY견고딕"/>
                <a:ea typeface="HY견고딕"/>
              </a:rPr>
              <a:t>  </a:t>
            </a:r>
            <a:r>
              <a:rPr lang="ko-KR" altLang="en-US" sz="23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21" y="1859640"/>
            <a:ext cx="8951891" cy="3888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694777"/>
            <a:ext cx="5649113" cy="22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7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859640"/>
            <a:ext cx="5649113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1619" y="1159625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6" y="1719489"/>
            <a:ext cx="9124914" cy="20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497143"/>
            <a:ext cx="8496944" cy="111750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636862"/>
            <a:ext cx="4104456" cy="488848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92" y="1614646"/>
            <a:ext cx="4562254" cy="22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857727"/>
            <a:ext cx="6870338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66849"/>
            <a:ext cx="2819794" cy="212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피드백  미 실시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금호건설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428" y="1657598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성은건설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오프라인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427" y="2216517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966" y="2924944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)_8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투입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873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 dirty="0">
                <a:latin typeface="HY견고딕"/>
                <a:ea typeface="HY견고딕"/>
              </a:rPr>
              <a:t>4.</a:t>
            </a:r>
            <a:r>
              <a:rPr lang="ko-KR" altLang="en-US" sz="3600" b="1" dirty="0">
                <a:latin typeface="HY견고딕"/>
                <a:ea typeface="HY견고딕"/>
              </a:rPr>
              <a:t>주간 위험성평가</a:t>
            </a:r>
            <a:r>
              <a:rPr lang="en-US" altLang="ko-KR" sz="3600" b="1" dirty="0">
                <a:latin typeface="HY견고딕"/>
                <a:ea typeface="HY견고딕"/>
              </a:rPr>
              <a:t>&amp;</a:t>
            </a:r>
            <a:r>
              <a:rPr lang="ko-KR" altLang="en-US" sz="3600" b="1" dirty="0">
                <a:latin typeface="HY견고딕"/>
                <a:ea typeface="HY견고딕"/>
              </a:rPr>
              <a:t>피드백 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1</a:t>
            </a:r>
            <a:r>
              <a:rPr lang="en-US" altLang="ko-KR" sz="2300" b="1" dirty="0" smtClean="0"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latin typeface="HY견고딕"/>
                <a:ea typeface="HY견고딕"/>
              </a:rPr>
              <a:t> 가설전선 연결 후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충전부</a:t>
            </a:r>
            <a:r>
              <a:rPr lang="ko-KR" altLang="en-US" sz="2300" b="1" dirty="0" smtClean="0">
                <a:latin typeface="HY견고딕"/>
                <a:ea typeface="HY견고딕"/>
              </a:rPr>
              <a:t> 노출로 인한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감전위험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18199" y="5456192"/>
            <a:ext cx="285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496" y="5410827"/>
            <a:ext cx="9649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dirty="0" smtClean="0">
                <a:latin typeface="HY견고딕"/>
                <a:ea typeface="HY견고딕"/>
              </a:rPr>
              <a:t>*</a:t>
            </a:r>
            <a:r>
              <a:rPr lang="ko-KR" altLang="en-US" sz="2400" dirty="0" smtClean="0">
                <a:latin typeface="HY견고딕"/>
                <a:ea typeface="HY견고딕"/>
              </a:rPr>
              <a:t>전기관련 </a:t>
            </a:r>
            <a:r>
              <a:rPr lang="ko-KR" altLang="en-US" sz="2400" dirty="0" err="1" smtClean="0">
                <a:latin typeface="HY견고딕"/>
                <a:ea typeface="HY견고딕"/>
              </a:rPr>
              <a:t>아차사고</a:t>
            </a:r>
            <a:r>
              <a:rPr lang="ko-KR" altLang="en-US" sz="2400" dirty="0" smtClean="0">
                <a:latin typeface="HY견고딕"/>
                <a:ea typeface="HY견고딕"/>
              </a:rPr>
              <a:t> </a:t>
            </a:r>
            <a:r>
              <a:rPr lang="en-US" altLang="ko-KR" sz="2400" dirty="0" smtClean="0">
                <a:latin typeface="HY견고딕"/>
                <a:ea typeface="HY견고딕"/>
              </a:rPr>
              <a:t>3</a:t>
            </a:r>
            <a:r>
              <a:rPr lang="ko-KR" altLang="en-US" sz="2400" dirty="0" smtClean="0">
                <a:latin typeface="HY견고딕"/>
                <a:ea typeface="HY견고딕"/>
              </a:rPr>
              <a:t>번째</a:t>
            </a:r>
            <a:r>
              <a:rPr lang="en-US" altLang="ko-KR" sz="2400" dirty="0" smtClean="0">
                <a:latin typeface="HY견고딕"/>
                <a:ea typeface="HY견고딕"/>
              </a:rPr>
              <a:t>…</a:t>
            </a:r>
          </a:p>
          <a:p>
            <a:pPr lvl="0">
              <a:defRPr/>
            </a:pPr>
            <a:r>
              <a:rPr lang="ko-KR" altLang="en-US" sz="2400" dirty="0" smtClean="0">
                <a:latin typeface="HY견고딕"/>
                <a:ea typeface="HY견고딕"/>
              </a:rPr>
              <a:t> 적발 시 즉시 퇴출조치 권고조치</a:t>
            </a:r>
            <a:r>
              <a:rPr lang="en-US" altLang="ko-KR" sz="2400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ko-KR" altLang="en-US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 감전사고 관련 위험성을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/>
                <a:ea typeface="HY견고딕"/>
              </a:rPr>
              <a:t>수차례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 공지하고 공유 하였는데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..</a:t>
            </a:r>
            <a:r>
              <a:rPr lang="ko-KR" altLang="en-US" sz="2400" dirty="0" err="1" smtClean="0">
                <a:latin typeface="HY견고딕"/>
                <a:ea typeface="HY견고딕"/>
              </a:rPr>
              <a:t>전파안됨</a:t>
            </a:r>
            <a:r>
              <a:rPr lang="ko-KR" altLang="en-US" sz="2400" dirty="0" smtClean="0">
                <a:latin typeface="HY견고딕"/>
                <a:ea typeface="HY견고딕"/>
              </a:rPr>
              <a:t> </a:t>
            </a:r>
            <a:endParaRPr lang="ko-KR" altLang="en-US" sz="2400" dirty="0"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04527" y="1757085"/>
            <a:ext cx="3744416" cy="3307514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6422"/>
            <a:ext cx="3730252" cy="332800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18690" y="1757082"/>
            <a:ext cx="3730253" cy="331734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409" y="1741080"/>
            <a:ext cx="3731534" cy="332352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7" name="타원 26"/>
          <p:cNvSpPr/>
          <p:nvPr/>
        </p:nvSpPr>
        <p:spPr>
          <a:xfrm>
            <a:off x="6033120" y="2420888"/>
            <a:ext cx="3336776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8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재발방지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대책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kumimoji="1" lang="en-US" altLang="ko-KR" sz="2800" b="0" i="0" u="none" strike="noStrike" cap="none" normalizeH="0" baseline="0" dirty="0" smtClean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52149" y="2036615"/>
            <a:ext cx="3522134" cy="3000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 dirty="0">
                <a:latin typeface="HY견고딕"/>
                <a:ea typeface="HY견고딕"/>
              </a:rPr>
              <a:t>4.</a:t>
            </a:r>
            <a:r>
              <a:rPr lang="ko-KR" altLang="en-US" sz="3600" b="1" dirty="0">
                <a:latin typeface="HY견고딕"/>
                <a:ea typeface="HY견고딕"/>
              </a:rPr>
              <a:t>주간 위험성평가</a:t>
            </a:r>
            <a:r>
              <a:rPr lang="en-US" altLang="ko-KR" sz="3600" b="1" dirty="0">
                <a:latin typeface="HY견고딕"/>
                <a:ea typeface="HY견고딕"/>
              </a:rPr>
              <a:t>&amp;</a:t>
            </a:r>
            <a:r>
              <a:rPr lang="ko-KR" altLang="en-US" sz="3600" b="1" dirty="0">
                <a:latin typeface="HY견고딕"/>
                <a:ea typeface="HY견고딕"/>
              </a:rPr>
              <a:t>피드백 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2</a:t>
            </a:r>
            <a:r>
              <a:rPr lang="en-US" altLang="ko-KR" sz="2300" b="1" dirty="0" smtClean="0"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latin typeface="HY견고딕"/>
                <a:ea typeface="HY견고딕"/>
              </a:rPr>
              <a:t>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개구부덮개</a:t>
            </a:r>
            <a:r>
              <a:rPr lang="ko-KR" altLang="en-US" sz="2300" b="1" dirty="0" smtClean="0">
                <a:latin typeface="HY견고딕"/>
                <a:ea typeface="HY견고딕"/>
              </a:rPr>
              <a:t> 철망 훼손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넘어짐으로 인한 충돌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찔림위험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18199" y="5456192"/>
            <a:ext cx="285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496" y="5410827"/>
            <a:ext cx="9649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dirty="0" smtClean="0">
                <a:latin typeface="HY견고딕"/>
                <a:ea typeface="HY견고딕"/>
              </a:rPr>
              <a:t>*</a:t>
            </a:r>
            <a:r>
              <a:rPr lang="ko-KR" altLang="en-US" sz="2400" dirty="0" smtClean="0">
                <a:latin typeface="HY견고딕"/>
                <a:ea typeface="HY견고딕"/>
              </a:rPr>
              <a:t>동일적발사항이 </a:t>
            </a:r>
            <a:r>
              <a:rPr lang="ko-KR" altLang="en-US" sz="2400" dirty="0" err="1" smtClean="0">
                <a:latin typeface="HY견고딕"/>
                <a:ea typeface="HY견고딕"/>
              </a:rPr>
              <a:t>수차례</a:t>
            </a:r>
            <a:r>
              <a:rPr lang="ko-KR" altLang="en-US" sz="2400" dirty="0" smtClean="0">
                <a:latin typeface="HY견고딕"/>
                <a:ea typeface="HY견고딕"/>
              </a:rPr>
              <a:t> 등재되고 있는데도 불구하고 미 조치방치</a:t>
            </a:r>
            <a:r>
              <a:rPr lang="en-US" altLang="ko-KR" sz="2400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400" dirty="0">
                <a:latin typeface="HY견고딕"/>
                <a:ea typeface="HY견고딕"/>
              </a:rPr>
              <a:t> </a:t>
            </a:r>
            <a:r>
              <a:rPr lang="ko-KR" altLang="en-US" sz="2400" dirty="0" smtClean="0">
                <a:latin typeface="HY견고딕"/>
                <a:ea typeface="HY견고딕"/>
              </a:rPr>
              <a:t>동 상판작업 시  발생하는 </a:t>
            </a:r>
            <a:r>
              <a:rPr lang="ko-KR" altLang="en-US" sz="2400" dirty="0" err="1" smtClean="0">
                <a:latin typeface="HY견고딕"/>
                <a:ea typeface="HY견고딕"/>
              </a:rPr>
              <a:t>넘어짐사고의</a:t>
            </a:r>
            <a:r>
              <a:rPr lang="ko-KR" altLang="en-US" sz="2400" dirty="0" smtClean="0">
                <a:latin typeface="HY견고딕"/>
                <a:ea typeface="HY견고딕"/>
              </a:rPr>
              <a:t> </a:t>
            </a:r>
            <a:r>
              <a:rPr lang="ko-KR" altLang="en-US" sz="2400" dirty="0" err="1" smtClean="0">
                <a:latin typeface="HY견고딕"/>
                <a:ea typeface="HY견고딕"/>
              </a:rPr>
              <a:t>기인물</a:t>
            </a:r>
            <a:endParaRPr lang="en-US" altLang="ko-KR" sz="2400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400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전수검사 실시 후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/>
                <a:ea typeface="HY견고딕"/>
              </a:rPr>
              <a:t>빠른조치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 필요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위험을 인지하였으니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/>
                <a:ea typeface="HY견고딕"/>
              </a:rPr>
              <a:t>조치해야됨</a:t>
            </a:r>
            <a:r>
              <a:rPr lang="ko-KR" altLang="en-US" sz="2400" dirty="0" smtClean="0">
                <a:latin typeface="HY견고딕"/>
                <a:ea typeface="HY견고딕"/>
              </a:rPr>
              <a:t> </a:t>
            </a:r>
            <a:endParaRPr lang="ko-KR" altLang="en-US" sz="2400" dirty="0"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1" lang="ko-KR" altLang="en-US" sz="2400" b="0" i="0" u="none" strike="noStrike" cap="none" normalizeH="0" baseline="0">
                <a:solidFill>
                  <a:srgbClr val="FF0000"/>
                </a:solidFill>
                <a:effectLst/>
                <a:latin typeface="HY견고딕"/>
                <a:ea typeface="HY견고딕"/>
              </a:rPr>
              <a:t>    조치필요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04527" y="1757085"/>
            <a:ext cx="3744416" cy="3307514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314996" y="4569949"/>
            <a:ext cx="2736304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ko-KR" altLang="en-US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개구부</a:t>
            </a:r>
            <a:r>
              <a:rPr lang="ko-KR" altLang="en-US" b="1" dirty="0" smtClean="0">
                <a:solidFill>
                  <a:srgbClr val="FF0000"/>
                </a:solidFill>
                <a:latin typeface="HY견고딕"/>
                <a:ea typeface="HY견고딕"/>
              </a:rPr>
              <a:t> 덮개 전수확인 조사필요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견고딕"/>
              <a:ea typeface="HY견고딕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6422"/>
            <a:ext cx="3730252" cy="332800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18690" y="1757082"/>
            <a:ext cx="3730253" cy="331734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409" y="1741080"/>
            <a:ext cx="3731534" cy="332352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2461" y="1734263"/>
            <a:ext cx="3716482" cy="333033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41279" y="1864331"/>
            <a:ext cx="3391373" cy="27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1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54743" y="3046085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9548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3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턴버클</a:t>
            </a:r>
            <a:r>
              <a:rPr lang="ko-KR" altLang="en-US" sz="2300" b="1" dirty="0" smtClean="0">
                <a:latin typeface="HY견고딕"/>
                <a:ea typeface="HY견고딕"/>
              </a:rPr>
              <a:t>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원복불량으로</a:t>
            </a:r>
            <a:r>
              <a:rPr lang="ko-KR" altLang="en-US" sz="2300" b="1" dirty="0" smtClean="0">
                <a:latin typeface="HY견고딕"/>
                <a:ea typeface="HY견고딕"/>
              </a:rPr>
              <a:t> 인한 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추락위험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고층에서 발생하는 추락사고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632520" y="5579211"/>
            <a:ext cx="4004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내부 이중안전시설이 아님  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 dirty="0" smtClean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r>
              <a:rPr lang="en-US" altLang="ko-KR" sz="1800" dirty="0" smtClean="0">
                <a:latin typeface="HY견고딕"/>
                <a:ea typeface="HY견고딕"/>
              </a:rPr>
              <a:t>*</a:t>
            </a:r>
            <a:r>
              <a:rPr lang="ko-KR" altLang="en-US" sz="1800" dirty="0" err="1" smtClean="0">
                <a:latin typeface="HY견고딕"/>
                <a:ea typeface="HY견고딕"/>
              </a:rPr>
              <a:t>상기사항으로</a:t>
            </a:r>
            <a:r>
              <a:rPr lang="ko-KR" altLang="en-US" sz="1800" dirty="0" smtClean="0">
                <a:latin typeface="HY견고딕"/>
                <a:ea typeface="HY견고딕"/>
              </a:rPr>
              <a:t> 인한 추락사고 발생이 굉장히 많이 발생한 재래식 재해유형</a:t>
            </a:r>
            <a:r>
              <a:rPr lang="en-US" altLang="ko-KR" sz="1800" dirty="0" smtClean="0">
                <a:latin typeface="HY견고딕"/>
                <a:ea typeface="HY견고딕"/>
              </a:rPr>
              <a:t>…</a:t>
            </a:r>
            <a:endParaRPr lang="ko-KR" altLang="en-US" sz="1800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 dirty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en-US" altLang="ko-KR" sz="1800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>
            <a:fillRect/>
          </a:stretch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5389"/>
            <a:ext cx="3730251" cy="33353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33166" y="1711296"/>
            <a:ext cx="3715776" cy="33795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32263" y="1735273"/>
            <a:ext cx="3716679" cy="334550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12" y="1727472"/>
            <a:ext cx="3717230" cy="33723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690" y="1738116"/>
            <a:ext cx="3730249" cy="335156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3" name="타원 22"/>
          <p:cNvSpPr/>
          <p:nvPr/>
        </p:nvSpPr>
        <p:spPr>
          <a:xfrm>
            <a:off x="6033120" y="2420888"/>
            <a:ext cx="3816424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전수검사 실시 중</a:t>
            </a:r>
            <a:endParaRPr kumimoji="1" lang="en-US" altLang="ko-KR" sz="2800" b="0" i="0" u="none" strike="noStrike" cap="none" normalizeH="0" baseline="0" dirty="0" smtClean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7874" y="1744179"/>
            <a:ext cx="3711065" cy="3320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54743" y="3046085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2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smtClean="0">
                <a:latin typeface="HY견고딕"/>
                <a:ea typeface="HY견고딕"/>
              </a:rPr>
              <a:t>타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공종</a:t>
            </a:r>
            <a:r>
              <a:rPr lang="ko-KR" altLang="en-US" sz="2300" b="1" dirty="0" smtClean="0">
                <a:latin typeface="HY견고딕"/>
                <a:ea typeface="HY견고딕"/>
              </a:rPr>
              <a:t> 근로자 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추락위험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632520" y="5579211"/>
            <a:ext cx="9232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바로 설치가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안되는데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불구하고 해체 시 에는 감시자 비치 하든지  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 dirty="0" smtClean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r>
              <a:rPr lang="en-US" altLang="ko-KR" sz="1800" dirty="0" smtClean="0">
                <a:latin typeface="HY견고딕"/>
                <a:ea typeface="HY견고딕"/>
              </a:rPr>
              <a:t>*</a:t>
            </a:r>
            <a:r>
              <a:rPr lang="ko-KR" altLang="en-US" sz="1800" dirty="0" smtClean="0">
                <a:latin typeface="HY견고딕"/>
                <a:ea typeface="HY견고딕"/>
              </a:rPr>
              <a:t>작업순서 미 준수</a:t>
            </a:r>
            <a:r>
              <a:rPr lang="en-US" altLang="ko-KR" sz="1800" dirty="0" smtClean="0">
                <a:latin typeface="HY견고딕"/>
                <a:ea typeface="HY견고딕"/>
              </a:rPr>
              <a:t>. </a:t>
            </a:r>
            <a:r>
              <a:rPr lang="ko-KR" altLang="en-US" sz="1800" dirty="0" err="1" smtClean="0">
                <a:latin typeface="HY견고딕"/>
                <a:ea typeface="HY견고딕"/>
              </a:rPr>
              <a:t>해당공종근로자</a:t>
            </a:r>
            <a:r>
              <a:rPr lang="ko-KR" altLang="en-US" sz="1800" dirty="0" smtClean="0">
                <a:latin typeface="HY견고딕"/>
                <a:ea typeface="HY견고딕"/>
              </a:rPr>
              <a:t> 자재와 부딪혀 추락사고위험 </a:t>
            </a:r>
            <a:r>
              <a:rPr lang="en-US" altLang="ko-KR" sz="1800" dirty="0" smtClean="0">
                <a:latin typeface="HY견고딕"/>
                <a:ea typeface="HY견고딕"/>
              </a:rPr>
              <a:t>.</a:t>
            </a:r>
            <a:endParaRPr lang="ko-KR" altLang="en-US" sz="1800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 dirty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en-US" altLang="ko-KR" sz="1800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>
            <a:fillRect/>
          </a:stretch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5389"/>
            <a:ext cx="3730251" cy="33353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33166" y="1711296"/>
            <a:ext cx="3715776" cy="33795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32263" y="1735273"/>
            <a:ext cx="3716679" cy="334550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12" y="1727472"/>
            <a:ext cx="3717230" cy="33723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690" y="1738116"/>
            <a:ext cx="3730249" cy="335156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3" name="타원 22"/>
          <p:cNvSpPr/>
          <p:nvPr/>
        </p:nvSpPr>
        <p:spPr>
          <a:xfrm>
            <a:off x="6033120" y="2420888"/>
            <a:ext cx="3336776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8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재발방지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대책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200" b="0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차후 </a:t>
            </a:r>
            <a:r>
              <a:rPr kumimoji="1" lang="ko-KR" altLang="en-US" sz="1200" b="0" i="0" u="none" strike="noStrike" cap="none" normalizeH="0" baseline="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작업팀</a:t>
            </a:r>
            <a:r>
              <a:rPr kumimoji="1" lang="ko-KR" altLang="en-US" sz="1200" b="0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1" lang="ko-KR" altLang="en-US" sz="1200" b="0" i="0" u="none" strike="noStrike" cap="none" normalizeH="0" baseline="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투입시</a:t>
            </a:r>
            <a:r>
              <a: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특별교육 예정</a:t>
            </a:r>
            <a:endParaRPr kumimoji="1" lang="en-US" altLang="ko-KR" sz="1200" b="0" i="0" u="none" strike="noStrike" cap="none" normalizeH="0" baseline="0" dirty="0" smtClean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79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82590" y="2584293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5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과상승방지봉</a:t>
            </a:r>
            <a:r>
              <a:rPr lang="ko-KR" altLang="en-US" sz="2300" b="1" dirty="0" smtClean="0">
                <a:latin typeface="HY견고딕"/>
                <a:ea typeface="HY견고딕"/>
              </a:rPr>
              <a:t> 미 사용 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협착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끼임사고위험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32520" y="5579211"/>
            <a:ext cx="9095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협착사고의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80%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이상의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공종으로써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사고발생 시 목격자가 없음  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 dirty="0" smtClean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r>
              <a:rPr lang="en-US" altLang="ko-KR" sz="1800" dirty="0" smtClean="0">
                <a:latin typeface="HY견고딕"/>
                <a:ea typeface="HY견고딕"/>
              </a:rPr>
              <a:t>*</a:t>
            </a:r>
            <a:r>
              <a:rPr lang="ko-KR" altLang="en-US" sz="2000" dirty="0" smtClean="0">
                <a:latin typeface="HY견고딕"/>
                <a:ea typeface="HY견고딕"/>
              </a:rPr>
              <a:t>센서가 작업 시 간섭으로 불편하다면 상부에 </a:t>
            </a:r>
            <a:r>
              <a:rPr lang="en-US" altLang="ko-KR" sz="2000" dirty="0" smtClean="0">
                <a:latin typeface="HY견고딕"/>
                <a:ea typeface="HY견고딕"/>
              </a:rPr>
              <a:t>60cm </a:t>
            </a:r>
            <a:r>
              <a:rPr lang="ko-KR" altLang="en-US" sz="2000" dirty="0" smtClean="0">
                <a:latin typeface="HY견고딕"/>
                <a:ea typeface="HY견고딕"/>
              </a:rPr>
              <a:t>이상의 파이프라도 고정</a:t>
            </a:r>
            <a:r>
              <a:rPr lang="en-US" altLang="ko-KR" sz="2000" dirty="0" smtClean="0">
                <a:latin typeface="HY견고딕"/>
                <a:ea typeface="HY견고딕"/>
              </a:rPr>
              <a:t>.</a:t>
            </a:r>
            <a:endParaRPr lang="ko-KR" altLang="en-US" sz="2000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 dirty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en-US" altLang="ko-KR" sz="1800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6033120" y="2420888"/>
            <a:ext cx="3336776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8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재발방지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대책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kumimoji="1" lang="en-US" altLang="ko-KR" sz="2800" b="0" i="0" u="none" strike="noStrike" cap="none" normalizeH="0" baseline="0" dirty="0" smtClean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84" y="1755874"/>
            <a:ext cx="2715004" cy="28197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692" y="3577773"/>
            <a:ext cx="2404559" cy="19525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5128" y="1597841"/>
            <a:ext cx="3526565" cy="39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54743" y="3046085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6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smtClean="0">
                <a:latin typeface="HY견고딕"/>
                <a:ea typeface="HY견고딕"/>
              </a:rPr>
              <a:t>특히 상부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개구부</a:t>
            </a:r>
            <a:r>
              <a:rPr lang="ko-KR" altLang="en-US" sz="2300" b="1" dirty="0" smtClean="0">
                <a:latin typeface="HY견고딕"/>
                <a:ea typeface="HY견고딕"/>
              </a:rPr>
              <a:t> 주변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자재등</a:t>
            </a:r>
            <a:r>
              <a:rPr lang="ko-KR" altLang="en-US" sz="2300" b="1" dirty="0" smtClean="0">
                <a:latin typeface="HY견고딕"/>
                <a:ea typeface="HY견고딕"/>
              </a:rPr>
              <a:t> 적재금지 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낙하위험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632520" y="5579211"/>
            <a:ext cx="4004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개구부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상부 자재적재금지  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 dirty="0" smtClean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r>
              <a:rPr lang="en-US" altLang="ko-KR" sz="1800" dirty="0" smtClean="0">
                <a:latin typeface="HY견고딕"/>
                <a:ea typeface="HY견고딕"/>
              </a:rPr>
              <a:t>*</a:t>
            </a:r>
            <a:r>
              <a:rPr lang="ko-KR" altLang="en-US" sz="1800" dirty="0" smtClean="0">
                <a:latin typeface="HY견고딕"/>
                <a:ea typeface="HY견고딕"/>
              </a:rPr>
              <a:t>기존처럼 하부 </a:t>
            </a:r>
            <a:r>
              <a:rPr lang="ko-KR" altLang="en-US" sz="1800" dirty="0" err="1" smtClean="0">
                <a:latin typeface="HY견고딕"/>
                <a:ea typeface="HY견고딕"/>
              </a:rPr>
              <a:t>개구부주의</a:t>
            </a:r>
            <a:r>
              <a:rPr lang="ko-KR" altLang="en-US" sz="1800" dirty="0" smtClean="0">
                <a:latin typeface="HY견고딕"/>
                <a:ea typeface="HY견고딕"/>
              </a:rPr>
              <a:t> </a:t>
            </a:r>
            <a:r>
              <a:rPr lang="ko-KR" altLang="en-US" sz="1800" dirty="0" err="1" smtClean="0">
                <a:latin typeface="HY견고딕"/>
                <a:ea typeface="HY견고딕"/>
              </a:rPr>
              <a:t>안저표지판이</a:t>
            </a:r>
            <a:r>
              <a:rPr lang="ko-KR" altLang="en-US" sz="1800" dirty="0" smtClean="0">
                <a:latin typeface="HY견고딕"/>
                <a:ea typeface="HY견고딕"/>
              </a:rPr>
              <a:t> 전부 </a:t>
            </a:r>
            <a:r>
              <a:rPr lang="ko-KR" altLang="en-US" sz="1800" dirty="0" err="1" smtClean="0">
                <a:latin typeface="HY견고딕"/>
                <a:ea typeface="HY견고딕"/>
              </a:rPr>
              <a:t>해체되었을때</a:t>
            </a:r>
            <a:r>
              <a:rPr lang="ko-KR" altLang="en-US" sz="1800" dirty="0" smtClean="0">
                <a:latin typeface="HY견고딕"/>
                <a:ea typeface="HY견고딕"/>
              </a:rPr>
              <a:t> 집중관리</a:t>
            </a:r>
            <a:endParaRPr lang="en-US" altLang="ko-KR" sz="1800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1800" dirty="0">
                <a:latin typeface="HY견고딕"/>
                <a:ea typeface="HY견고딕"/>
              </a:rPr>
              <a:t> </a:t>
            </a:r>
            <a:r>
              <a:rPr lang="en-US" altLang="ko-KR" sz="1800" dirty="0" smtClean="0">
                <a:latin typeface="HY견고딕"/>
                <a:ea typeface="HY견고딕"/>
              </a:rPr>
              <a:t>   </a:t>
            </a:r>
            <a:r>
              <a:rPr lang="ko-KR" altLang="en-US" sz="1800" dirty="0" err="1" smtClean="0">
                <a:latin typeface="HY견고딕"/>
                <a:ea typeface="HY견고딕"/>
              </a:rPr>
              <a:t>개구부</a:t>
            </a:r>
            <a:r>
              <a:rPr lang="ko-KR" altLang="en-US" sz="1800" dirty="0" smtClean="0">
                <a:latin typeface="HY견고딕"/>
                <a:ea typeface="HY견고딕"/>
              </a:rPr>
              <a:t> 주변에 </a:t>
            </a:r>
            <a:r>
              <a:rPr lang="ko-KR" altLang="en-US" sz="1800" dirty="0" err="1" smtClean="0">
                <a:latin typeface="HY견고딕"/>
                <a:ea typeface="HY견고딕"/>
              </a:rPr>
              <a:t>자재등을</a:t>
            </a:r>
            <a:r>
              <a:rPr lang="ko-KR" altLang="en-US" sz="1800" dirty="0" smtClean="0">
                <a:latin typeface="HY견고딕"/>
                <a:ea typeface="HY견고딕"/>
              </a:rPr>
              <a:t> 적재하는 행위는 일체금지</a:t>
            </a:r>
            <a:r>
              <a:rPr lang="en-US" altLang="ko-KR" sz="1800" dirty="0" smtClean="0">
                <a:latin typeface="HY견고딕"/>
                <a:ea typeface="HY견고딕"/>
              </a:rPr>
              <a:t>.</a:t>
            </a:r>
            <a:endParaRPr lang="ko-KR" altLang="en-US" sz="1800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 dirty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en-US" altLang="ko-KR" sz="1800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>
            <a:fillRect/>
          </a:stretch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5389"/>
            <a:ext cx="3730251" cy="33353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33166" y="1711296"/>
            <a:ext cx="3715776" cy="33795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32263" y="1735273"/>
            <a:ext cx="3716679" cy="334550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12" y="1727472"/>
            <a:ext cx="3717230" cy="33723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690" y="1738116"/>
            <a:ext cx="3730249" cy="335156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3" name="타원 22"/>
          <p:cNvSpPr/>
          <p:nvPr/>
        </p:nvSpPr>
        <p:spPr>
          <a:xfrm>
            <a:off x="6033120" y="2420888"/>
            <a:ext cx="3336776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8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재발방지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대책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kumimoji="1" lang="en-US" altLang="ko-KR" sz="2800" b="0" i="0" u="none" strike="noStrike" cap="none" normalizeH="0" baseline="0" dirty="0" smtClean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1710" y="1754978"/>
            <a:ext cx="3717229" cy="3331927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1072" y="1710673"/>
            <a:ext cx="3768823" cy="33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21" y="1152362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300" b="1" dirty="0" smtClean="0">
                <a:latin typeface="HY견고딕"/>
                <a:ea typeface="HY견고딕"/>
              </a:rPr>
              <a:t>기타불량 사례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불안전한 상태 및 환경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</a:t>
            </a:r>
            <a:endParaRPr lang="ko-KR" altLang="en-US" sz="16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04306" y="4720753"/>
            <a:ext cx="38851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600" b="1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22" name="직선 연결선 21"/>
          <p:cNvCxnSpPr/>
          <p:nvPr/>
        </p:nvCxnSpPr>
        <p:spPr>
          <a:xfrm>
            <a:off x="1568624" y="1673075"/>
            <a:ext cx="0" cy="2341890"/>
          </a:xfrm>
          <a:prstGeom prst="line">
            <a:avLst/>
          </a:prstGeom>
          <a:solidFill>
            <a:srgbClr val="339966"/>
          </a:solidFill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</p:cxnSp>
      <p:sp>
        <p:nvSpPr>
          <p:cNvPr id="25" name="왼쪽으로 구부러진 화살표 24"/>
          <p:cNvSpPr/>
          <p:nvPr/>
        </p:nvSpPr>
        <p:spPr>
          <a:xfrm rot="16200000">
            <a:off x="4781116" y="1485244"/>
            <a:ext cx="576064" cy="2088232"/>
          </a:xfrm>
          <a:prstGeom prst="curvedLeftArrow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7041232" y="2132856"/>
            <a:ext cx="1584176" cy="151216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7" name="직사각형 26"/>
          <p:cNvSpPr/>
          <p:nvPr/>
        </p:nvSpPr>
        <p:spPr>
          <a:xfrm rot="1640560">
            <a:off x="2519454" y="4428140"/>
            <a:ext cx="517289" cy="1944216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 flipV="1">
            <a:off x="3800872" y="4720754"/>
            <a:ext cx="2448272" cy="1516558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</p:cxnSp>
      <p:cxnSp>
        <p:nvCxnSpPr>
          <p:cNvPr id="31" name="직선 연결선 30"/>
          <p:cNvCxnSpPr/>
          <p:nvPr/>
        </p:nvCxnSpPr>
        <p:spPr>
          <a:xfrm flipV="1">
            <a:off x="3343200" y="4215594"/>
            <a:ext cx="915344" cy="191002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</p:cxnSp>
      <p:sp>
        <p:nvSpPr>
          <p:cNvPr id="34" name="오른쪽 화살표 33"/>
          <p:cNvSpPr/>
          <p:nvPr/>
        </p:nvSpPr>
        <p:spPr>
          <a:xfrm rot="5400000">
            <a:off x="7309940" y="4672122"/>
            <a:ext cx="1296144" cy="32668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5" name="오른쪽 화살표 34"/>
          <p:cNvSpPr/>
          <p:nvPr/>
        </p:nvSpPr>
        <p:spPr>
          <a:xfrm rot="5400000">
            <a:off x="6392209" y="4643548"/>
            <a:ext cx="1296144" cy="32668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7" name="오른쪽 화살표 36"/>
          <p:cNvSpPr/>
          <p:nvPr/>
        </p:nvSpPr>
        <p:spPr>
          <a:xfrm rot="5400000">
            <a:off x="7751031" y="4672122"/>
            <a:ext cx="1296144" cy="32668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11" y="1695348"/>
            <a:ext cx="2229161" cy="222264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099" y="1702226"/>
            <a:ext cx="2462934" cy="221576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779" y="1702225"/>
            <a:ext cx="2003556" cy="221576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4210" y="1702225"/>
            <a:ext cx="2174960" cy="221576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50" y="4014702"/>
            <a:ext cx="2217099" cy="23678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8687" y="4014702"/>
            <a:ext cx="2482346" cy="23678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4779" y="4021579"/>
            <a:ext cx="2003555" cy="236096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7414" y="4040890"/>
            <a:ext cx="2141756" cy="23416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5933" y="1721535"/>
            <a:ext cx="2157443" cy="219645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2218" y="1702224"/>
            <a:ext cx="2426686" cy="2167243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20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528332"/>
            <a:ext cx="6696744" cy="28312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3284984"/>
            <a:ext cx="8496944" cy="304653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76536" y="5517232"/>
            <a:ext cx="8136904" cy="9361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963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04306" y="4720753"/>
            <a:ext cx="38851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6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520" y="1212609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300" b="1" dirty="0" smtClean="0">
                <a:latin typeface="HY견고딕"/>
                <a:ea typeface="HY견고딕"/>
              </a:rPr>
              <a:t>맥주박스</a:t>
            </a:r>
            <a:r>
              <a:rPr lang="en-US" altLang="ko-KR" sz="2300" b="1" dirty="0" smtClean="0">
                <a:latin typeface="HY견고딕"/>
                <a:ea typeface="HY견고딕"/>
              </a:rPr>
              <a:t>, </a:t>
            </a:r>
            <a:r>
              <a:rPr lang="ko-KR" altLang="en-US" sz="2300" b="1" dirty="0" smtClean="0">
                <a:latin typeface="HY견고딕"/>
                <a:ea typeface="HY견고딕"/>
              </a:rPr>
              <a:t>소주박스</a:t>
            </a:r>
            <a:r>
              <a:rPr lang="en-US" altLang="ko-KR" sz="2300" b="1" dirty="0" smtClean="0">
                <a:latin typeface="HY견고딕"/>
                <a:ea typeface="HY견고딕"/>
              </a:rPr>
              <a:t>, </a:t>
            </a:r>
            <a:r>
              <a:rPr lang="ko-KR" altLang="en-US" sz="2300" b="1" dirty="0" smtClean="0">
                <a:latin typeface="HY견고딕"/>
                <a:ea typeface="HY견고딕"/>
              </a:rPr>
              <a:t>막걸리박스</a:t>
            </a:r>
            <a:r>
              <a:rPr lang="ko-KR" altLang="en-US" sz="1600" b="1" dirty="0" smtClean="0">
                <a:latin typeface="HY견고딕"/>
                <a:ea typeface="HY견고딕"/>
              </a:rPr>
              <a:t>    </a:t>
            </a:r>
            <a:endParaRPr lang="ko-KR" altLang="en-US" sz="1600" b="1" dirty="0">
              <a:latin typeface="HY견고딕"/>
              <a:ea typeface="HY견고딕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58885"/>
            <a:ext cx="3312368" cy="4382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60912" y="1772816"/>
            <a:ext cx="5688632" cy="30162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일부 </a:t>
            </a:r>
            <a:r>
              <a:rPr lang="ko-KR" altLang="en-US" sz="2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건설사에서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일부 사용허가 중</a:t>
            </a:r>
            <a:endParaRPr lang="en-US" altLang="ko-KR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사용조건</a:t>
            </a:r>
            <a:endParaRPr lang="en-US" altLang="ko-KR" sz="1800" b="1" dirty="0" smtClean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하부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군데 고무를 설치하여 미끄러지지 않은 구조로 변경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2.2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 이상 겹쳐서 사용금지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계단에서 사용금지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발판상부에서 사용금지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말비계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등 전부</a:t>
            </a:r>
            <a:r>
              <a:rPr lang="en-US" altLang="ko-KR" sz="1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파손된 부위 확인 시 사용금지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내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외부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박스상부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스트로폼을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부착하여 사용금지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18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내부 목재로 </a:t>
            </a:r>
            <a:r>
              <a:rPr lang="ko-KR" altLang="en-US" sz="1800" b="1" dirty="0" err="1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교차부</a:t>
            </a:r>
            <a:r>
              <a:rPr lang="ko-KR" altLang="en-US" sz="18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b="1" dirty="0" err="1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하부보강하여</a:t>
            </a:r>
            <a:r>
              <a:rPr lang="ko-KR" altLang="en-US" sz="18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사용을 하기도 함</a:t>
            </a:r>
            <a:endParaRPr lang="ko-KR" altLang="en-US" sz="18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49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4718" y="3717032"/>
            <a:ext cx="514857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24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년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8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월 현재까지 중대재해로 인한 사망자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13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명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4837"/>
          <a:stretch/>
        </p:blipFill>
        <p:spPr>
          <a:xfrm>
            <a:off x="1923627" y="399627"/>
            <a:ext cx="5765677" cy="6058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836712"/>
            <a:ext cx="784887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3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4" y="417651"/>
            <a:ext cx="5603789" cy="623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942" y="548680"/>
            <a:ext cx="6916115" cy="224821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640" y="2348880"/>
            <a:ext cx="5904656" cy="4043277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4450617" y="4005064"/>
            <a:ext cx="1368152" cy="144016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848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9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469" y="413916"/>
            <a:ext cx="5811061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908720"/>
            <a:ext cx="7802064" cy="11907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2099511"/>
            <a:ext cx="7887801" cy="5811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95" y="2680617"/>
            <a:ext cx="7761034" cy="18980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94" y="4578632"/>
            <a:ext cx="8010137" cy="1806813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51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469" y="413916"/>
            <a:ext cx="5811061" cy="60301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5114" y="437732"/>
            <a:ext cx="5811061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469" y="413916"/>
            <a:ext cx="5811061" cy="60301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5114" y="437732"/>
            <a:ext cx="5811061" cy="60587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6996" y="409153"/>
            <a:ext cx="5792008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469" y="413916"/>
            <a:ext cx="5811061" cy="60301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5114" y="437732"/>
            <a:ext cx="5811061" cy="60587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6996" y="409153"/>
            <a:ext cx="5792008" cy="603969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9351" y="416329"/>
            <a:ext cx="5830114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469" y="413916"/>
            <a:ext cx="5811061" cy="60301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5114" y="437732"/>
            <a:ext cx="5811061" cy="60587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6996" y="409153"/>
            <a:ext cx="5792008" cy="603969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9351" y="416329"/>
            <a:ext cx="5830114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50" y="2017699"/>
            <a:ext cx="4363059" cy="468331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409" y="2187777"/>
            <a:ext cx="4363891" cy="42854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1.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발생시 즉시 작업 중단 후 병원으로 가도록 조치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.</a:t>
            </a:r>
            <a:endParaRPr lang="ko-KR" altLang="en-US" sz="20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895441"/>
            <a:ext cx="4363059" cy="3048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 </a:t>
            </a:r>
            <a:r>
              <a:rPr lang="ko-KR" altLang="en-US" sz="2000" b="1" dirty="0" smtClean="0">
                <a:latin typeface="HY견고딕"/>
                <a:ea typeface="HY견고딕"/>
              </a:rPr>
              <a:t>신규업체 서류 및 교육 관련 사항</a:t>
            </a:r>
            <a:endParaRPr lang="ko-KR" altLang="en-US" sz="2000" b="1" dirty="0">
              <a:latin typeface="HY견고딕"/>
              <a:ea typeface="HY견고딕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277" y="1869934"/>
            <a:ext cx="4752528" cy="3096344"/>
          </a:xfrm>
          <a:prstGeom prst="rect">
            <a:avLst/>
          </a:prstGeom>
        </p:spPr>
      </p:pic>
      <p:cxnSp>
        <p:nvCxnSpPr>
          <p:cNvPr id="12" name="직선 화살표 연결선 11"/>
          <p:cNvCxnSpPr>
            <a:endCxn id="10" idx="1"/>
          </p:cNvCxnSpPr>
          <p:nvPr/>
        </p:nvCxnSpPr>
        <p:spPr>
          <a:xfrm flipV="1">
            <a:off x="1908380" y="3418106"/>
            <a:ext cx="2908897" cy="1019006"/>
          </a:xfrm>
          <a:prstGeom prst="straightConnector1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714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764704"/>
            <a:ext cx="4808984" cy="597666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72" y="1340768"/>
            <a:ext cx="4680520" cy="288636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4365104"/>
            <a:ext cx="4752528" cy="2376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93160" y="3356992"/>
            <a:ext cx="2160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600" b="1" dirty="0" smtClean="0">
                <a:solidFill>
                  <a:srgbClr val="FF0000"/>
                </a:solidFill>
                <a:latin typeface="HY견고딕"/>
                <a:ea typeface="HY견고딕"/>
              </a:rPr>
              <a:t>매일 제출</a:t>
            </a:r>
            <a:endParaRPr lang="ko-KR" altLang="en-US" sz="36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119481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412776"/>
            <a:ext cx="5143500" cy="5085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520" y="5517232"/>
            <a:ext cx="4665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600" b="1" dirty="0" smtClean="0">
                <a:solidFill>
                  <a:srgbClr val="FF0000"/>
                </a:solidFill>
                <a:latin typeface="HY견고딕"/>
                <a:ea typeface="HY견고딕"/>
              </a:rPr>
              <a:t>매주 목요일마다 제출</a:t>
            </a:r>
            <a:endParaRPr lang="ko-KR" altLang="en-US" sz="36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880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3" y="1772816"/>
            <a:ext cx="865231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 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6734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5. </a:t>
            </a:r>
            <a:r>
              <a:rPr lang="ko-KR" altLang="en-US" sz="3200" b="1">
                <a:latin typeface="HY견고딕"/>
                <a:ea typeface="HY견고딕"/>
              </a:rPr>
              <a:t>건의사항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4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99" y="440629"/>
            <a:ext cx="8052585" cy="264293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41" y="3274349"/>
            <a:ext cx="7773485" cy="9716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63" y="4246035"/>
            <a:ext cx="7837521" cy="22793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6799" y="5229200"/>
            <a:ext cx="8700657" cy="14401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768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4" y="398666"/>
            <a:ext cx="4213255" cy="655820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946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6. </a:t>
            </a:r>
            <a:r>
              <a:rPr lang="ko-KR" altLang="en-US" sz="2800" b="1" dirty="0" smtClean="0">
                <a:latin typeface="HY견고딕"/>
                <a:ea typeface="HY견고딕"/>
              </a:rPr>
              <a:t>현장소장님 </a:t>
            </a:r>
            <a:r>
              <a:rPr lang="ko-KR" altLang="en-US" sz="2800" b="1" dirty="0">
                <a:latin typeface="HY견고딕"/>
                <a:ea typeface="HY견고딕"/>
              </a:rPr>
              <a:t>당부사항</a:t>
            </a: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altLang="ko-KR" sz="1100" b="1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반복적인 불안전한 상태가 발생하지 않도록 재발방지를 철저히 이행하도록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할것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사고사례를 참조하여 당 현장에 해당하는 공종은 사고예방을 위한 철저한 점검을 실시하도록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할것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136908" y="3212976"/>
            <a:ext cx="5424604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 품질정기교육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24.08.14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07. 01. ~ 24. 07. 28.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1943957"/>
            <a:ext cx="9577064" cy="41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(24.07)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298" y="1874103"/>
            <a:ext cx="4106670" cy="23196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5"/>
          <a:srcRect b="7508"/>
          <a:stretch/>
        </p:blipFill>
        <p:spPr>
          <a:xfrm>
            <a:off x="558298" y="4319305"/>
            <a:ext cx="4106670" cy="20620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1991" y="1874102"/>
            <a:ext cx="4401487" cy="450722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296" y="1850187"/>
            <a:ext cx="4106671" cy="234351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8295" y="4319301"/>
            <a:ext cx="4106671" cy="206202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71991" y="1842614"/>
            <a:ext cx="4401487" cy="45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2852937"/>
            <a:ext cx="6030167" cy="12288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01" y="398665"/>
            <a:ext cx="5986191" cy="25364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01" y="4090734"/>
            <a:ext cx="6049219" cy="98121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56" y="5202098"/>
            <a:ext cx="5976664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34187" y="-624995"/>
            <a:ext cx="3197270" cy="583264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l="6132" b="1493"/>
          <a:stretch/>
        </p:blipFill>
        <p:spPr>
          <a:xfrm rot="16200000">
            <a:off x="5385049" y="2420886"/>
            <a:ext cx="3168351" cy="4896546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7185248" y="6021288"/>
            <a:ext cx="936104" cy="50405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722" y="282130"/>
            <a:ext cx="742159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비상주</a:t>
            </a:r>
            <a:r>
              <a:rPr lang="ko-KR" altLang="en-US" sz="2000" b="1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또는 돌발적으로 투입되는 공정</a:t>
            </a:r>
            <a:r>
              <a:rPr lang="en-US" altLang="ko-KR" sz="2000" b="1" dirty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_</a:t>
            </a:r>
            <a:r>
              <a:rPr lang="ko-KR" altLang="en-US" sz="2000" b="1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부암</a:t>
            </a:r>
            <a:r>
              <a:rPr lang="en-US" altLang="ko-KR" sz="2000" b="1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</a:t>
            </a:r>
            <a:r>
              <a:rPr lang="ko-KR" altLang="en-US" sz="2000" b="1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차 실시방법</a:t>
            </a:r>
            <a:endParaRPr lang="ko-KR" altLang="en-US" sz="2000" b="1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3501008"/>
            <a:ext cx="4032447" cy="28803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7"/>
          <a:srcRect r="2673" b="2866"/>
          <a:stretch/>
        </p:blipFill>
        <p:spPr>
          <a:xfrm rot="16200000">
            <a:off x="6683190" y="262646"/>
            <a:ext cx="2516286" cy="3384374"/>
          </a:xfrm>
          <a:prstGeom prst="rect">
            <a:avLst/>
          </a:prstGeom>
        </p:spPr>
      </p:pic>
      <p:sp>
        <p:nvSpPr>
          <p:cNvPr id="14" name="타원 13"/>
          <p:cNvSpPr/>
          <p:nvPr/>
        </p:nvSpPr>
        <p:spPr>
          <a:xfrm>
            <a:off x="6537176" y="2708920"/>
            <a:ext cx="2880322" cy="5760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2926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1001</Words>
  <Application>Microsoft Office PowerPoint</Application>
  <PresentationFormat>A4 용지(210x297mm)</PresentationFormat>
  <Paragraphs>240</Paragraphs>
  <Slides>64</Slides>
  <Notes>64</Notes>
  <HiddenSlides>2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64</vt:i4>
      </vt:variant>
    </vt:vector>
  </HeadingPairs>
  <TitlesOfParts>
    <vt:vector size="72" baseType="lpstr">
      <vt:lpstr>HY견고딕</vt:lpstr>
      <vt:lpstr>HY울릉도L</vt:lpstr>
      <vt:lpstr>굴림</vt:lpstr>
      <vt:lpstr>맑은 고딕</vt:lpstr>
      <vt:lpstr>문체부 바탕체</vt:lpstr>
      <vt:lpstr>휴먼둥근헤드라인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3761</cp:revision>
  <cp:lastPrinted>2024-08-01T01:59:39Z</cp:lastPrinted>
  <dcterms:created xsi:type="dcterms:W3CDTF">2007-09-19T08:05:28Z</dcterms:created>
  <dcterms:modified xsi:type="dcterms:W3CDTF">2024-08-15T04:09:09Z</dcterms:modified>
  <cp:version/>
</cp:coreProperties>
</file>