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4083" r:id="rId1"/>
  </p:sldMasterIdLst>
  <p:notesMasterIdLst>
    <p:notesMasterId r:id="rId38"/>
  </p:notesMasterIdLst>
  <p:handoutMasterIdLst>
    <p:handoutMasterId r:id="rId39"/>
  </p:handoutMasterIdLst>
  <p:sldIdLst>
    <p:sldId id="3896" r:id="rId2"/>
    <p:sldId id="4084" r:id="rId3"/>
    <p:sldId id="4085" r:id="rId4"/>
    <p:sldId id="4041" r:id="rId5"/>
    <p:sldId id="4120" r:id="rId6"/>
    <p:sldId id="4121" r:id="rId7"/>
    <p:sldId id="4122" r:id="rId8"/>
    <p:sldId id="3890" r:id="rId9"/>
    <p:sldId id="4076" r:id="rId10"/>
    <p:sldId id="4090" r:id="rId11"/>
    <p:sldId id="4091" r:id="rId12"/>
    <p:sldId id="4108" r:id="rId13"/>
    <p:sldId id="3989" r:id="rId14"/>
    <p:sldId id="3990" r:id="rId15"/>
    <p:sldId id="4019" r:id="rId16"/>
    <p:sldId id="3991" r:id="rId17"/>
    <p:sldId id="4111" r:id="rId18"/>
    <p:sldId id="4112" r:id="rId19"/>
    <p:sldId id="4034" r:id="rId20"/>
    <p:sldId id="4117" r:id="rId21"/>
    <p:sldId id="4098" r:id="rId22"/>
    <p:sldId id="4125" r:id="rId23"/>
    <p:sldId id="4037" r:id="rId24"/>
    <p:sldId id="4096" r:id="rId25"/>
    <p:sldId id="4124" r:id="rId26"/>
    <p:sldId id="4075" r:id="rId27"/>
    <p:sldId id="4113" r:id="rId28"/>
    <p:sldId id="4114" r:id="rId29"/>
    <p:sldId id="4115" r:id="rId30"/>
    <p:sldId id="4126" r:id="rId31"/>
    <p:sldId id="4031" r:id="rId32"/>
    <p:sldId id="4123" r:id="rId33"/>
    <p:sldId id="3895" r:id="rId34"/>
    <p:sldId id="3939" r:id="rId35"/>
    <p:sldId id="3932" r:id="rId36"/>
    <p:sldId id="3933" r:id="rId37"/>
  </p:sldIdLst>
  <p:sldSz cx="9906000" cy="6858000" type="A4"/>
  <p:notesSz cx="6797675" cy="9926638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5pPr>
    <a:lvl6pPr marL="22860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6pPr>
    <a:lvl7pPr marL="27432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7pPr>
    <a:lvl8pPr marL="32004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8pPr>
    <a:lvl9pPr marL="36576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11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5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이재광(jaekwang lee)/부산 광안2구역 주택재개발 정비사업/SKEC" initials="" lastIdx="2" clrIdx="0"/>
  <p:cmAuthor id="2" name="dong" initials="d" lastIdx="5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밝은 스타일 2 - 강조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TxStyle/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64" autoAdjust="0"/>
    <p:restoredTop sz="96391" autoAdjust="0"/>
  </p:normalViewPr>
  <p:slideViewPr>
    <p:cSldViewPr>
      <p:cViewPr varScale="1">
        <p:scale>
          <a:sx n="115" d="100"/>
          <a:sy n="115" d="100"/>
        </p:scale>
        <p:origin x="1428" y="108"/>
      </p:cViewPr>
      <p:guideLst>
        <p:guide orient="horz" pos="2159"/>
        <p:guide pos="311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3342" y="-90"/>
      </p:cViewPr>
      <p:guideLst>
        <p:guide orient="horz" pos="3125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4" y="5"/>
            <a:ext cx="2946247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26" tIns="45564" rIns="91126" bIns="45564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849826" y="5"/>
            <a:ext cx="2946246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26" tIns="45564" rIns="91126" bIns="45564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8" name="Rectangle 4"/>
          <p:cNvSpPr>
            <a:spLocks noGrp="1" noChangeArrowheads="1"/>
          </p:cNvSpPr>
          <p:nvPr>
            <p:ph type="ftr" sz="quarter" idx="2"/>
          </p:nvPr>
        </p:nvSpPr>
        <p:spPr>
          <a:xfrm>
            <a:off x="4" y="9428313"/>
            <a:ext cx="2946247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26" tIns="45564" rIns="91126" bIns="45564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9" name="Rectangle 5"/>
          <p:cNvSpPr>
            <a:spLocks noGrp="1" noChangeArrowheads="1"/>
          </p:cNvSpPr>
          <p:nvPr>
            <p:ph type="sldNum" sz="quarter" idx="3"/>
          </p:nvPr>
        </p:nvSpPr>
        <p:spPr>
          <a:xfrm>
            <a:off x="3849826" y="9428313"/>
            <a:ext cx="2946246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26" tIns="45564" rIns="91126" bIns="45564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B8A741D0-453F-4E7E-ACDC-48AB223AEC5B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462315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4" y="5"/>
            <a:ext cx="2946247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26" tIns="45564" rIns="91126" bIns="45564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>
          <a:xfrm>
            <a:off x="3849826" y="5"/>
            <a:ext cx="2946246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26" tIns="45564" rIns="91126" bIns="45564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>
          <a:xfrm>
            <a:off x="717550" y="746125"/>
            <a:ext cx="5370513" cy="3719513"/>
          </a:xfrm>
          <a:prstGeom prst="rect">
            <a:avLst/>
          </a:prstGeom>
          <a:noFill/>
          <a:ln w="9525">
            <a:solidFill>
              <a:srgbClr val="000000"/>
            </a:solidFill>
            <a:miter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>
          <a:xfrm>
            <a:off x="679288" y="4714961"/>
            <a:ext cx="5439101" cy="4465789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26" tIns="45564" rIns="91126" bIns="45564" anchor="t" anchorCtr="0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4" y="9428313"/>
            <a:ext cx="2946247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26" tIns="45564" rIns="91126" bIns="45564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49826" y="9428313"/>
            <a:ext cx="2946246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26" tIns="45564" rIns="91126" bIns="45564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AD03E011-2401-4D7D-94DE-7B264F682403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362932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112894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193448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293216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247920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873860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395616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3703791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787952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5758097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014554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50171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160232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320812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771069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575742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662212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1971672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623697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209382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48046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389145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76129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121874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58514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576918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598797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474893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4524764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361118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29309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31493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734820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319408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803697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608948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370778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그림 개체 틀 3"/>
          <p:cNvSpPr>
            <a:spLocks noGrp="1"/>
          </p:cNvSpPr>
          <p:nvPr>
            <p:ph type="pic" sz="quarter" idx="10"/>
          </p:nvPr>
        </p:nvSpPr>
        <p:spPr>
          <a:xfrm>
            <a:off x="1772664" y="1412777"/>
            <a:ext cx="7548822" cy="5207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noProof="0"/>
              <a:t>그림을 추가하려면 아이콘을 클릭하십시오</a:t>
            </a:r>
          </a:p>
        </p:txBody>
      </p:sp>
    </p:spTree>
    <p:extLst>
      <p:ext uri="{BB962C8B-B14F-4D97-AF65-F5344CB8AC3E}">
        <p14:creationId xmlns:p14="http://schemas.microsoft.com/office/powerpoint/2010/main" val="10097383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84139875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76821078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47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647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281167410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표 32">
            <a:extLst>
              <a:ext uri="{FF2B5EF4-FFF2-40B4-BE49-F238E27FC236}">
                <a16:creationId xmlns:a16="http://schemas.microsoft.com/office/drawing/2014/main" xmlns="" id="{FDA793E4-1CE5-4E0B-BC80-78207ACC673C}"/>
              </a:ext>
            </a:extLst>
          </p:cNvPr>
          <p:cNvGraphicFramePr>
            <a:graphicFrameLocks noGrp="1"/>
          </p:cNvGraphicFramePr>
          <p:nvPr/>
        </p:nvGraphicFramePr>
        <p:xfrm>
          <a:off x="118667" y="3470275"/>
          <a:ext cx="9629112" cy="3271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3755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" name="그림 개체 틀 2"/>
          <p:cNvSpPr>
            <a:spLocks noGrp="1"/>
          </p:cNvSpPr>
          <p:nvPr>
            <p:ph type="pic" sz="quarter" idx="10"/>
          </p:nvPr>
        </p:nvSpPr>
        <p:spPr>
          <a:xfrm>
            <a:off x="158749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5" name="그림 개체 틀 2"/>
          <p:cNvSpPr>
            <a:spLocks noGrp="1"/>
          </p:cNvSpPr>
          <p:nvPr>
            <p:ph type="pic" sz="quarter" idx="11"/>
          </p:nvPr>
        </p:nvSpPr>
        <p:spPr>
          <a:xfrm>
            <a:off x="1529964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6" name="그림 개체 틀 2"/>
          <p:cNvSpPr>
            <a:spLocks noGrp="1"/>
          </p:cNvSpPr>
          <p:nvPr>
            <p:ph type="pic" sz="quarter" idx="12"/>
          </p:nvPr>
        </p:nvSpPr>
        <p:spPr>
          <a:xfrm>
            <a:off x="290943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7" name="그림 개체 틀 2"/>
          <p:cNvSpPr>
            <a:spLocks noGrp="1"/>
          </p:cNvSpPr>
          <p:nvPr>
            <p:ph type="pic" sz="quarter" idx="13"/>
          </p:nvPr>
        </p:nvSpPr>
        <p:spPr>
          <a:xfrm>
            <a:off x="428999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8" name="그림 개체 틀 2"/>
          <p:cNvSpPr>
            <a:spLocks noGrp="1"/>
          </p:cNvSpPr>
          <p:nvPr>
            <p:ph type="pic" sz="quarter" idx="14"/>
          </p:nvPr>
        </p:nvSpPr>
        <p:spPr>
          <a:xfrm>
            <a:off x="5671805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9" name="그림 개체 틀 2"/>
          <p:cNvSpPr>
            <a:spLocks noGrp="1"/>
          </p:cNvSpPr>
          <p:nvPr>
            <p:ph type="pic" sz="quarter" idx="15"/>
          </p:nvPr>
        </p:nvSpPr>
        <p:spPr>
          <a:xfrm>
            <a:off x="7044268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1" name="그림 개체 틀 2"/>
          <p:cNvSpPr>
            <a:spLocks noGrp="1"/>
          </p:cNvSpPr>
          <p:nvPr>
            <p:ph type="pic" sz="quarter" idx="16"/>
          </p:nvPr>
        </p:nvSpPr>
        <p:spPr>
          <a:xfrm>
            <a:off x="8416731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2" name="그림 개체 틀 2"/>
          <p:cNvSpPr>
            <a:spLocks noGrp="1"/>
          </p:cNvSpPr>
          <p:nvPr>
            <p:ph type="pic" sz="quarter" idx="17"/>
          </p:nvPr>
        </p:nvSpPr>
        <p:spPr>
          <a:xfrm>
            <a:off x="158749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3" name="그림 개체 틀 2"/>
          <p:cNvSpPr>
            <a:spLocks noGrp="1"/>
          </p:cNvSpPr>
          <p:nvPr>
            <p:ph type="pic" sz="quarter" idx="18"/>
          </p:nvPr>
        </p:nvSpPr>
        <p:spPr>
          <a:xfrm>
            <a:off x="1529964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4" name="그림 개체 틀 2"/>
          <p:cNvSpPr>
            <a:spLocks noGrp="1"/>
          </p:cNvSpPr>
          <p:nvPr>
            <p:ph type="pic" sz="quarter" idx="19"/>
          </p:nvPr>
        </p:nvSpPr>
        <p:spPr>
          <a:xfrm>
            <a:off x="290943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5" name="그림 개체 틀 2"/>
          <p:cNvSpPr>
            <a:spLocks noGrp="1"/>
          </p:cNvSpPr>
          <p:nvPr>
            <p:ph type="pic" sz="quarter" idx="20"/>
          </p:nvPr>
        </p:nvSpPr>
        <p:spPr>
          <a:xfrm>
            <a:off x="428999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6" name="그림 개체 틀 2"/>
          <p:cNvSpPr>
            <a:spLocks noGrp="1"/>
          </p:cNvSpPr>
          <p:nvPr>
            <p:ph type="pic" sz="quarter" idx="21"/>
          </p:nvPr>
        </p:nvSpPr>
        <p:spPr>
          <a:xfrm>
            <a:off x="5671805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7" name="그림 개체 틀 2"/>
          <p:cNvSpPr>
            <a:spLocks noGrp="1"/>
          </p:cNvSpPr>
          <p:nvPr>
            <p:ph type="pic" sz="quarter" idx="22"/>
          </p:nvPr>
        </p:nvSpPr>
        <p:spPr>
          <a:xfrm>
            <a:off x="7044268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8" name="그림 개체 틀 2"/>
          <p:cNvSpPr>
            <a:spLocks noGrp="1"/>
          </p:cNvSpPr>
          <p:nvPr>
            <p:ph type="pic" sz="quarter" idx="23"/>
          </p:nvPr>
        </p:nvSpPr>
        <p:spPr>
          <a:xfrm>
            <a:off x="8416731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9" name="그림 개체 틀 2"/>
          <p:cNvSpPr>
            <a:spLocks noGrp="1"/>
          </p:cNvSpPr>
          <p:nvPr>
            <p:ph type="pic" sz="quarter" idx="24"/>
          </p:nvPr>
        </p:nvSpPr>
        <p:spPr>
          <a:xfrm>
            <a:off x="158749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0" name="그림 개체 틀 2"/>
          <p:cNvSpPr>
            <a:spLocks noGrp="1"/>
          </p:cNvSpPr>
          <p:nvPr>
            <p:ph type="pic" sz="quarter" idx="25"/>
          </p:nvPr>
        </p:nvSpPr>
        <p:spPr>
          <a:xfrm>
            <a:off x="1529964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1" name="그림 개체 틀 2"/>
          <p:cNvSpPr>
            <a:spLocks noGrp="1"/>
          </p:cNvSpPr>
          <p:nvPr>
            <p:ph type="pic" sz="quarter" idx="26"/>
          </p:nvPr>
        </p:nvSpPr>
        <p:spPr>
          <a:xfrm>
            <a:off x="290943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2" name="그림 개체 틀 2"/>
          <p:cNvSpPr>
            <a:spLocks noGrp="1"/>
          </p:cNvSpPr>
          <p:nvPr>
            <p:ph type="pic" sz="quarter" idx="27"/>
          </p:nvPr>
        </p:nvSpPr>
        <p:spPr>
          <a:xfrm>
            <a:off x="428999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3" name="그림 개체 틀 2"/>
          <p:cNvSpPr>
            <a:spLocks noGrp="1"/>
          </p:cNvSpPr>
          <p:nvPr>
            <p:ph type="pic" sz="quarter" idx="28"/>
          </p:nvPr>
        </p:nvSpPr>
        <p:spPr>
          <a:xfrm>
            <a:off x="5671805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4" name="그림 개체 틀 2"/>
          <p:cNvSpPr>
            <a:spLocks noGrp="1"/>
          </p:cNvSpPr>
          <p:nvPr>
            <p:ph type="pic" sz="quarter" idx="29"/>
          </p:nvPr>
        </p:nvSpPr>
        <p:spPr>
          <a:xfrm>
            <a:off x="7044268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5" name="그림 개체 틀 2"/>
          <p:cNvSpPr>
            <a:spLocks noGrp="1"/>
          </p:cNvSpPr>
          <p:nvPr>
            <p:ph type="pic" sz="quarter" idx="30"/>
          </p:nvPr>
        </p:nvSpPr>
        <p:spPr>
          <a:xfrm>
            <a:off x="8416731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6" name="그림 개체 틀 2"/>
          <p:cNvSpPr>
            <a:spLocks noGrp="1"/>
          </p:cNvSpPr>
          <p:nvPr>
            <p:ph type="pic" sz="quarter" idx="31"/>
          </p:nvPr>
        </p:nvSpPr>
        <p:spPr>
          <a:xfrm>
            <a:off x="158749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7" name="그림 개체 틀 2"/>
          <p:cNvSpPr>
            <a:spLocks noGrp="1"/>
          </p:cNvSpPr>
          <p:nvPr>
            <p:ph type="pic" sz="quarter" idx="32"/>
          </p:nvPr>
        </p:nvSpPr>
        <p:spPr>
          <a:xfrm>
            <a:off x="1529964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8" name="그림 개체 틀 2"/>
          <p:cNvSpPr>
            <a:spLocks noGrp="1"/>
          </p:cNvSpPr>
          <p:nvPr>
            <p:ph type="pic" sz="quarter" idx="33"/>
          </p:nvPr>
        </p:nvSpPr>
        <p:spPr>
          <a:xfrm>
            <a:off x="290943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9" name="그림 개체 틀 2"/>
          <p:cNvSpPr>
            <a:spLocks noGrp="1"/>
          </p:cNvSpPr>
          <p:nvPr>
            <p:ph type="pic" sz="quarter" idx="34"/>
          </p:nvPr>
        </p:nvSpPr>
        <p:spPr>
          <a:xfrm>
            <a:off x="428999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0" name="그림 개체 틀 2"/>
          <p:cNvSpPr>
            <a:spLocks noGrp="1"/>
          </p:cNvSpPr>
          <p:nvPr>
            <p:ph type="pic" sz="quarter" idx="35"/>
          </p:nvPr>
        </p:nvSpPr>
        <p:spPr>
          <a:xfrm>
            <a:off x="5671805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1" name="그림 개체 틀 2"/>
          <p:cNvSpPr>
            <a:spLocks noGrp="1"/>
          </p:cNvSpPr>
          <p:nvPr>
            <p:ph type="pic" sz="quarter" idx="36"/>
          </p:nvPr>
        </p:nvSpPr>
        <p:spPr>
          <a:xfrm>
            <a:off x="7044268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2" name="그림 개체 틀 2"/>
          <p:cNvSpPr>
            <a:spLocks noGrp="1"/>
          </p:cNvSpPr>
          <p:nvPr>
            <p:ph type="pic" sz="quarter" idx="37"/>
          </p:nvPr>
        </p:nvSpPr>
        <p:spPr>
          <a:xfrm>
            <a:off x="8416731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17898782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A039883-492C-43C3-9B34-266233D8D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67E53661-B553-4B2F-9572-A6A4F7527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7979BF5-AC05-4348-B3BA-D61A446EB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7/17/2024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9A126461-8595-441F-885E-10BD8B4AB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2F1C2138-F40F-417B-8897-AB0FBEF4E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23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EE89B7C9-8CD1-4A9F-B87D-3795B95458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313" y="153988"/>
            <a:ext cx="175074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58AE1E96-6059-4867-954D-3087E1D806E7}"/>
              </a:ext>
            </a:extLst>
          </p:cNvPr>
          <p:cNvSpPr/>
          <p:nvPr userDrawn="1"/>
        </p:nvSpPr>
        <p:spPr>
          <a:xfrm>
            <a:off x="0" y="430957"/>
            <a:ext cx="9906000" cy="45719"/>
          </a:xfrm>
          <a:prstGeom prst="rect">
            <a:avLst/>
          </a:prstGeom>
          <a:gradFill flip="none" rotWithShape="1">
            <a:gsLst>
              <a:gs pos="20000">
                <a:srgbClr val="D6B19C">
                  <a:alpha val="14000"/>
                </a:srgbClr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endParaRPr lang="ko-KR" altLang="en-US" sz="1300"/>
          </a:p>
        </p:txBody>
      </p:sp>
      <p:sp>
        <p:nvSpPr>
          <p:cNvPr id="1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1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4">
            <a:extLst>
              <a:ext uri="{FF2B5EF4-FFF2-40B4-BE49-F238E27FC236}">
                <a16:creationId xmlns:a16="http://schemas.microsoft.com/office/drawing/2014/main" xmlns="" id="{7B50B386-8365-4765-BA8C-28D7BA3B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9A05643A-E199-4490-B4E6-63D5AC307952}" type="datetimeFigureOut">
              <a:rPr lang="ko-KR" altLang="en-US"/>
              <a:pPr>
                <a:defRPr/>
              </a:pPr>
              <a:t>2024-07-17</a:t>
            </a:fld>
            <a:endParaRPr lang="ko-KR" altLang="en-US"/>
          </a:p>
        </p:txBody>
      </p:sp>
      <p:sp>
        <p:nvSpPr>
          <p:cNvPr id="8" name="바닥글 개체 틀 5">
            <a:extLst>
              <a:ext uri="{FF2B5EF4-FFF2-40B4-BE49-F238E27FC236}">
                <a16:creationId xmlns:a16="http://schemas.microsoft.com/office/drawing/2014/main" xmlns="" id="{6AE0D9F5-B620-4CFC-A22B-CEC50B330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6">
            <a:extLst>
              <a:ext uri="{FF2B5EF4-FFF2-40B4-BE49-F238E27FC236}">
                <a16:creationId xmlns:a16="http://schemas.microsoft.com/office/drawing/2014/main" xmlns="" id="{8547DBB9-1725-4B4E-8176-186293643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04AA4767-ADBC-4AEE-85D0-3D31D2FDD5B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775501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58780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80273126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9466260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827333869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297704908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79883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3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1" y="273059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3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1546308921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8853" r:id="rId1"/>
    <p:sldLayoutId id="2147488864" r:id="rId2"/>
    <p:sldLayoutId id="2147488854" r:id="rId3"/>
    <p:sldLayoutId id="2147488855" r:id="rId4"/>
    <p:sldLayoutId id="2147488856" r:id="rId5"/>
    <p:sldLayoutId id="2147488857" r:id="rId6"/>
    <p:sldLayoutId id="2147488858" r:id="rId7"/>
    <p:sldLayoutId id="2147488859" r:id="rId8"/>
    <p:sldLayoutId id="2147488860" r:id="rId9"/>
    <p:sldLayoutId id="2147488861" r:id="rId10"/>
    <p:sldLayoutId id="2147488862" r:id="rId11"/>
    <p:sldLayoutId id="2147488863" r:id="rId12"/>
    <p:sldLayoutId id="2147488865" r:id="rId13"/>
    <p:sldLayoutId id="2147488866" r:id="rId14"/>
  </p:sldLayoutIdLst>
  <p:transition spd="slow">
    <p:sndAc>
      <p:stSnd>
        <p:snd r:embed="rId16" name="type.wav"/>
      </p:stSnd>
    </p:sndAc>
  </p:transition>
  <p:txStyles>
    <p:titleStyle>
      <a:lvl1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189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377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566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754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74650" indent="-374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400">
          <a:solidFill>
            <a:schemeClr val="tx1"/>
          </a:solidFill>
          <a:latin typeface="+mn-lt"/>
          <a:ea typeface="+mn-ea"/>
          <a:cs typeface="+mn-cs"/>
        </a:defRPr>
      </a:lvl1pPr>
      <a:lvl2pPr marL="812800" indent="-311150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000">
          <a:solidFill>
            <a:schemeClr val="tx1"/>
          </a:solidFill>
          <a:latin typeface="+mn-lt"/>
          <a:ea typeface="+mn-ea"/>
        </a:defRPr>
      </a:lvl2pPr>
      <a:lvl3pPr marL="1254125" indent="-247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700">
          <a:solidFill>
            <a:schemeClr val="tx1"/>
          </a:solidFill>
          <a:latin typeface="+mn-lt"/>
          <a:ea typeface="+mn-ea"/>
        </a:defRPr>
      </a:lvl3pPr>
      <a:lvl4pPr marL="1754188" indent="-249238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300">
          <a:solidFill>
            <a:schemeClr val="tx1"/>
          </a:solidFill>
          <a:latin typeface="+mn-lt"/>
          <a:ea typeface="+mn-ea"/>
        </a:defRPr>
      </a:lvl4pPr>
      <a:lvl5pPr marL="2252663" indent="-244475" algn="l" defTabSz="1004888" rtl="0" eaLnBrk="0" fontAlgn="base" latinLnBrk="1" hangingPunct="0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5pPr>
      <a:lvl6pPr marL="2711383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6pPr>
      <a:lvl7pPr marL="3168571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7pPr>
      <a:lvl8pPr marL="3625760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8pPr>
      <a:lvl9pPr marL="4082949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43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2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2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71.png"/><Relationship Id="rId3" Type="http://schemas.openxmlformats.org/officeDocument/2006/relationships/image" Target="../media/image2.png"/><Relationship Id="rId7" Type="http://schemas.openxmlformats.org/officeDocument/2006/relationships/image" Target="../media/image63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2.png"/><Relationship Id="rId11" Type="http://schemas.openxmlformats.org/officeDocument/2006/relationships/image" Target="../media/image69.png"/><Relationship Id="rId5" Type="http://schemas.openxmlformats.org/officeDocument/2006/relationships/image" Target="../media/image61.png"/><Relationship Id="rId10" Type="http://schemas.openxmlformats.org/officeDocument/2006/relationships/image" Target="../media/image68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2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8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.png"/><Relationship Id="rId4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3" Type="http://schemas.openxmlformats.org/officeDocument/2006/relationships/audio" Target="../media/audio1.wav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9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5" Type="http://schemas.openxmlformats.org/officeDocument/2006/relationships/image" Target="../media/image90.png"/><Relationship Id="rId10" Type="http://schemas.openxmlformats.org/officeDocument/2006/relationships/image" Target="../media/image85.png"/><Relationship Id="rId4" Type="http://schemas.openxmlformats.org/officeDocument/2006/relationships/image" Target="../media/image2.png"/><Relationship Id="rId9" Type="http://schemas.openxmlformats.org/officeDocument/2006/relationships/image" Target="../media/image84.png"/><Relationship Id="rId14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84149" y="504018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상시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 회의</a:t>
            </a:r>
            <a:endParaRPr lang="ko-KR" altLang="en-US" sz="32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4647" y="1383159"/>
            <a:ext cx="633670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24.07.17 </a:t>
            </a:r>
          </a:p>
          <a:p>
            <a:pPr algn="ctr"/>
            <a:endParaRPr lang="en-US" altLang="ko-KR" sz="2400" b="1" dirty="0">
              <a:solidFill>
                <a:srgbClr val="FF0000"/>
              </a:solidFill>
              <a:latin typeface="HY견고딕" panose="02030600000101010101" pitchFamily="18" charset="-127"/>
              <a:ea typeface="문체부 바탕체" panose="02030609000101010101" pitchFamily="17" charset="-127"/>
            </a:endParaRPr>
          </a:p>
          <a:p>
            <a:pPr algn="ctr"/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784646" y="6093296"/>
            <a:ext cx="6336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비스타동원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아트포레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신축공사현장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576" y="1930796"/>
            <a:ext cx="7704856" cy="401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3813" y="452348"/>
            <a:ext cx="895608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온열질환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예방에</a:t>
            </a:r>
            <a:r>
              <a:rPr lang="en-US" altLang="ko-KR" sz="36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관한 수칙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1.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폭염주의보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폭염경보</a:t>
            </a:r>
            <a:endParaRPr lang="en-US" altLang="ko-KR" sz="20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ko-KR" altLang="en-US" sz="20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일사병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열사병</a:t>
            </a: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8944" y="1268760"/>
            <a:ext cx="5256584" cy="5487166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4969" y="4653136"/>
            <a:ext cx="4896544" cy="159089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64969" y="6299924"/>
            <a:ext cx="5040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-&gt;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커피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탄산음료 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X –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열손실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갈증유발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0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581" y="1690644"/>
            <a:ext cx="4368373" cy="5065282"/>
          </a:xfrm>
          <a:prstGeom prst="rect">
            <a:avLst/>
          </a:prstGeom>
        </p:spPr>
      </p:pic>
      <p:sp>
        <p:nvSpPr>
          <p:cNvPr id="13" name="타원 12"/>
          <p:cNvSpPr/>
          <p:nvPr/>
        </p:nvSpPr>
        <p:spPr>
          <a:xfrm>
            <a:off x="138980" y="3352687"/>
            <a:ext cx="1656184" cy="1728192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ot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4" name="타원 13"/>
          <p:cNvSpPr/>
          <p:nvPr/>
        </p:nvSpPr>
        <p:spPr>
          <a:xfrm>
            <a:off x="1508675" y="3370983"/>
            <a:ext cx="1656184" cy="1728192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ot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245667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3813" y="452348"/>
            <a:ext cx="89560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온열질환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예방에</a:t>
            </a:r>
            <a:r>
              <a:rPr lang="en-US" altLang="ko-KR" sz="36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관한 수칙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온열질환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예방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자율점검표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실시요청의 건 전파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753" y="1539922"/>
            <a:ext cx="4103167" cy="5158791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7256" y="548680"/>
            <a:ext cx="2520280" cy="3354482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9245" y="3789039"/>
            <a:ext cx="2556302" cy="2909673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6896" y="1331582"/>
            <a:ext cx="3240360" cy="514316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4935" y="5838008"/>
            <a:ext cx="3372321" cy="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46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8871" y="474127"/>
            <a:ext cx="89560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회 합동점검 현황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 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20" y="1340768"/>
            <a:ext cx="2952328" cy="4968552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3674" y="1340768"/>
            <a:ext cx="3005509" cy="4968552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9182" y="1257475"/>
            <a:ext cx="2736305" cy="505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51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미래지앤씨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739" y="1772816"/>
            <a:ext cx="8900774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92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광진개발</a:t>
            </a:r>
            <a:r>
              <a:rPr lang="en-US" altLang="ko-KR" sz="23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8665" y="2813342"/>
            <a:ext cx="144016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4800" dirty="0" smtClean="0">
                <a:solidFill>
                  <a:srgbClr val="FF0000"/>
                </a:solidFill>
              </a:rPr>
              <a:t>?!</a:t>
            </a:r>
            <a:endParaRPr lang="ko-KR" altLang="en-US" sz="4800" dirty="0">
              <a:solidFill>
                <a:srgbClr val="FF0000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444" y="1675014"/>
            <a:ext cx="9090068" cy="379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7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임텍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8665" y="2813342"/>
            <a:ext cx="144016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4800" dirty="0" smtClean="0">
                <a:solidFill>
                  <a:srgbClr val="FF0000"/>
                </a:solidFill>
              </a:rPr>
              <a:t>?!</a:t>
            </a:r>
            <a:endParaRPr lang="ko-KR" altLang="en-US" sz="4800" dirty="0">
              <a:solidFill>
                <a:srgbClr val="FF0000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429" y="1739073"/>
            <a:ext cx="8956083" cy="381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8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용마루건설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165" y="1772816"/>
            <a:ext cx="8953731" cy="359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75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명보개발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)----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피드백 누락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..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1980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도솔건설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)----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피드백 누락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..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7408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피드백 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시정조치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808984" y="3187159"/>
            <a:ext cx="864096" cy="648072"/>
          </a:xfrm>
          <a:prstGeom prst="rightArrow">
            <a:avLst/>
          </a:prstGeom>
          <a:solidFill>
            <a:srgbClr val="92D05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8200" y="1152233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말비계 사용 시 안전난간 미 설치로 인한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추락위험  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731079"/>
            <a:ext cx="3744416" cy="33598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18200" y="5456192"/>
            <a:ext cx="89723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건설현장 사망사고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12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대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기인물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중 말비계 포함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..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수차례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공지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…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3813" y="5927972"/>
            <a:ext cx="9649072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특히 </a:t>
            </a:r>
            <a:r>
              <a:rPr lang="ko-KR" altLang="en-US" sz="18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단부구간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주변 작업 시 반드시 안전난간 및 </a:t>
            </a:r>
            <a:r>
              <a:rPr lang="ko-KR" altLang="en-US" sz="18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고리체결하여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추락사고 예방관리철저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!!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1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28" y="1730793"/>
            <a:ext cx="3744416" cy="33601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414" y="1727473"/>
            <a:ext cx="3742529" cy="3337128"/>
          </a:xfrm>
          <a:prstGeom prst="rect">
            <a:avLst/>
          </a:prstGeom>
        </p:spPr>
      </p:pic>
      <p:sp>
        <p:nvSpPr>
          <p:cNvPr id="3" name="타원 2"/>
          <p:cNvSpPr/>
          <p:nvPr/>
        </p:nvSpPr>
        <p:spPr>
          <a:xfrm>
            <a:off x="6033120" y="2564904"/>
            <a:ext cx="3173639" cy="1584176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kumimoji="1" lang="ko-KR" altLang="en-US" sz="2400" b="0" i="0" u="none" strike="noStrike" cap="none" normalizeH="0" baseline="0" dirty="0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   조치필요</a:t>
            </a:r>
            <a:endParaRPr kumimoji="1" lang="ko-KR" altLang="en-US" sz="24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528" y="1727473"/>
            <a:ext cx="3744415" cy="333712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8696" y="1736482"/>
            <a:ext cx="3730248" cy="332811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8695" y="1746298"/>
            <a:ext cx="3730248" cy="3360774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8694" y="1757085"/>
            <a:ext cx="3730249" cy="3323693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8693" y="1746296"/>
            <a:ext cx="3730250" cy="336077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8692" y="1740906"/>
            <a:ext cx="3730251" cy="3349987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4527" y="1757085"/>
            <a:ext cx="3744416" cy="3307514"/>
          </a:xfrm>
          <a:prstGeom prst="rect">
            <a:avLst/>
          </a:prstGeom>
        </p:spPr>
      </p:pic>
      <p:sp>
        <p:nvSpPr>
          <p:cNvPr id="20" name="타원 19"/>
          <p:cNvSpPr/>
          <p:nvPr/>
        </p:nvSpPr>
        <p:spPr>
          <a:xfrm>
            <a:off x="2648744" y="2708920"/>
            <a:ext cx="1296144" cy="1656184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90697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72" y="764704"/>
            <a:ext cx="9289032" cy="5760640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488504" y="2132856"/>
            <a:ext cx="5616624" cy="223224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488504" y="4365104"/>
            <a:ext cx="8424936" cy="223224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6516" y="416567"/>
            <a:ext cx="410445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사망사고 주요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기인물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및 안전대책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0147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피드백 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시정조치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18200" y="1152233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375371"/>
            <a:ext cx="7488832" cy="1571318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512" y="2780928"/>
            <a:ext cx="6468378" cy="348663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3120" y="3717032"/>
            <a:ext cx="3620005" cy="2524477"/>
          </a:xfrm>
          <a:prstGeom prst="rect">
            <a:avLst/>
          </a:prstGeom>
          <a:ln w="28575">
            <a:solidFill>
              <a:srgbClr val="FF0000"/>
            </a:solidFill>
            <a:prstDash val="sysDash"/>
          </a:ln>
        </p:spPr>
      </p:pic>
    </p:spTree>
    <p:extLst>
      <p:ext uri="{BB962C8B-B14F-4D97-AF65-F5344CB8AC3E}">
        <p14:creationId xmlns:p14="http://schemas.microsoft.com/office/powerpoint/2010/main" val="338098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736976" y="2708920"/>
            <a:ext cx="864096" cy="648072"/>
          </a:xfrm>
          <a:prstGeom prst="rightArrow">
            <a:avLst/>
          </a:prstGeom>
          <a:solidFill>
            <a:srgbClr val="92D05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8200" y="1152233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이동식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틀비계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관리기준 불량으로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추락위험   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731079"/>
            <a:ext cx="3744416" cy="33598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632520" y="5579211"/>
            <a:ext cx="59154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틀비계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난간 미 설치로 인한 추락위험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…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7128" y="6016690"/>
            <a:ext cx="9649072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이동식 </a:t>
            </a:r>
            <a:r>
              <a:rPr lang="ko-KR" altLang="en-US" sz="18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틀비계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부속자재 탈락 및 누락으로 인한 사고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사건이 발생하지 않도록 관리필요</a:t>
            </a:r>
            <a:endParaRPr lang="en-US" altLang="ko-KR" sz="1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en-US" altLang="ko-KR" sz="1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28" y="1730793"/>
            <a:ext cx="3744416" cy="33601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414" y="1727473"/>
            <a:ext cx="3742529" cy="3337128"/>
          </a:xfrm>
          <a:prstGeom prst="rect">
            <a:avLst/>
          </a:prstGeom>
        </p:spPr>
      </p:pic>
      <p:sp>
        <p:nvSpPr>
          <p:cNvPr id="3" name="타원 2"/>
          <p:cNvSpPr/>
          <p:nvPr/>
        </p:nvSpPr>
        <p:spPr>
          <a:xfrm>
            <a:off x="6897216" y="2564904"/>
            <a:ext cx="2309543" cy="1584176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kumimoji="1" lang="ko-KR" altLang="en-US" sz="2400" b="0" i="0" u="none" strike="noStrike" cap="none" normalizeH="0" baseline="0" dirty="0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 조치필요</a:t>
            </a:r>
            <a:endParaRPr kumimoji="1" lang="ko-KR" altLang="en-US" sz="24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528" y="1727473"/>
            <a:ext cx="3744415" cy="333712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8696" y="1736482"/>
            <a:ext cx="3730248" cy="332811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8695" y="1746298"/>
            <a:ext cx="3730248" cy="3360774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8694" y="1757085"/>
            <a:ext cx="3730249" cy="3323693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8693" y="1746296"/>
            <a:ext cx="3730250" cy="336077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12"/>
          <a:srcRect t="2620"/>
          <a:stretch/>
        </p:blipFill>
        <p:spPr>
          <a:xfrm>
            <a:off x="704528" y="1757086"/>
            <a:ext cx="3744415" cy="3307514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1714" y="1757084"/>
            <a:ext cx="3717229" cy="3323694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8691" y="1745389"/>
            <a:ext cx="3730251" cy="3335389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 rotWithShape="1">
          <a:blip r:embed="rId15"/>
          <a:srcRect l="34530" t="10194"/>
          <a:stretch/>
        </p:blipFill>
        <p:spPr>
          <a:xfrm>
            <a:off x="3852278" y="3624696"/>
            <a:ext cx="2468874" cy="1877382"/>
          </a:xfrm>
          <a:prstGeom prst="rect">
            <a:avLst/>
          </a:prstGeom>
          <a:ln w="635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62948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피드백 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시정조치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18200" y="1152233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813" y="1484784"/>
            <a:ext cx="2883004" cy="3114584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1204" y="1541646"/>
            <a:ext cx="2870507" cy="3111489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6098" y="1565124"/>
            <a:ext cx="3098185" cy="303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15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808984" y="3187159"/>
            <a:ext cx="864096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8504" y="1152362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덕트상부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서포터 설치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  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붕괴위험 확인</a:t>
            </a:r>
            <a:r>
              <a:rPr lang="ko-KR" altLang="en-US" sz="1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    </a:t>
            </a:r>
            <a:endParaRPr lang="ko-KR" altLang="en-US" sz="1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타원 14"/>
          <p:cNvSpPr/>
          <p:nvPr/>
        </p:nvSpPr>
        <p:spPr>
          <a:xfrm>
            <a:off x="5961112" y="2348880"/>
            <a:ext cx="2952328" cy="2016224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lang="ko-KR" altLang="en-US" sz="32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확인</a:t>
            </a:r>
            <a:r>
              <a:rPr kumimoji="1" lang="ko-KR" altLang="en-US" sz="3200" b="0" i="0" u="none" strike="noStrike" cap="none" normalizeH="0" baseline="0" dirty="0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필요</a:t>
            </a:r>
            <a:endParaRPr kumimoji="1" lang="ko-KR" altLang="en-US" sz="32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4"/>
          <a:srcRect r="4274"/>
          <a:stretch/>
        </p:blipFill>
        <p:spPr>
          <a:xfrm>
            <a:off x="708800" y="1652321"/>
            <a:ext cx="3956168" cy="340698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5604306" y="4720753"/>
            <a:ext cx="3885198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>
                <a:solidFill>
                  <a:srgbClr val="FF0000"/>
                </a:solidFill>
              </a:rPr>
              <a:t> 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800" y="1652320"/>
            <a:ext cx="3384376" cy="3026631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800" y="1659228"/>
            <a:ext cx="3956168" cy="340007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8504" y="5250626"/>
            <a:ext cx="6568280" cy="132343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실질적인 계획이 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?!!</a:t>
            </a:r>
          </a:p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차후에 </a:t>
            </a:r>
            <a:r>
              <a:rPr lang="ko-KR" altLang="en-US" sz="20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이런식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으로 계속 하실 건지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</a:p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하부 볼트탈락구간 연속 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r>
              <a:rPr lang="ko-KR" altLang="en-US" sz="20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개층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이상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…….</a:t>
            </a:r>
          </a:p>
          <a:p>
            <a:endParaRPr lang="ko-KR" altLang="en-US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0934" y="1652319"/>
            <a:ext cx="1504034" cy="1631280"/>
          </a:xfrm>
          <a:prstGeom prst="rect">
            <a:avLst/>
          </a:prstGeom>
          <a:ln w="66675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96773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808984" y="3187159"/>
            <a:ext cx="864096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7482" y="1219767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알폼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CPB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개구부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관리상태 불량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추락위험</a:t>
            </a:r>
            <a:r>
              <a:rPr lang="ko-KR" altLang="en-US" sz="1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    </a:t>
            </a:r>
            <a:endParaRPr lang="ko-KR" altLang="en-US" sz="1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타원 14"/>
          <p:cNvSpPr/>
          <p:nvPr/>
        </p:nvSpPr>
        <p:spPr>
          <a:xfrm>
            <a:off x="5961112" y="2348880"/>
            <a:ext cx="2952328" cy="2016224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lang="ko-KR" altLang="en-US" sz="32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조치</a:t>
            </a:r>
            <a:r>
              <a:rPr kumimoji="1" lang="ko-KR" altLang="en-US" sz="3200" b="0" i="0" u="none" strike="noStrike" cap="none" normalizeH="0" baseline="0" dirty="0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필요</a:t>
            </a:r>
            <a:endParaRPr kumimoji="1" lang="ko-KR" altLang="en-US" sz="32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4920" y="5172312"/>
            <a:ext cx="9721080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sz="1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철근작업 및 및 전기</a:t>
            </a:r>
            <a:r>
              <a:rPr lang="en-US" altLang="ko-KR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설비 </a:t>
            </a:r>
            <a:r>
              <a:rPr lang="ko-KR" altLang="en-US" sz="18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공종</a:t>
            </a:r>
            <a:r>
              <a:rPr lang="ko-KR" altLang="en-US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상부 작업 전에 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완벽하게 처리가 되어야 </a:t>
            </a:r>
            <a:r>
              <a:rPr lang="ko-KR" altLang="en-US" sz="18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후속공종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작업실시</a:t>
            </a:r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..</a:t>
            </a:r>
          </a:p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지속적으로 관리가 되지 않은 상황</a:t>
            </a:r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…)</a:t>
            </a:r>
          </a:p>
          <a:p>
            <a:endParaRPr lang="ko-KR" altLang="en-US" sz="1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731079"/>
            <a:ext cx="3744416" cy="33598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662" y="1731079"/>
            <a:ext cx="3736282" cy="3359814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499" y="1747463"/>
            <a:ext cx="3722579" cy="334342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8745" y="3459111"/>
            <a:ext cx="1808334" cy="163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3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412776"/>
            <a:ext cx="2772572" cy="244827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728865" y="1178843"/>
            <a:ext cx="2448274" cy="288032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6"/>
          <a:srcRect t="2616"/>
          <a:stretch/>
        </p:blipFill>
        <p:spPr>
          <a:xfrm>
            <a:off x="6537176" y="1394865"/>
            <a:ext cx="2736304" cy="2466183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2864" y="4005064"/>
            <a:ext cx="2770220" cy="2324424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2842" y="4005064"/>
            <a:ext cx="2880320" cy="232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70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704528" y="2545025"/>
            <a:ext cx="8568952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224808" y="2663846"/>
            <a:ext cx="28712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>
                <a:latin typeface="HY견고딕" panose="02030600000101010101" pitchFamily="18" charset="-127"/>
                <a:ea typeface="문체부 바탕체" panose="02030609000101010101" pitchFamily="17" charset="-127"/>
              </a:rPr>
              <a:t>3</a:t>
            </a:r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.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사고사례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2760" y="3717032"/>
            <a:ext cx="4176464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49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980728"/>
            <a:ext cx="4248472" cy="525658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1032" y="991318"/>
            <a:ext cx="4176464" cy="524599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618" y="991318"/>
            <a:ext cx="4244366" cy="5245994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1032" y="1010889"/>
            <a:ext cx="4176464" cy="5226423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467" y="1010889"/>
            <a:ext cx="4252518" cy="5226423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41030" y="1010889"/>
            <a:ext cx="4176465" cy="5226423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2342" y="1010889"/>
            <a:ext cx="4266642" cy="5226423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1029" y="991318"/>
            <a:ext cx="4176466" cy="524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19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980728"/>
            <a:ext cx="4248472" cy="525658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1032" y="991318"/>
            <a:ext cx="4176464" cy="524599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618" y="991318"/>
            <a:ext cx="4244366" cy="5245994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1032" y="1010889"/>
            <a:ext cx="4176464" cy="5226423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467" y="1010889"/>
            <a:ext cx="4252518" cy="5226423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41030" y="1010889"/>
            <a:ext cx="4176465" cy="5226423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3588" y="1004418"/>
            <a:ext cx="4255395" cy="5232894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8857" y="990148"/>
            <a:ext cx="4208637" cy="5247164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8967" y="980728"/>
            <a:ext cx="4240016" cy="5256584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24879" y="1010889"/>
            <a:ext cx="4192615" cy="524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27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980728"/>
            <a:ext cx="4248472" cy="525658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1032" y="991318"/>
            <a:ext cx="4176464" cy="524599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618" y="991318"/>
            <a:ext cx="4244366" cy="5245994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1032" y="1010889"/>
            <a:ext cx="4176464" cy="5226423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5288" y="1010889"/>
            <a:ext cx="4243695" cy="5226423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41030" y="1010889"/>
            <a:ext cx="4176465" cy="522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03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72" y="764704"/>
            <a:ext cx="9289032" cy="576064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480" y="1501600"/>
            <a:ext cx="9001000" cy="5167760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488504" y="1501600"/>
            <a:ext cx="2808312" cy="250346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6033120" y="1501600"/>
            <a:ext cx="2891890" cy="250346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476934" y="4002784"/>
            <a:ext cx="8436506" cy="250346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6516" y="416567"/>
            <a:ext cx="410445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사망사고 주요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기인물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및 안전대책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5345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8158" y="97647"/>
            <a:ext cx="4313795" cy="642339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5418" y="548680"/>
            <a:ext cx="5380582" cy="6120680"/>
          </a:xfrm>
          <a:prstGeom prst="rect">
            <a:avLst/>
          </a:prstGeom>
        </p:spPr>
      </p:pic>
      <p:sp>
        <p:nvSpPr>
          <p:cNvPr id="12" name="타원 11"/>
          <p:cNvSpPr/>
          <p:nvPr/>
        </p:nvSpPr>
        <p:spPr>
          <a:xfrm>
            <a:off x="-138159" y="-14099"/>
            <a:ext cx="4313795" cy="778804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1" lang="ko-KR" altLang="en-US" sz="32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3" name="타원 12"/>
          <p:cNvSpPr/>
          <p:nvPr/>
        </p:nvSpPr>
        <p:spPr>
          <a:xfrm>
            <a:off x="4737505" y="476672"/>
            <a:ext cx="4313795" cy="778804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1" lang="ko-KR" altLang="en-US" sz="32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5684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0944" y="1484784"/>
            <a:ext cx="9505056" cy="310854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차주 </a:t>
            </a:r>
            <a:r>
              <a:rPr lang="ko-KR" altLang="en-US" sz="2000" b="1" dirty="0" err="1" smtClean="0">
                <a:solidFill>
                  <a:srgbClr val="00B0F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아이스크림데이</a:t>
            </a:r>
            <a:r>
              <a:rPr lang="ko-KR" altLang="en-US" sz="2000" b="1" dirty="0" smtClean="0">
                <a:solidFill>
                  <a:srgbClr val="00B0F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000" b="1" dirty="0" smtClean="0">
                <a:solidFill>
                  <a:srgbClr val="00B0F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^^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시행 예정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marL="457200" indent="-457200">
              <a:buAutoNum type="arabicPeriod"/>
            </a:pP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신규 업체 및 근로자 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0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비상주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단기 </a:t>
            </a:r>
            <a:r>
              <a:rPr lang="ko-KR" altLang="en-US" sz="20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작업공종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서류 관련 밴드 업데이트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marL="457200" indent="-457200">
              <a:buAutoNum type="arabicPeriod"/>
            </a:pPr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560513" y="509677"/>
            <a:ext cx="2664296" cy="648072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32520" y="547856"/>
            <a:ext cx="4748416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ko-KR" sz="3200" b="1" dirty="0">
                <a:latin typeface="HY견고딕" panose="02030600000101010101" pitchFamily="18" charset="-127"/>
                <a:ea typeface="문체부 바탕체" panose="02030609000101010101" pitchFamily="17" charset="-127"/>
              </a:rPr>
              <a:t>4</a:t>
            </a:r>
            <a:r>
              <a:rPr lang="en-US" altLang="ko-KR" sz="32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공지사항 및 건의사항 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80" y="2420888"/>
            <a:ext cx="4608512" cy="3067478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7056" y="2659960"/>
            <a:ext cx="3143689" cy="2995470"/>
          </a:xfrm>
          <a:prstGeom prst="rect">
            <a:avLst/>
          </a:prstGeom>
        </p:spPr>
      </p:pic>
      <p:sp>
        <p:nvSpPr>
          <p:cNvPr id="9" name="타원 8"/>
          <p:cNvSpPr/>
          <p:nvPr/>
        </p:nvSpPr>
        <p:spPr>
          <a:xfrm>
            <a:off x="4880992" y="2420888"/>
            <a:ext cx="3737731" cy="2376265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1" lang="ko-KR" altLang="en-US" sz="32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4306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0944" y="1484784"/>
            <a:ext cx="9505056" cy="310854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화장실 이용</a:t>
            </a:r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457200" indent="-457200">
              <a:buAutoNum type="arabicPeriod"/>
            </a:pPr>
            <a:r>
              <a:rPr lang="ko-KR" altLang="en-US" sz="20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캐노피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이동의 건</a:t>
            </a:r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457200" indent="-457200">
              <a:buAutoNum type="arabicPeriod"/>
            </a:pP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TBM 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시 선풍기 이용의 건</a:t>
            </a:r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560513" y="509677"/>
            <a:ext cx="2664296" cy="648072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32520" y="547856"/>
            <a:ext cx="2467342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ko-KR" sz="3200" b="1" dirty="0">
                <a:latin typeface="HY견고딕" panose="02030600000101010101" pitchFamily="18" charset="-127"/>
                <a:ea typeface="문체부 바탕체" panose="02030609000101010101" pitchFamily="17" charset="-127"/>
              </a:rPr>
              <a:t>5</a:t>
            </a:r>
            <a:r>
              <a:rPr lang="en-US" altLang="ko-KR" sz="32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건의사항 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1117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379705" y="398665"/>
            <a:ext cx="3816424" cy="726079"/>
          </a:xfrm>
          <a:prstGeom prst="rect">
            <a:avLst/>
          </a:prstGeom>
          <a:solidFill>
            <a:srgbClr val="FFFF0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50101" y="475675"/>
            <a:ext cx="34756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현장소장님 당부사항</a:t>
            </a:r>
            <a:endParaRPr lang="ko-KR" altLang="en-US" sz="2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2480" y="1413332"/>
            <a:ext cx="9073008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sz="1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1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TextBox 18"/>
          <p:cNvSpPr txBox="1"/>
          <p:nvPr/>
        </p:nvSpPr>
        <p:spPr>
          <a:xfrm>
            <a:off x="344488" y="3839278"/>
            <a:ext cx="6907114" cy="2253226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100" b="1" dirty="0">
              <a:solidFill>
                <a:sysClr val="windowText" lastClr="000000"/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90763" y="1271428"/>
            <a:ext cx="6918882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>
              <a:buAutoNum type="arabicPeriod"/>
            </a:pP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용마루 덮개관리 철저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개선방안 등 빠른 </a:t>
            </a:r>
            <a:r>
              <a:rPr lang="ko-KR" altLang="en-US" sz="20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시일내에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해결</a:t>
            </a:r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514350" indent="-514350">
              <a:buAutoNum type="arabicPeriod"/>
            </a:pPr>
            <a:r>
              <a:rPr lang="ko-KR" altLang="en-US" sz="20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온열질환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사항 준수</a:t>
            </a:r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514350" indent="-514350">
              <a:buAutoNum type="arabicPeriod"/>
            </a:pP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TBM 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참석 및 보호구 착용 철저</a:t>
            </a:r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 - 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담당자 각별히 관리</a:t>
            </a:r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2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6103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4808" y="2132856"/>
            <a:ext cx="3229426" cy="180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48208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28464" y="1946906"/>
            <a:ext cx="9577064" cy="4146390"/>
          </a:xfrm>
          <a:prstGeom prst="rect">
            <a:avLst/>
          </a:prstGeom>
        </p:spPr>
      </p:pic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450080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 및 점검회의록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월간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32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4647" y="1383159"/>
            <a:ext cx="6336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24. 05. 06. ~ 24. 06. 02. (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</a:t>
            </a:r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)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784646" y="6093296"/>
            <a:ext cx="6336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비스타동원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아트포레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신축공사현장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429144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98665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 사진대지 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(24.05)</a:t>
            </a:r>
            <a:endParaRPr lang="ko-KR" altLang="en-US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653981" y="1213378"/>
            <a:ext cx="88341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en-US" altLang="ko-KR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 위험성평가 회의   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근로자 참여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1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303" y="1844824"/>
            <a:ext cx="4106665" cy="2348880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2358" y="1844824"/>
            <a:ext cx="4401121" cy="4536504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303" y="4325403"/>
            <a:ext cx="4106665" cy="2055926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2357" y="1849412"/>
            <a:ext cx="4401121" cy="453191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8300" y="4325402"/>
            <a:ext cx="4106668" cy="2055926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8300" y="1844822"/>
            <a:ext cx="4034660" cy="2348881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8299" y="1844821"/>
            <a:ext cx="4106669" cy="2348882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8299" y="4319306"/>
            <a:ext cx="4106669" cy="2062021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72356" y="1844821"/>
            <a:ext cx="4401122" cy="4536506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8298" y="1874103"/>
            <a:ext cx="4106670" cy="2319600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15"/>
          <a:srcRect b="7508"/>
          <a:stretch/>
        </p:blipFill>
        <p:spPr>
          <a:xfrm>
            <a:off x="558298" y="4319305"/>
            <a:ext cx="4106670" cy="2062021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71991" y="1874102"/>
            <a:ext cx="4401487" cy="450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20246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992560" y="2545024"/>
            <a:ext cx="7704856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094876" y="2663845"/>
            <a:ext cx="45993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     1. 0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7.10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F/B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1422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0944" y="1484784"/>
            <a:ext cx="9505056" cy="249299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ko-KR" altLang="en-US" sz="20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배치전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특수검진 사후관리소견서 관리</a:t>
            </a:r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457200" indent="-457200">
              <a:buAutoNum type="arabicPeriod"/>
            </a:pP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출장검진 및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내원검진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비용의 건</a:t>
            </a:r>
            <a:endParaRPr lang="en-US" altLang="ko-KR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560513" y="509677"/>
            <a:ext cx="2664296" cy="648072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32520" y="547856"/>
            <a:ext cx="4748416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ko-KR" sz="3200" b="1" dirty="0">
                <a:latin typeface="HY견고딕" panose="02030600000101010101" pitchFamily="18" charset="-127"/>
                <a:ea typeface="문체부 바탕체" panose="02030609000101010101" pitchFamily="17" charset="-127"/>
              </a:rPr>
              <a:t>4</a:t>
            </a:r>
            <a:r>
              <a:rPr lang="en-US" altLang="ko-KR" sz="32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공지사항 및 건의사항 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464" y="2348880"/>
            <a:ext cx="5149263" cy="450912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1384" y="2348880"/>
            <a:ext cx="5488160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0944" y="1484784"/>
            <a:ext cx="9505056" cy="249299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ko-KR" altLang="en-US" sz="20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배치전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특수검진 사후관리소견서 관리 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(C1/D1 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관리 철저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pPr marL="457200" indent="-457200">
              <a:buAutoNum type="arabicPeriod"/>
            </a:pP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출장검진 및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내원검진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비용의 건 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용마루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/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광진개발 미수금 상황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en-US" altLang="ko-KR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560513" y="509677"/>
            <a:ext cx="2664296" cy="648072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32520" y="547856"/>
            <a:ext cx="4748416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ko-KR" sz="3200" b="1" dirty="0">
                <a:latin typeface="HY견고딕" panose="02030600000101010101" pitchFamily="18" charset="-127"/>
                <a:ea typeface="문체부 바탕체" panose="02030609000101010101" pitchFamily="17" charset="-127"/>
              </a:rPr>
              <a:t>4</a:t>
            </a:r>
            <a:r>
              <a:rPr lang="en-US" altLang="ko-KR" sz="32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공지사항 및 건의사항 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61" y="3573016"/>
            <a:ext cx="9488224" cy="3284984"/>
          </a:xfrm>
          <a:prstGeom prst="rect">
            <a:avLst/>
          </a:prstGeom>
        </p:spPr>
      </p:pic>
      <p:sp>
        <p:nvSpPr>
          <p:cNvPr id="11" name="타원 10"/>
          <p:cNvSpPr/>
          <p:nvPr/>
        </p:nvSpPr>
        <p:spPr>
          <a:xfrm>
            <a:off x="3360409" y="3401663"/>
            <a:ext cx="2952328" cy="2016224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lang="en-US" altLang="ko-KR" sz="32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61" y="2287189"/>
            <a:ext cx="9488224" cy="111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47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379705" y="398665"/>
            <a:ext cx="3816424" cy="726079"/>
          </a:xfrm>
          <a:prstGeom prst="rect">
            <a:avLst/>
          </a:prstGeom>
          <a:solidFill>
            <a:srgbClr val="FFFF0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50101" y="475675"/>
            <a:ext cx="34756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현장소장님 당부사항</a:t>
            </a:r>
            <a:endParaRPr lang="ko-KR" altLang="en-US" sz="2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2480" y="1413332"/>
            <a:ext cx="9073008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sz="1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1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TextBox 18"/>
          <p:cNvSpPr txBox="1"/>
          <p:nvPr/>
        </p:nvSpPr>
        <p:spPr>
          <a:xfrm>
            <a:off x="344488" y="3839278"/>
            <a:ext cx="6907114" cy="2253226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100" b="1" dirty="0">
              <a:solidFill>
                <a:sysClr val="windowText" lastClr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8464" y="1268760"/>
            <a:ext cx="9505056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ko-KR" altLang="en-US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2683" y="1284733"/>
            <a:ext cx="9505056" cy="132343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각 협력사별 장마철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안전관리계획서 숙지필요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기본적인 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근로자 작업 투입 시 개인보호구 적합성 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적절성 확인철저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3.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현장의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안전수칙준수로 안전보건의 기본적인 수준을 향상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하자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4.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 내용 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및 필요사항은 근로자들에게 공지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6290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992560" y="2545024"/>
            <a:ext cx="7704856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094876" y="2663845"/>
            <a:ext cx="55002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>
                <a:latin typeface="HY견고딕" panose="02030600000101010101" pitchFamily="18" charset="-127"/>
                <a:ea typeface="문체부 바탕체" panose="02030609000101010101" pitchFamily="17" charset="-127"/>
              </a:rPr>
              <a:t>2</a:t>
            </a:r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. 0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7.17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6273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온열질환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예방에</a:t>
            </a:r>
            <a:r>
              <a:rPr lang="en-US" altLang="ko-KR" sz="36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관한 수칙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marL="457200" indent="-457200">
              <a:buAutoNum type="arabicPeriod"/>
            </a:pP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지속적으로 날씨 및 온도 체크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전파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marL="457200" indent="-457200">
              <a:buAutoNum type="arabicPeriod"/>
            </a:pP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식염포도당 및 물 제공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적정휴식 보장</a:t>
            </a:r>
            <a:r>
              <a:rPr lang="en-US" altLang="ko-KR" sz="2000" b="1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sz="2000" b="1" dirty="0" smtClean="0">
              <a:solidFill>
                <a:schemeClr val="accent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813" y="1898719"/>
            <a:ext cx="4539187" cy="4338593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5"/>
          <a:srcRect r="3754"/>
          <a:stretch/>
        </p:blipFill>
        <p:spPr>
          <a:xfrm>
            <a:off x="4953000" y="1898718"/>
            <a:ext cx="4608512" cy="433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94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기본 디자인">
  <a:themeElements>
    <a:clrScheme name="2_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5400" cap="flat" cmpd="sng" algn="ctr">
          <a:solidFill>
            <a:srgbClr val="FF0000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rtlCol="0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sz="1300" b="0" i="0" u="none" strike="noStrike" cap="none" normalizeH="0" baseline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spDef>
    <a:lnDef>
      <a:spPr>
        <a:solidFill>
          <a:srgbClr val="339966"/>
        </a:solidFill>
        <a:ln w="9525" cap="flat" cmpd="sng" algn="ctr">
          <a:solidFill>
            <a:schemeClr val="tx1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lang="ko-KR" altLang="en-US" sz="1300" b="0" i="0" u="none" strike="noStrike" cap="none" normalizeH="0" baseline="0" smtClean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3008</TotalTime>
  <Words>631</Words>
  <Application>Microsoft Office PowerPoint</Application>
  <PresentationFormat>A4 용지(210x297mm)</PresentationFormat>
  <Paragraphs>140</Paragraphs>
  <Slides>36</Slides>
  <Notes>36</Notes>
  <HiddenSlides>3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36</vt:i4>
      </vt:variant>
    </vt:vector>
  </HeadingPairs>
  <TitlesOfParts>
    <vt:vector size="43" baseType="lpstr">
      <vt:lpstr>HY견고딕</vt:lpstr>
      <vt:lpstr>HY울릉도L</vt:lpstr>
      <vt:lpstr>굴림</vt:lpstr>
      <vt:lpstr>맑은 고딕</vt:lpstr>
      <vt:lpstr>문체부 바탕체</vt:lpstr>
      <vt:lpstr>Wingdings</vt:lpstr>
      <vt:lpstr>4_기본 디자인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admin</dc:creator>
  <cp:keywords>3</cp:keywords>
  <cp:lastModifiedBy>dong</cp:lastModifiedBy>
  <cp:revision>3699</cp:revision>
  <cp:lastPrinted>2024-07-10T07:14:07Z</cp:lastPrinted>
  <dcterms:created xsi:type="dcterms:W3CDTF">2007-09-19T08:05:28Z</dcterms:created>
  <dcterms:modified xsi:type="dcterms:W3CDTF">2024-07-17T05:35:29Z</dcterms:modified>
  <cp:version/>
</cp:coreProperties>
</file>