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43"/>
  </p:notesMasterIdLst>
  <p:handoutMasterIdLst>
    <p:handoutMasterId r:id="rId44"/>
  </p:handoutMasterIdLst>
  <p:sldIdLst>
    <p:sldId id="3896" r:id="rId2"/>
    <p:sldId id="4084" r:id="rId3"/>
    <p:sldId id="4085" r:id="rId4"/>
    <p:sldId id="4041" r:id="rId5"/>
    <p:sldId id="4101" r:id="rId6"/>
    <p:sldId id="4102" r:id="rId7"/>
    <p:sldId id="4103" r:id="rId8"/>
    <p:sldId id="4104" r:id="rId9"/>
    <p:sldId id="4105" r:id="rId10"/>
    <p:sldId id="3890" r:id="rId11"/>
    <p:sldId id="4076" r:id="rId12"/>
    <p:sldId id="4090" r:id="rId13"/>
    <p:sldId id="4091" r:id="rId14"/>
    <p:sldId id="4106" r:id="rId15"/>
    <p:sldId id="4107" r:id="rId16"/>
    <p:sldId id="4118" r:id="rId17"/>
    <p:sldId id="4093" r:id="rId18"/>
    <p:sldId id="4108" r:id="rId19"/>
    <p:sldId id="4110" r:id="rId20"/>
    <p:sldId id="3989" r:id="rId21"/>
    <p:sldId id="3990" r:id="rId22"/>
    <p:sldId id="4019" r:id="rId23"/>
    <p:sldId id="3991" r:id="rId24"/>
    <p:sldId id="4111" r:id="rId25"/>
    <p:sldId id="4112" r:id="rId26"/>
    <p:sldId id="4034" r:id="rId27"/>
    <p:sldId id="4117" r:id="rId28"/>
    <p:sldId id="4098" r:id="rId29"/>
    <p:sldId id="4037" r:id="rId30"/>
    <p:sldId id="4096" r:id="rId31"/>
    <p:sldId id="4116" r:id="rId32"/>
    <p:sldId id="4075" r:id="rId33"/>
    <p:sldId id="4113" r:id="rId34"/>
    <p:sldId id="4114" r:id="rId35"/>
    <p:sldId id="4115" r:id="rId36"/>
    <p:sldId id="4031" r:id="rId37"/>
    <p:sldId id="4119" r:id="rId38"/>
    <p:sldId id="3895" r:id="rId39"/>
    <p:sldId id="3939" r:id="rId40"/>
    <p:sldId id="3932" r:id="rId41"/>
    <p:sldId id="3933" r:id="rId42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88" autoAdjust="0"/>
    <p:restoredTop sz="96391" autoAdjust="0"/>
  </p:normalViewPr>
  <p:slideViewPr>
    <p:cSldViewPr>
      <p:cViewPr varScale="1">
        <p:scale>
          <a:sx n="115" d="100"/>
          <a:sy n="115" d="100"/>
        </p:scale>
        <p:origin x="1530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3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3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6231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61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3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3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29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1289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0894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70778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9344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321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86556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25296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2094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78782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24792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53863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16023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7386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9561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70379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78795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758097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01455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501712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320812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71069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66221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21874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971672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988666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209382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48046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89145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761292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576918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263531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74893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5247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14938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1118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9309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03012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16314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00869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44164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0952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2024-07-09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2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4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79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image" Target="../media/image2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24.07.10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59" y="1892968"/>
            <a:ext cx="7920880" cy="41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2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7.10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지속적으로 날씨 및 온도 체크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식염포도당 및 물 제공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적정휴식 보장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000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898719"/>
            <a:ext cx="4539187" cy="433859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/>
          <a:srcRect r="3754"/>
          <a:stretch/>
        </p:blipFill>
        <p:spPr>
          <a:xfrm>
            <a:off x="4953000" y="1898718"/>
            <a:ext cx="4608512" cy="433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폭염주의보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폭염경보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일사병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열사병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44" y="1268760"/>
            <a:ext cx="5256584" cy="548716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969" y="4653136"/>
            <a:ext cx="4896544" cy="15908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64969" y="6299924"/>
            <a:ext cx="504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-&gt;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커피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탄산음료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X –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열손실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갈증유발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81" y="1690644"/>
            <a:ext cx="4368373" cy="5065282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138980" y="3352687"/>
            <a:ext cx="1656184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508675" y="3370983"/>
            <a:ext cx="1656184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4566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자율점검표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실시요청의 건 전파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53" y="1539922"/>
            <a:ext cx="4103167" cy="515879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256" y="548680"/>
            <a:ext cx="2520280" cy="335448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245" y="3789039"/>
            <a:ext cx="2556302" cy="290967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896" y="1331582"/>
            <a:ext cx="3240360" cy="51431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4935" y="5838008"/>
            <a:ext cx="3372321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3600" b="1" dirty="0" smtClean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장마철 </a:t>
            </a:r>
            <a:r>
              <a:rPr lang="en-US" altLang="ko-KR" sz="3600" b="1" dirty="0" smtClean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수방</a:t>
            </a:r>
            <a:r>
              <a:rPr lang="en-US" altLang="ko-KR" sz="3600" b="1" dirty="0" smtClean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안전관리계획서</a:t>
            </a:r>
            <a:r>
              <a:rPr lang="en-US" altLang="ko-KR" sz="3600" b="1" dirty="0" smtClean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1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r="1931" b="10455"/>
          <a:stretch/>
        </p:blipFill>
        <p:spPr>
          <a:xfrm>
            <a:off x="413813" y="1098679"/>
            <a:ext cx="4680520" cy="13222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21" y="2564904"/>
            <a:ext cx="4608512" cy="388843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3040" y="1260352"/>
            <a:ext cx="4056856" cy="51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4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3600" b="1" dirty="0" smtClean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청력보존 프로그램 운영</a:t>
            </a:r>
            <a:endParaRPr lang="ko-KR" altLang="en-US" sz="1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122649"/>
            <a:ext cx="4696480" cy="211484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t="6515" b="2677"/>
          <a:stretch/>
        </p:blipFill>
        <p:spPr>
          <a:xfrm>
            <a:off x="488504" y="3212976"/>
            <a:ext cx="4392488" cy="324035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011" y="1479868"/>
            <a:ext cx="3851437" cy="4973468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5025008" y="1479867"/>
            <a:ext cx="4104456" cy="245318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54145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3600" b="1" dirty="0" smtClean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청력보존 프로그램 운영</a:t>
            </a:r>
            <a:endParaRPr lang="ko-KR" altLang="en-US" sz="1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1224522"/>
            <a:ext cx="6166754" cy="171473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64" y="2924944"/>
            <a:ext cx="2880320" cy="381642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495" y="2990226"/>
            <a:ext cx="2408521" cy="381642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3195" y="2812861"/>
            <a:ext cx="1910986" cy="398650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4417" y="2812861"/>
            <a:ext cx="2755299" cy="398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3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871" y="474127"/>
            <a:ext cx="8956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4.Ice cream _day.^^ </a:t>
            </a:r>
            <a:r>
              <a:rPr lang="ko-KR" altLang="en-US" sz="40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endParaRPr lang="ko-KR" altLang="en-US" sz="4000" b="1" dirty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1257475"/>
            <a:ext cx="2376264" cy="512385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038" y="1758308"/>
            <a:ext cx="1811467" cy="461412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913" y="1758308"/>
            <a:ext cx="1577769" cy="462811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090" y="1758308"/>
            <a:ext cx="1744841" cy="464643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6339" y="1743792"/>
            <a:ext cx="1559189" cy="462864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120" y="210808"/>
            <a:ext cx="2219937" cy="147203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6336" y="398665"/>
            <a:ext cx="1297183" cy="128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8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871" y="474127"/>
            <a:ext cx="8956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회 합동점검 현황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1182013"/>
            <a:ext cx="3096344" cy="527132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832" y="1216573"/>
            <a:ext cx="3024336" cy="526353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167" y="1165463"/>
            <a:ext cx="3240361" cy="53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871" y="474127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</a:t>
            </a:r>
            <a:r>
              <a:rPr lang="ko-KR" altLang="en-US" sz="4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본사안전팀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지침사항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사고보고서 작성주체  및 등재에 관한 사항    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1675115"/>
            <a:ext cx="4248472" cy="120449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31" y="2941828"/>
            <a:ext cx="2968583" cy="34395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0832" y="2941828"/>
            <a:ext cx="3024335" cy="34395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9184" y="2941828"/>
            <a:ext cx="2880320" cy="3439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48744" y="2056640"/>
            <a:ext cx="6696744" cy="5693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dirty="0" smtClean="0"/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분기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협력사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안전보건책임자 및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협력사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평가도 전산으로 입력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1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47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4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70" y="1666849"/>
            <a:ext cx="9202434" cy="241022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38" y="4221088"/>
            <a:ext cx="4610743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2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26" y="1698015"/>
            <a:ext cx="9221487" cy="223065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43" y="4149080"/>
            <a:ext cx="4563112" cy="237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1644194"/>
            <a:ext cx="9288171" cy="24328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88" y="4111876"/>
            <a:ext cx="4591691" cy="237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772816"/>
            <a:ext cx="9202434" cy="237626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34" y="4149080"/>
            <a:ext cx="4629796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845516"/>
            <a:ext cx="5400931" cy="295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0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도솔건설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816" y="1988840"/>
            <a:ext cx="2304256" cy="216024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72816"/>
            <a:ext cx="2450955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8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시정조치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추락의 위험이 있는 강관비계 작업 시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추락위험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18200" y="5456192"/>
            <a:ext cx="9169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건설현장에서 가장 많이 발생하는 중대재해 사례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…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ex)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경동건설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813" y="5927972"/>
            <a:ext cx="964907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반드시 추락의 위험이 있는 장소에서는 기본적인 근로자 개인보호구 착용을 철저히 확인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8692" y="1740906"/>
            <a:ext cx="3730251" cy="334998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45087" y="1766014"/>
            <a:ext cx="3729195" cy="342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7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시정조치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592" y="1278892"/>
            <a:ext cx="2821196" cy="1344889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576" y="2623781"/>
            <a:ext cx="7560840" cy="3829556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1352600" y="5301208"/>
            <a:ext cx="3096344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038907" y="2221368"/>
            <a:ext cx="3096344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38098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말비계 관리기준 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 및 낙하위험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7322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말비계 사용 후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단부에서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이격해서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관리해 줄 것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…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649072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 내 말비계 관리상태 불량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가새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난간대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낙상경보기 등 누락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탈락 방치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…)</a:t>
            </a:r>
          </a:p>
          <a:p>
            <a:r>
              <a:rPr lang="en-US" altLang="ko-KR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손상 변형된 것은 자체적으로 보강하거나 폐기시킬 것 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rcRect t="2620"/>
          <a:stretch/>
        </p:blipFill>
        <p:spPr>
          <a:xfrm>
            <a:off x="704528" y="1757086"/>
            <a:ext cx="3744415" cy="3307514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714" y="1757084"/>
            <a:ext cx="3717229" cy="332369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75511" y="1723400"/>
            <a:ext cx="3786001" cy="3383671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80740" y="1683852"/>
            <a:ext cx="4489986" cy="708982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80740" y="2352077"/>
            <a:ext cx="4665299" cy="57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8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8504" y="1152362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덕트상부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서포터 설치</a:t>
            </a:r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붕괴위험 확인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endParaRPr lang="ko-KR" altLang="en-US" sz="1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5961112" y="2348880"/>
            <a:ext cx="2952328" cy="201622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32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확인</a:t>
            </a:r>
            <a:r>
              <a:rPr kumimoji="1" lang="ko-KR" altLang="en-US" sz="32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r="4274"/>
          <a:stretch/>
        </p:blipFill>
        <p:spPr>
          <a:xfrm>
            <a:off x="708800" y="1652321"/>
            <a:ext cx="3384376" cy="302663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5604306" y="4720753"/>
            <a:ext cx="388519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FF0000"/>
                </a:solidFill>
              </a:rPr>
              <a:t> 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00" y="1652320"/>
            <a:ext cx="3384376" cy="302663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1852" y="3856038"/>
            <a:ext cx="3511228" cy="2741314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6773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34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482" y="1219767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침수구역 접지탈락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감전사고 위험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endParaRPr lang="ko-KR" altLang="en-US" sz="1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5961112" y="2348880"/>
            <a:ext cx="2952328" cy="201622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32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조치</a:t>
            </a:r>
            <a:r>
              <a:rPr kumimoji="1" lang="ko-KR" altLang="en-US" sz="32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512" y="5172314"/>
            <a:ext cx="7139654" cy="14773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감전대책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습기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습윤장소 내 전선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이격관리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철저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도전성이 있는 장소 내에서 방호덮개 설치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전선의 단락 등 이음유무 확인점검 철저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ko-KR" altLang="en-US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662" y="1731079"/>
            <a:ext cx="3736282" cy="335981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2438" y="1787131"/>
            <a:ext cx="3505689" cy="330376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2437" y="5167755"/>
            <a:ext cx="3505689" cy="125073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4196" y="1057490"/>
            <a:ext cx="3742169" cy="202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482" y="1219767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차폐막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관리상태 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원상복구 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추락위험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endParaRPr lang="ko-KR" altLang="en-US" sz="1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5961112" y="2348880"/>
            <a:ext cx="2952328" cy="201622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32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차폐막</a:t>
            </a:r>
            <a:endParaRPr lang="en-US" altLang="ko-KR" sz="32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32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취급금지</a:t>
            </a:r>
            <a:r>
              <a:rPr lang="en-US" altLang="ko-KR" sz="32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0512" y="5172314"/>
            <a:ext cx="9001000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안전시설물 작업간섭으로 인해 사용 후에는 반드시 원상복구가 원칙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기본적인 부분에 있어서 통제나 재제를 하지 않도록 당연한 것들은 말 나오기 전에 해당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작업팀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 및 통제가 필요함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….</a:t>
            </a:r>
          </a:p>
          <a:p>
            <a:endParaRPr lang="ko-KR" altLang="en-US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662" y="1731079"/>
            <a:ext cx="3736282" cy="335981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28" y="1747463"/>
            <a:ext cx="3744416" cy="334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4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049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980728"/>
            <a:ext cx="4248472" cy="525658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032" y="991318"/>
            <a:ext cx="4176464" cy="524599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18" y="991318"/>
            <a:ext cx="4244366" cy="524599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032" y="1010889"/>
            <a:ext cx="4176464" cy="522642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467" y="1010889"/>
            <a:ext cx="4252518" cy="522642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1030" y="1010889"/>
            <a:ext cx="4176465" cy="522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9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980728"/>
            <a:ext cx="4248472" cy="525658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032" y="991318"/>
            <a:ext cx="4176464" cy="524599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18" y="991318"/>
            <a:ext cx="4244366" cy="524599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032" y="1010889"/>
            <a:ext cx="4176464" cy="522642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467" y="1010889"/>
            <a:ext cx="4252518" cy="522642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1030" y="1010889"/>
            <a:ext cx="4176465" cy="522642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588" y="1004418"/>
            <a:ext cx="4255395" cy="523289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8857" y="990148"/>
            <a:ext cx="4208637" cy="524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7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980728"/>
            <a:ext cx="4248472" cy="525658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032" y="991318"/>
            <a:ext cx="4176464" cy="524599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18" y="991318"/>
            <a:ext cx="4244366" cy="524599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032" y="1010889"/>
            <a:ext cx="4176464" cy="522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49299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배치전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특수검진 사후관리소견서 관리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출장검진 및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내원검진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비용의 건</a:t>
            </a:r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474841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 및 건의사항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2348880"/>
            <a:ext cx="5149263" cy="450912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384" y="2348880"/>
            <a:ext cx="548816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49299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배치전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특수검진 사후관리소견서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관리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(C1/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D1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관리 철저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출장검진 및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내원검진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비용의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건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용마루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광진개발 미수금 상황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474841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 및 건의사항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1" y="3573016"/>
            <a:ext cx="9488224" cy="3284984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3360409" y="3401663"/>
            <a:ext cx="2952328" cy="201622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en-US" altLang="ko-KR" sz="32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1" y="2287189"/>
            <a:ext cx="9488224" cy="11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2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5" y="398665"/>
            <a:ext cx="3816424" cy="726079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41333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361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808" y="2132856"/>
            <a:ext cx="3229426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8208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4599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    1. 0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7.03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F/B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422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05. 06. ~ 24. 06. 02.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(24.05)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03" y="1844824"/>
            <a:ext cx="4106665" cy="234888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358" y="1844824"/>
            <a:ext cx="4401121" cy="453650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303" y="4325403"/>
            <a:ext cx="4106665" cy="205592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2357" y="1849412"/>
            <a:ext cx="4401121" cy="45319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00" y="4325402"/>
            <a:ext cx="4106668" cy="205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300" y="1844822"/>
            <a:ext cx="4034660" cy="23488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299" y="1844821"/>
            <a:ext cx="4106669" cy="234888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299" y="4319306"/>
            <a:ext cx="4106669" cy="206202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2356" y="1844821"/>
            <a:ext cx="4401122" cy="453650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298" y="1874103"/>
            <a:ext cx="4106670" cy="23196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15"/>
          <a:srcRect b="7508"/>
          <a:stretch/>
        </p:blipFill>
        <p:spPr>
          <a:xfrm>
            <a:off x="558298" y="4319305"/>
            <a:ext cx="4106670" cy="2062021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1991" y="1874102"/>
            <a:ext cx="4401487" cy="450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80076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현장통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아침조회 작성 시 비고란에 안전대책 첨부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청각프로그램 관련 산업안전보건규칙 개정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재 공지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지정병원 변경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474841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 및 건의사항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077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18521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1….</a:t>
            </a:r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234936"/>
            <a:ext cx="3210381" cy="643442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228" y="836712"/>
            <a:ext cx="2899145" cy="57606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3160" y="836712"/>
            <a:ext cx="3456384" cy="5760640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2539385" y="176063"/>
            <a:ext cx="4752528" cy="313744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600" b="1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각 </a:t>
            </a:r>
            <a:r>
              <a:rPr kumimoji="1" lang="ko-KR" altLang="en-US" sz="1600" b="1" i="0" u="none" strike="noStrike" cap="none" normalizeH="0" baseline="0" dirty="0" err="1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협력사</a:t>
            </a:r>
            <a:r>
              <a:rPr kumimoji="1" lang="ko-KR" altLang="en-US" sz="1600" b="1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  </a:t>
            </a:r>
            <a:r>
              <a:rPr kumimoji="1" lang="ko-KR" altLang="en-US" sz="1600" b="1" i="0" u="none" strike="noStrike" cap="none" normalizeH="0" baseline="0" dirty="0" err="1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현장통</a:t>
            </a:r>
            <a:r>
              <a:rPr kumimoji="1" lang="ko-KR" altLang="en-US" sz="1600" b="1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 비고란 에 매일 복사하여 첨부</a:t>
            </a:r>
            <a:endParaRPr kumimoji="1" lang="ko-KR" altLang="en-US" sz="16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20603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344488" y="121631"/>
            <a:ext cx="6408712" cy="68168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지정병원 변경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[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대한산업보건협회 부산지역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  <a:endParaRPr kumimoji="1" lang="ko-KR" altLang="en-US" sz="2400" b="1" i="0" u="none" strike="noStrike" cap="none" normalizeH="0" baseline="0" dirty="0"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904074"/>
            <a:ext cx="4248472" cy="554926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008" y="928628"/>
            <a:ext cx="3744416" cy="93231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008" y="1860942"/>
            <a:ext cx="4464496" cy="466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2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472" y="230160"/>
            <a:ext cx="9505056" cy="766363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청력보존 프로그램 시행 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산업안전보건기준에 관한 규칙 개정 공지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</a:p>
          <a:p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2024.06.28 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금일 산업안전보건기준에 관한 규칙 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청력보존 프로그램 시행에 있어 </a:t>
            </a:r>
          </a:p>
          <a:p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이전과 일부 내용이 변경되어 </a:t>
            </a:r>
            <a:r>
              <a:rPr lang="ko-KR" altLang="en-US" sz="200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공지드리며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업무에 </a:t>
            </a:r>
            <a:r>
              <a:rPr lang="ko-KR" altLang="en-US" sz="200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참고부탁드립니다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200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변경전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</a:p>
          <a:p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제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517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조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청력보존 프로그램 시행 등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사업주는 다음 각 호의 어느 하나에 해당하는 경우에 청력보존 프로그램을 수립하여 시행해야 한다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. &lt;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개정 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2019. 12. 26., 2021. 11. 19.&gt;</a:t>
            </a:r>
          </a:p>
          <a:p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법 제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125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조에 따른 소음의 작업환경 측정 결과 소음수준이 법 제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106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조에 따른 유해인자 노출기준에서 정하는 소음의 노출기준을 초과하는 사업장</a:t>
            </a:r>
          </a:p>
          <a:p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소음으로 인하여 근로자에게 건강장해가 발생한 사업장</a:t>
            </a:r>
          </a:p>
          <a:p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* 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2000" b="1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변경후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] *</a:t>
            </a:r>
          </a:p>
          <a:p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제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517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조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청력보존 프로그램 시행 등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사업주는 다음 각 호의 어느 하나에 해당하는 경우에 청력보존 프로그램을 수립하여 시행해야 한다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. &lt;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개정 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2019. 12. 26., 2021. 11. 19., </a:t>
            </a:r>
            <a:r>
              <a:rPr lang="en-US" altLang="ko-KR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2024. 6. 28.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근로자가 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소음작업</a:t>
            </a:r>
            <a:r>
              <a:rPr lang="en-US" altLang="ko-KR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강렬한 소음작업 또는 충격소음작업에 종사하는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사업장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소음으로 인하여 근로자에게 건강장해가 발생한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사업장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-&gt; 85dB </a:t>
            </a:r>
            <a:r>
              <a:rPr lang="ko-KR" altLang="en-US" sz="2000" b="1" dirty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이상은 현재 작업환경 </a:t>
            </a:r>
            <a:r>
              <a:rPr lang="ko-KR" altLang="en-US" sz="2000" b="1" dirty="0" err="1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측정시</a:t>
            </a:r>
            <a:r>
              <a:rPr lang="ko-KR" altLang="en-US" sz="2000" b="1" dirty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단발적으로 발생하는 중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-&gt; C1/D1 </a:t>
            </a:r>
            <a:r>
              <a:rPr lang="ko-KR" altLang="en-US" sz="2000" b="1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소음성난청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근로자 관리 철저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179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5" y="398665"/>
            <a:ext cx="3816424" cy="726079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41333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청각관련 개정법령 준수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이행확인  및 교육실시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피트 내부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무리한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무모한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작업금지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방수 및 견출 작업 시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 시작 전 교육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철저히 이행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폭염 시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아이스크림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등 근로자를 위한 안전보건행사 실시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44" y="2760616"/>
            <a:ext cx="5001323" cy="2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1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</TotalTime>
  <Words>883</Words>
  <Application>Microsoft Office PowerPoint</Application>
  <PresentationFormat>A4 용지(210x297mm)</PresentationFormat>
  <Paragraphs>166</Paragraphs>
  <Slides>41</Slides>
  <Notes>41</Notes>
  <HiddenSlides>3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48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3683</cp:revision>
  <cp:lastPrinted>2024-06-09T00:49:27Z</cp:lastPrinted>
  <dcterms:created xsi:type="dcterms:W3CDTF">2007-09-19T08:05:28Z</dcterms:created>
  <dcterms:modified xsi:type="dcterms:W3CDTF">2024-07-09T07:39:12Z</dcterms:modified>
  <cp:version/>
</cp:coreProperties>
</file>