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1"/>
  </p:notesMasterIdLst>
  <p:handoutMasterIdLst>
    <p:handoutMasterId r:id="rId42"/>
  </p:handoutMasterIdLst>
  <p:sldIdLst>
    <p:sldId id="3896" r:id="rId2"/>
    <p:sldId id="4084" r:id="rId3"/>
    <p:sldId id="4085" r:id="rId4"/>
    <p:sldId id="4041" r:id="rId5"/>
    <p:sldId id="4080" r:id="rId6"/>
    <p:sldId id="4077" r:id="rId7"/>
    <p:sldId id="4078" r:id="rId8"/>
    <p:sldId id="4079" r:id="rId9"/>
    <p:sldId id="3890" r:id="rId10"/>
    <p:sldId id="4076" r:id="rId11"/>
    <p:sldId id="4090" r:id="rId12"/>
    <p:sldId id="4091" r:id="rId13"/>
    <p:sldId id="4093" r:id="rId14"/>
    <p:sldId id="3989" r:id="rId15"/>
    <p:sldId id="3990" r:id="rId16"/>
    <p:sldId id="4019" r:id="rId17"/>
    <p:sldId id="3991" r:id="rId18"/>
    <p:sldId id="3992" r:id="rId19"/>
    <p:sldId id="3916" r:id="rId20"/>
    <p:sldId id="4033" r:id="rId21"/>
    <p:sldId id="4086" r:id="rId22"/>
    <p:sldId id="4034" r:id="rId23"/>
    <p:sldId id="4098" r:id="rId24"/>
    <p:sldId id="4037" r:id="rId25"/>
    <p:sldId id="4096" r:id="rId26"/>
    <p:sldId id="4038" r:id="rId27"/>
    <p:sldId id="4075" r:id="rId28"/>
    <p:sldId id="4074" r:id="rId29"/>
    <p:sldId id="4100" r:id="rId30"/>
    <p:sldId id="4099" r:id="rId31"/>
    <p:sldId id="4031" r:id="rId32"/>
    <p:sldId id="4092" r:id="rId33"/>
    <p:sldId id="4095" r:id="rId34"/>
    <p:sldId id="4097" r:id="rId35"/>
    <p:sldId id="4000" r:id="rId36"/>
    <p:sldId id="3895" r:id="rId37"/>
    <p:sldId id="3939" r:id="rId38"/>
    <p:sldId id="3932" r:id="rId39"/>
    <p:sldId id="3933" r:id="rId40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778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9344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32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8782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02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520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7106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7167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38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1353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679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187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59640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21789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71304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6271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3008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3759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3772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9854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2024-07-03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24.07.03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59" y="1892968"/>
            <a:ext cx="7920880" cy="4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52" y="1844824"/>
            <a:ext cx="4694902" cy="38884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l="5169" r="12122"/>
          <a:stretch/>
        </p:blipFill>
        <p:spPr>
          <a:xfrm>
            <a:off x="5025008" y="1686586"/>
            <a:ext cx="4608512" cy="4190686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200472" y="3717032"/>
            <a:ext cx="4763782" cy="115212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쿨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스카프 지급의 건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51" y="1772816"/>
            <a:ext cx="2678574" cy="46085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25" y="1772816"/>
            <a:ext cx="2634872" cy="2232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041" y="4077072"/>
            <a:ext cx="2612656" cy="230425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468" y="1793026"/>
            <a:ext cx="1564828" cy="221203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120" y="1793026"/>
            <a:ext cx="2180130" cy="22120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2468" y="4077072"/>
            <a:ext cx="376878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25" y="1859640"/>
            <a:ext cx="9221487" cy="44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39" y="1916832"/>
            <a:ext cx="895887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99" y="2060848"/>
            <a:ext cx="9231013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8" y="1772816"/>
            <a:ext cx="8800467" cy="48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5" y="1678986"/>
            <a:ext cx="8928992" cy="47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3812" y="1134602"/>
            <a:ext cx="895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건설장비 점검 전 확인사항 양호 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4488" y="4395010"/>
            <a:ext cx="8225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장비관련 작업 시작 전 점검 확인절차 지속적으로 진행양호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125924"/>
            <a:ext cx="9217679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 및 장비점검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인양공기구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점검등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자체점검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이상없음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신규장비 투입 전 장비의 특성  및 안전대책 확인양호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29" y="1754675"/>
            <a:ext cx="2044631" cy="25149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638" y="1750769"/>
            <a:ext cx="2005362" cy="253400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086" y="1754675"/>
            <a:ext cx="1987817" cy="25459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3" y="1668137"/>
            <a:ext cx="2378947" cy="260148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637" y="1750769"/>
            <a:ext cx="2005363" cy="25340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971" y="1764746"/>
            <a:ext cx="1979932" cy="25359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5329" y="1668137"/>
            <a:ext cx="2704215" cy="281664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4755" y="1769366"/>
            <a:ext cx="1991126" cy="137160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8155" y="695299"/>
            <a:ext cx="2291349" cy="9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297" y="1112242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추락관련 생명줄 설치 및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폐합상태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9328" y="4826560"/>
            <a:ext cx="43059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예방관리 기준 양호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297" y="5506875"/>
            <a:ext cx="9217679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동 일괄적으로 관리할 필요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(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진행별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일부 차이발생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누락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피트 폐합관리 불이행 다수발생시 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주변 난간설치 해서 안전관리 실시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…..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작업발판 및 세대내부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폐합관리 양호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73466"/>
            <a:ext cx="3960440" cy="3123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675900"/>
            <a:ext cx="3744416" cy="298802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29" y="1558518"/>
            <a:ext cx="4167547" cy="32680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016" y="1656930"/>
            <a:ext cx="4320480" cy="314022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040" y="4001447"/>
            <a:ext cx="1851204" cy="151578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r="381"/>
          <a:stretch/>
        </p:blipFill>
        <p:spPr>
          <a:xfrm>
            <a:off x="7164244" y="4020837"/>
            <a:ext cx="1976508" cy="15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0297" y="1147399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과상승방지봉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설치상태 및 운행상태 양호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429" y="4859744"/>
            <a:ext cx="8842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화기작업시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화기감시자 및 소화기 비치상태 및 통제구역 설정 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328" y="5517232"/>
            <a:ext cx="9217679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지하층 순회점검을 통한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중 확인상태 필요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매일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일일점검을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통한 점검실시 중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73466"/>
            <a:ext cx="3960440" cy="31236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1675900"/>
            <a:ext cx="3744416" cy="298802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19" y="1642395"/>
            <a:ext cx="3993757" cy="32173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269" y="1673466"/>
            <a:ext cx="4037195" cy="299045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328" y="1568571"/>
            <a:ext cx="4197648" cy="32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통행로 근방 해체된 자재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단부구간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방치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6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해체작업 특성 상 정리정돈 하면서 하기가 쉽지가 않지만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64907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확실한 사고의 발생의 우려가 있다고 판단되면 즉시 시정조치를 해주실 것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2"/>
          <a:srcRect t="9383"/>
          <a:stretch/>
        </p:blipFill>
        <p:spPr>
          <a:xfrm>
            <a:off x="5780858" y="1860700"/>
            <a:ext cx="3744653" cy="32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1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2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4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필로티층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층 구역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시 사망사고 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6819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메탈라스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발판의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변혀으로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추락 및 낙하위험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64907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이중안전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필요성으로 덮개 및 외부 난간설치 폐합조치 완료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102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 확인 건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슬라브 미 해체로 인한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덮개 미 폐쇄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난간설치 확인완료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/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5088" y="1867480"/>
            <a:ext cx="3888432" cy="30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504" y="1152362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발판 통로 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단차가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심하여 이동 시 추락위험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확인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r="4274"/>
          <a:stretch/>
        </p:blipFill>
        <p:spPr>
          <a:xfrm>
            <a:off x="708800" y="1652321"/>
            <a:ext cx="3384376" cy="30266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680" y="4035226"/>
            <a:ext cx="3307059" cy="24482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482" y="1219767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7) E/V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차폐막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임의 절단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다발상황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t="11451"/>
          <a:stretch/>
        </p:blipFill>
        <p:spPr>
          <a:xfrm>
            <a:off x="560512" y="1772816"/>
            <a:ext cx="2669113" cy="221604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76" y="3995858"/>
            <a:ext cx="2586149" cy="224145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768" y="1772815"/>
            <a:ext cx="1872208" cy="44644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97016" y="4581128"/>
            <a:ext cx="4464496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 변상조치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재 발생시 해당 근로자 퇴출처리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절대로 임의로 취급하지 말 것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기본 중에 기본임 </a:t>
            </a:r>
            <a:endParaRPr lang="ko-KR" altLang="en-US" sz="1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0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60512" y="398665"/>
            <a:ext cx="6256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반드시 조치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268760"/>
            <a:ext cx="1928243" cy="24482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760" y="1268760"/>
            <a:ext cx="1800200" cy="24482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949" y="1268760"/>
            <a:ext cx="1784227" cy="2448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165" y="1268760"/>
            <a:ext cx="2432298" cy="24482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7" y="4005064"/>
            <a:ext cx="1928243" cy="23762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2760" y="4005064"/>
            <a:ext cx="1800200" cy="237626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2291" y="4005064"/>
            <a:ext cx="1784227" cy="2376263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7524" y="4023978"/>
            <a:ext cx="936104" cy="102544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99250" y="4005063"/>
            <a:ext cx="2430213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011766"/>
            <a:ext cx="4248472" cy="52255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152" y="1011766"/>
            <a:ext cx="4157344" cy="52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011766"/>
            <a:ext cx="4248472" cy="522554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152" y="1011766"/>
            <a:ext cx="4157344" cy="522554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011766"/>
            <a:ext cx="4248472" cy="52255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625" y="1011766"/>
            <a:ext cx="4264156" cy="52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46474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아침조회 작성 시 비고란에 안전대책 첨부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청각프로그램 관련 산업안전보건규칙 개정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재공지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지정병원 변경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아이스크림 지급관련의 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아침조회장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이동의 건</a:t>
            </a:r>
            <a:r>
              <a:rPr lang="en-US" altLang="ko-KR" sz="2000" b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1852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1….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34936"/>
            <a:ext cx="3210381" cy="643442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28" y="836712"/>
            <a:ext cx="2899145" cy="57606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160" y="836712"/>
            <a:ext cx="3456384" cy="57606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539385" y="176063"/>
            <a:ext cx="4752528" cy="31374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각 </a:t>
            </a:r>
            <a:r>
              <a:rPr kumimoji="1" lang="ko-KR" altLang="en-US" sz="16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협력사</a:t>
            </a: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  </a:t>
            </a:r>
            <a:r>
              <a:rPr kumimoji="1" lang="ko-KR" altLang="en-US" sz="1600" b="1" i="0" u="none" strike="noStrike" cap="none" normalizeH="0" baseline="0" dirty="0" err="1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현장통</a:t>
            </a:r>
            <a:r>
              <a:rPr kumimoji="1" lang="ko-KR" altLang="en-US" sz="16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 비고란 에 매일 복사하여 첨부</a:t>
            </a:r>
            <a:endParaRPr kumimoji="1" lang="ko-KR" altLang="en-US" sz="16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2530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18521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1….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44488" y="66220"/>
            <a:ext cx="6408712" cy="68168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관련의 건 </a:t>
            </a:r>
            <a:endParaRPr kumimoji="1" lang="ko-KR" altLang="en-US" sz="2400" b="1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t="528"/>
          <a:stretch/>
        </p:blipFill>
        <p:spPr>
          <a:xfrm>
            <a:off x="344488" y="836712"/>
            <a:ext cx="4598839" cy="5696802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272480" y="692696"/>
            <a:ext cx="4968552" cy="151216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2288704" y="4221088"/>
            <a:ext cx="792088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5115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344488" y="121631"/>
            <a:ext cx="6408712" cy="68168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지정병원 변경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[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대한산업보건협회 부산지역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kumimoji="1" lang="ko-KR" altLang="en-US" sz="2400" b="1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04074"/>
            <a:ext cx="4248472" cy="55492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28628"/>
            <a:ext cx="3744416" cy="93231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008" y="1860942"/>
            <a:ext cx="4464496" cy="46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472" y="230160"/>
            <a:ext cx="9505056" cy="766363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개정 공지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2024.06.28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금일 산업안전보건기준에 관한 규칙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시행에 있어 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이전과 일부 내용이 변경되어 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공지드리며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업무에 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참고부탁드립니다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변경전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등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사업주는 다음 각 호의 어느 하나에 해당하는 경우에 청력보존 프로그램을 수립하여 시행해야 한다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개정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2019. 12. 26., 2021. 11. 19.&gt;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법 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125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조에 따른 소음의 작업환경 측정 결과 소음수준이 법 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106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조에 따른 유해인자 노출기준에서 정하는 소음의 노출기준을 초과하는 사업장</a:t>
            </a:r>
          </a:p>
          <a:p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소음으로 인하여 근로자에게 건강장해가 발생한 사업장</a:t>
            </a:r>
          </a:p>
          <a:p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*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20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변경후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] *</a:t>
            </a:r>
          </a:p>
          <a:p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517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조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등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사업주는 다음 각 호의 어느 하나에 해당하는 경우에 청력보존 프로그램을 수립하여 시행해야 한다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&lt;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개정 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2019. 12. 26., 2021. 11. 19., 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2024. 6. 28.</a:t>
            </a: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근로자가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소음작업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강렬한 소음작업 또는 충격소음작업에 종사하는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사업장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소음으로 인하여 근로자에게 건강장해가 발생한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사업장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-&gt; 85dB </a:t>
            </a:r>
            <a:r>
              <a:rPr lang="ko-KR" altLang="en-US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이상은 현재 작업환경 </a:t>
            </a:r>
            <a:r>
              <a:rPr lang="ko-KR" altLang="en-US" sz="2000" b="1" dirty="0" err="1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측정시</a:t>
            </a:r>
            <a:r>
              <a:rPr lang="ko-KR" altLang="en-US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단발적으로 발생하는 중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C1/D1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소음성난청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근로자 관리 철저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1……</a:t>
            </a: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4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6.26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813" y="6107372"/>
            <a:ext cx="921149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폭발사고 발생 전 이상징후 포착하였으나 자체적으로 무시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47" y="1253678"/>
            <a:ext cx="6773220" cy="110505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61" y="1916832"/>
            <a:ext cx="7532706" cy="4080273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4160912" y="1098679"/>
            <a:ext cx="2160240" cy="81815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73" y="5013176"/>
            <a:ext cx="8761664" cy="9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특수검진 지정병원 변경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2.7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작성 및 검토과정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.(6/30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완료등재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13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세대내부 음식물 방치금지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집진</a:t>
            </a:r>
            <a:r>
              <a:rPr lang="ko-KR" altLang="en-US" sz="20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기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사용관리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8" y="2564904"/>
            <a:ext cx="3191320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2467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우기대비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철저히 대비할 것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장마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태풍 등 현장관리 중점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 및 폭발사고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예방관리활동 강화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해체작업 투입 근로자 사고발생 원인 등 지속적으로 파악해서 사고예방 철저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추락발생사고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zero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확인점검철저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62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7.03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937</Words>
  <Application>Microsoft Office PowerPoint</Application>
  <PresentationFormat>A4 용지(210x297mm)</PresentationFormat>
  <Paragraphs>184</Paragraphs>
  <Slides>39</Slides>
  <Notes>39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6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3666</cp:revision>
  <cp:lastPrinted>2024-06-09T00:49:27Z</cp:lastPrinted>
  <dcterms:created xsi:type="dcterms:W3CDTF">2007-09-19T08:05:28Z</dcterms:created>
  <dcterms:modified xsi:type="dcterms:W3CDTF">2024-07-03T02:26:05Z</dcterms:modified>
  <cp:version/>
</cp:coreProperties>
</file>