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1"/>
  </p:notesMasterIdLst>
  <p:handoutMasterIdLst>
    <p:handoutMasterId r:id="rId42"/>
  </p:handoutMasterIdLst>
  <p:sldIdLst>
    <p:sldId id="3896" r:id="rId2"/>
    <p:sldId id="4084" r:id="rId3"/>
    <p:sldId id="4085" r:id="rId4"/>
    <p:sldId id="4041" r:id="rId5"/>
    <p:sldId id="4080" r:id="rId6"/>
    <p:sldId id="4081" r:id="rId7"/>
    <p:sldId id="4082" r:id="rId8"/>
    <p:sldId id="4077" r:id="rId9"/>
    <p:sldId id="4078" r:id="rId10"/>
    <p:sldId id="4079" r:id="rId11"/>
    <p:sldId id="3890" r:id="rId12"/>
    <p:sldId id="4076" r:id="rId13"/>
    <p:sldId id="4090" r:id="rId14"/>
    <p:sldId id="4091" r:id="rId15"/>
    <p:sldId id="3989" r:id="rId16"/>
    <p:sldId id="3990" r:id="rId17"/>
    <p:sldId id="4019" r:id="rId18"/>
    <p:sldId id="3991" r:id="rId19"/>
    <p:sldId id="3992" r:id="rId20"/>
    <p:sldId id="4092" r:id="rId21"/>
    <p:sldId id="3916" r:id="rId22"/>
    <p:sldId id="4033" r:id="rId23"/>
    <p:sldId id="4086" r:id="rId24"/>
    <p:sldId id="4087" r:id="rId25"/>
    <p:sldId id="4088" r:id="rId26"/>
    <p:sldId id="4089" r:id="rId27"/>
    <p:sldId id="4034" r:id="rId28"/>
    <p:sldId id="4035" r:id="rId29"/>
    <p:sldId id="4037" r:id="rId30"/>
    <p:sldId id="4052" r:id="rId31"/>
    <p:sldId id="4038" r:id="rId32"/>
    <p:sldId id="4075" r:id="rId33"/>
    <p:sldId id="4074" r:id="rId34"/>
    <p:sldId id="4031" r:id="rId35"/>
    <p:sldId id="4000" r:id="rId36"/>
    <p:sldId id="3895" r:id="rId37"/>
    <p:sldId id="3939" r:id="rId38"/>
    <p:sldId id="3932" r:id="rId39"/>
    <p:sldId id="3933" r:id="rId40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985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778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9344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321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023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2988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4666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0520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5785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4568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6685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4205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187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204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3371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38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1353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3008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2414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0348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1375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3772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2024-06-19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65.png"/><Relationship Id="rId5" Type="http://schemas.openxmlformats.org/officeDocument/2006/relationships/image" Target="../media/image12.png"/><Relationship Id="rId10" Type="http://schemas.openxmlformats.org/officeDocument/2006/relationships/image" Target="../media/image64.png"/><Relationship Id="rId4" Type="http://schemas.openxmlformats.org/officeDocument/2006/relationships/image" Target="../media/image11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78.png"/><Relationship Id="rId5" Type="http://schemas.openxmlformats.org/officeDocument/2006/relationships/image" Target="../media/image1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audio" Target="../media/audio1.wav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2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24.06.18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59" y="1892968"/>
            <a:ext cx="7920880" cy="4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 및 경보 시 휴식시간 보장준수 이행확인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안전수칙 미 이행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팀 단위  특별교육 실시로 안전사고 예방철저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반복되는 지적 사항 발생을 최소화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팀 단위 안전활동 강화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62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6.18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날씨 및 온도 체크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전파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 및 물 제공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52" y="1844824"/>
            <a:ext cx="4694902" cy="38884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l="5169" r="12122"/>
          <a:stretch/>
        </p:blipFill>
        <p:spPr>
          <a:xfrm>
            <a:off x="5025008" y="1686586"/>
            <a:ext cx="4608512" cy="4190686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200472" y="3717032"/>
            <a:ext cx="4763782" cy="11521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35" y="1666849"/>
            <a:ext cx="9055177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73" y="1988840"/>
            <a:ext cx="9037123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87" y="1859640"/>
            <a:ext cx="8982125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52" y="1666848"/>
            <a:ext cx="8788243" cy="48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05902"/>
            <a:ext cx="8704051" cy="49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재광건설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2429"/>
          <a:stretch/>
        </p:blipFill>
        <p:spPr>
          <a:xfrm>
            <a:off x="413812" y="1772816"/>
            <a:ext cx="9187315" cy="37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전 점검사항 양호    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59277" y="4397503"/>
            <a:ext cx="9874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인상 전 발판정리</a:t>
            </a:r>
            <a:r>
              <a:rPr lang="en-US" altLang="ko-KR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자재결속</a:t>
            </a:r>
            <a:r>
              <a:rPr lang="en-US" altLang="ko-KR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교육</a:t>
            </a:r>
            <a:r>
              <a:rPr lang="en-US" altLang="ko-KR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하부 감시자 비치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13" y="5125924"/>
            <a:ext cx="9217679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전 해당 팀 교육실시로 작업방법 및 순서에 대한 해당팀장 교육실시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자재의 정리정돈 등 이상유무 확인절차 양호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개층마다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 발판정리 및 청소실시예정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29" y="1754675"/>
            <a:ext cx="2044631" cy="25149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638" y="1750769"/>
            <a:ext cx="2005362" cy="253400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086" y="1754675"/>
            <a:ext cx="1987817" cy="254599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7"/>
          <a:srcRect r="33311"/>
          <a:stretch/>
        </p:blipFill>
        <p:spPr>
          <a:xfrm>
            <a:off x="7186916" y="1779679"/>
            <a:ext cx="2086563" cy="249598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238" y="2972942"/>
            <a:ext cx="1665147" cy="130051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9184" y="497917"/>
            <a:ext cx="1477266" cy="11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비계 해체 작업 시 전 해당 근로자 고리체결 상태 양호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9429" y="485974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사고발생이 잦은 비계해체 작업 시 전 근로자 고리체결 우수 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328" y="5517232"/>
            <a:ext cx="921767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고소작업시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발생할수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있는 추락사고의 기본적인 사고예방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사고위험요인 제거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 지속적인 관리 및 유지가 되도록 해당 팀 독려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73466"/>
            <a:ext cx="3960440" cy="31236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675900"/>
            <a:ext cx="3744416" cy="29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과상승방지봉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설치상태 및 운행상태 양호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9429" y="4859744"/>
            <a:ext cx="6316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방호장치 활용 및 준수상태 우수 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328" y="5517232"/>
            <a:ext cx="9217679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산업현장에서 사고발생이 빈번한 사고예방활동 준수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매일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일일점검을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통한 점검실시 양호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73466"/>
            <a:ext cx="3960440" cy="31236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675900"/>
            <a:ext cx="3744416" cy="298802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653136"/>
            <a:ext cx="3960440" cy="31440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666848"/>
            <a:ext cx="3744416" cy="30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과상승방지봉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설치상태 및 운행상태 양호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9429" y="4859744"/>
            <a:ext cx="6316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방호장치 활용 및 준수상태 우수 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328" y="5517232"/>
            <a:ext cx="921767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산업현장에서 사고발생이 빈번한 사고예방활동 준수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매일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일일점검을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통한 점검실시 양호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(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트레이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상부와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과상승방지봉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충격주의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73466"/>
            <a:ext cx="3960440" cy="31236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675900"/>
            <a:ext cx="3744416" cy="298802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653136"/>
            <a:ext cx="3960440" cy="31440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666848"/>
            <a:ext cx="3744416" cy="305829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36" y="1673466"/>
            <a:ext cx="3960440" cy="312368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032" y="1683589"/>
            <a:ext cx="3744416" cy="30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빔 해체작업 전 점검사항 양호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04529" y="4077072"/>
            <a:ext cx="386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429" y="4307904"/>
            <a:ext cx="9217679" cy="20005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중량물을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취급하는 고 위험작업으로 </a:t>
            </a:r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-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주변통제구역 설정관리 양호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고소근로자 고리체결 확인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작업지휘자 및 안전보건책임자의 현장통제 및 확인점검 실시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dirty="0" err="1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일일점검을</a:t>
            </a:r>
            <a:r>
              <a:rPr lang="ko-KR" altLang="en-US" sz="20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통한 작업의 시작 및 확인절차 우수</a:t>
            </a:r>
            <a:r>
              <a:rPr lang="en-US" altLang="ko-KR" sz="20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9" y="1687616"/>
            <a:ext cx="2160239" cy="210142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80" y="1687616"/>
            <a:ext cx="2052228" cy="210142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343" y="1695271"/>
            <a:ext cx="1914889" cy="209376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579" y="1695271"/>
            <a:ext cx="2240317" cy="210541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5040" y="3628886"/>
            <a:ext cx="2466472" cy="16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2848373" cy="195289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062" y="1340769"/>
            <a:ext cx="2743583" cy="195289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716" y="1340769"/>
            <a:ext cx="2457793" cy="1952898"/>
          </a:xfrm>
          <a:prstGeom prst="rect">
            <a:avLst/>
          </a:prstGeom>
        </p:spPr>
      </p:pic>
      <p:sp>
        <p:nvSpPr>
          <p:cNvPr id="13" name="오른쪽 화살표 12"/>
          <p:cNvSpPr/>
          <p:nvPr/>
        </p:nvSpPr>
        <p:spPr>
          <a:xfrm rot="5400000">
            <a:off x="4340932" y="3641563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5287" y="4637531"/>
            <a:ext cx="6208234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덮개 교체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그래도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관리상태가 불량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기준미달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덮개 식별표시 필요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3403795"/>
            <a:ext cx="2855732" cy="2257453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5385048" y="3533550"/>
            <a:ext cx="3528392" cy="104757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216" y="3764950"/>
            <a:ext cx="223224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근본적인 원인파악 및 조치파악 후 대책선정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94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폐합조치 확인미흡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743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 불량 시 상부 근로자 추락확률 굉장히 증대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64907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햇빛반사 및 식별이 제대로 되지 않아 추락위험발생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동일하게 같은 문제가 생기면 안됨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508" y="2285222"/>
            <a:ext cx="3591388" cy="230537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6262414" y="1693494"/>
            <a:ext cx="2858933" cy="388327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1478" y="1622081"/>
            <a:ext cx="2697905" cy="6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5459470" y="304142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위험물보관소 및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박리제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보관함 등 관리불량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 등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934" y="5163289"/>
            <a:ext cx="362480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위험물보관소 등은 항시 정비가 되어 있어야 되는 사항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1.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사고의 </a:t>
            </a:r>
            <a:r>
              <a:rPr lang="ko-KR" altLang="en-US" sz="1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증대성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피해가 막심하고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endParaRPr lang="en-US" altLang="ko-KR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인명피해가 발생하는 사고위험 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66" y="1735729"/>
            <a:ext cx="1556014" cy="145143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672" y="1756681"/>
            <a:ext cx="1604230" cy="143047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37" y="3261758"/>
            <a:ext cx="1522843" cy="168293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673" y="3267498"/>
            <a:ext cx="1604230" cy="165850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7071" y="1753765"/>
            <a:ext cx="1577976" cy="143339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7070" y="3261758"/>
            <a:ext cx="1577977" cy="1682938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5918" y="1666849"/>
            <a:ext cx="3063978" cy="46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배전반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감전위험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잘보이지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않은 사각지대 가설전기 관리 철저히 요함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99667" y="1515324"/>
            <a:ext cx="3343452" cy="375509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841" y="1720912"/>
            <a:ext cx="3755101" cy="33699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978" y="1727470"/>
            <a:ext cx="3756964" cy="336342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294" y="5223137"/>
            <a:ext cx="4704746" cy="924054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슬링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제외 지게차 등 사용하는 보조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슬링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점검미흡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낙하위험 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97045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수시로 확인 후 폐기는 과감하게 해주시길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……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 내 타워크레인 및 이동식 크레인 사용하는 거 제외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관리미흡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지게차 사용 시 충돌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등   </a:t>
            </a:r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위험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!!!!</a:t>
            </a:r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46" y="1749075"/>
            <a:ext cx="3719195" cy="334181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15" y="1749073"/>
            <a:ext cx="3748626" cy="182394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69" y="3242419"/>
            <a:ext cx="3741771" cy="1848472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6105128" y="2564904"/>
            <a:ext cx="2952328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즉시 조치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314" y="1749071"/>
            <a:ext cx="3748626" cy="334182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388" y="1826859"/>
            <a:ext cx="1218245" cy="126936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7372" y="1872802"/>
            <a:ext cx="2278195" cy="63526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312" y="1729057"/>
            <a:ext cx="3748628" cy="335114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18340" y="1854344"/>
            <a:ext cx="3551555" cy="30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60512" y="398665"/>
            <a:ext cx="6256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부적합 사항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반드시 조치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9142"/>
          <a:stretch/>
        </p:blipFill>
        <p:spPr>
          <a:xfrm>
            <a:off x="590208" y="1196752"/>
            <a:ext cx="2776604" cy="18722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32" y="1207048"/>
            <a:ext cx="2076461" cy="186191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339" y="1207048"/>
            <a:ext cx="2116965" cy="186191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237" y="1207048"/>
            <a:ext cx="1775267" cy="186191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10" y="3159160"/>
            <a:ext cx="2766101" cy="336618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6271" y="3176743"/>
            <a:ext cx="2061022" cy="14763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4994" y="3179388"/>
            <a:ext cx="2094310" cy="334595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9441" y="4759093"/>
            <a:ext cx="2027851" cy="176624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477" y="3183321"/>
            <a:ext cx="1744028" cy="33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4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20688"/>
            <a:ext cx="8449854" cy="1152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124744"/>
            <a:ext cx="5184576" cy="48965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056" y="1403074"/>
            <a:ext cx="5005464" cy="2529982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56456" y="4797152"/>
            <a:ext cx="5760640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4302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016552" cy="49552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식염포도당을 구입하여 경비실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교육장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아침 조회장 등 비치예정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대량 구입하여 밴드 및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카톡방에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전달예정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내용 전파 및 독려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____________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확정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현장에서 폭염주의보 이상 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시원한 음료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제공해주는 행사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독창적인 행사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______________________________________________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미정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쿨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넥워머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또는 스카프 지급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동원개발 구입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____________________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미정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아침 조회장 이전</a:t>
            </a:r>
            <a:r>
              <a:rPr lang="en-US" altLang="ko-KR" sz="20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?____________________   </a:t>
            </a:r>
            <a:r>
              <a:rPr lang="ko-KR" altLang="en-US" sz="20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미정</a:t>
            </a:r>
            <a:endParaRPr lang="en-US" altLang="ko-KR" sz="20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화장실 상부 이동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가능한지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2.105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제외 가설수도관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가능한지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6.12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257646"/>
            <a:ext cx="3294224" cy="242097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100" y="1268760"/>
            <a:ext cx="3209815" cy="24209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56" y="1257646"/>
            <a:ext cx="2456393" cy="24209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13" y="3700027"/>
            <a:ext cx="2943636" cy="25721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808" y="3356992"/>
            <a:ext cx="3024336" cy="2259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3100" y="5805264"/>
            <a:ext cx="524837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아차사고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나기 전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후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관리현황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101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 103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82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사다리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개선조치의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</a:t>
            </a:r>
            <a:r>
              <a:rPr lang="en-US" altLang="ko-KR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____ </a:t>
            </a:r>
            <a:r>
              <a:rPr lang="ko-KR" altLang="en-US" sz="2300" b="1" dirty="0" err="1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후크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사다리 구매 진행 중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69429" y="5329241"/>
            <a:ext cx="762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반복되는 내용으로 사고 시 중대재해 연결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근본적 대책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사다리의 고정이 중점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언제까지 확인조치 할 수 있는 사항이 아님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위험의 궁극적인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사고위험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발생점을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제거하는 것이 목적임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7" y="1750080"/>
            <a:ext cx="3744416" cy="33408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26" y="1746479"/>
            <a:ext cx="3744417" cy="33558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080" y="1721334"/>
            <a:ext cx="2471680" cy="22852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2233" y="3200595"/>
            <a:ext cx="2253279" cy="199632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5" y="1727473"/>
            <a:ext cx="3744417" cy="33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세대내부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수직보호망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임의해체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36959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 별도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협의없이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훼손 및 방치사례 증가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지속적인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구두성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경고가 아니라 해당자 퇴출시키고 기강을 잡을 필요가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있다고 판단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구두경고 소용없음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영구퇴출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99667" y="1515324"/>
            <a:ext cx="3343452" cy="375509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841" y="1720912"/>
            <a:ext cx="3755101" cy="336998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2"/>
          <a:srcRect r="18439"/>
          <a:stretch/>
        </p:blipFill>
        <p:spPr>
          <a:xfrm>
            <a:off x="5803796" y="1666849"/>
            <a:ext cx="3397676" cy="342404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070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예방에 관한 수칙 철저히 준수이행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고령근로자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신규근로자 관리철저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13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특이사항  없음 </a:t>
            </a:r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69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982</Words>
  <Application>Microsoft Office PowerPoint</Application>
  <PresentationFormat>A4 용지(210x297mm)</PresentationFormat>
  <Paragraphs>182</Paragraphs>
  <Slides>39</Slides>
  <Notes>39</Notes>
  <HiddenSlides>2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6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3648</cp:revision>
  <cp:lastPrinted>2024-06-09T00:49:27Z</cp:lastPrinted>
  <dcterms:created xsi:type="dcterms:W3CDTF">2007-09-19T08:05:28Z</dcterms:created>
  <dcterms:modified xsi:type="dcterms:W3CDTF">2024-06-19T01:35:11Z</dcterms:modified>
  <cp:version/>
</cp:coreProperties>
</file>