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42"/>
  </p:notesMasterIdLst>
  <p:handoutMasterIdLst>
    <p:handoutMasterId r:id="rId43"/>
  </p:handoutMasterIdLst>
  <p:sldIdLst>
    <p:sldId id="3896" r:id="rId2"/>
    <p:sldId id="4041" r:id="rId3"/>
    <p:sldId id="4073" r:id="rId4"/>
    <p:sldId id="4061" r:id="rId5"/>
    <p:sldId id="4062" r:id="rId6"/>
    <p:sldId id="4063" r:id="rId7"/>
    <p:sldId id="4066" r:id="rId8"/>
    <p:sldId id="4069" r:id="rId9"/>
    <p:sldId id="4058" r:id="rId10"/>
    <p:sldId id="4059" r:id="rId11"/>
    <p:sldId id="4060" r:id="rId12"/>
    <p:sldId id="4049" r:id="rId13"/>
    <p:sldId id="4050" r:id="rId14"/>
    <p:sldId id="3890" r:id="rId15"/>
    <p:sldId id="4077" r:id="rId16"/>
    <p:sldId id="4076" r:id="rId17"/>
    <p:sldId id="3989" r:id="rId18"/>
    <p:sldId id="3990" r:id="rId19"/>
    <p:sldId id="4019" r:id="rId20"/>
    <p:sldId id="3991" r:id="rId21"/>
    <p:sldId id="3992" r:id="rId22"/>
    <p:sldId id="4071" r:id="rId23"/>
    <p:sldId id="3916" r:id="rId24"/>
    <p:sldId id="4072" r:id="rId25"/>
    <p:sldId id="4033" r:id="rId26"/>
    <p:sldId id="4034" r:id="rId27"/>
    <p:sldId id="4035" r:id="rId28"/>
    <p:sldId id="4037" r:id="rId29"/>
    <p:sldId id="4039" r:id="rId30"/>
    <p:sldId id="4052" r:id="rId31"/>
    <p:sldId id="4038" r:id="rId32"/>
    <p:sldId id="4051" r:id="rId33"/>
    <p:sldId id="4075" r:id="rId34"/>
    <p:sldId id="4074" r:id="rId35"/>
    <p:sldId id="4031" r:id="rId36"/>
    <p:sldId id="4000" r:id="rId37"/>
    <p:sldId id="3895" r:id="rId38"/>
    <p:sldId id="3939" r:id="rId39"/>
    <p:sldId id="3932" r:id="rId40"/>
    <p:sldId id="3933" r:id="rId41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6391" autoAdjust="0"/>
  </p:normalViewPr>
  <p:slideViewPr>
    <p:cSldViewPr>
      <p:cViewPr varScale="1">
        <p:scale>
          <a:sx n="116" d="100"/>
          <a:sy n="116" d="100"/>
        </p:scale>
        <p:origin x="1500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1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3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3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26" tIns="45564" rIns="91126" bIns="45564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07671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64304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0441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5396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98192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70778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386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561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0379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1493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795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515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61446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93220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54666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0171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4205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66221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6121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1561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12040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33710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4093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209382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013536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57691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6306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206890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60901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0592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64199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70787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7454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2024-06-11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55.png"/><Relationship Id="rId5" Type="http://schemas.openxmlformats.org/officeDocument/2006/relationships/image" Target="../media/image8.png"/><Relationship Id="rId10" Type="http://schemas.openxmlformats.org/officeDocument/2006/relationships/image" Target="../media/image54.png"/><Relationship Id="rId4" Type="http://schemas.openxmlformats.org/officeDocument/2006/relationships/image" Target="../media/image7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59.png"/><Relationship Id="rId5" Type="http://schemas.openxmlformats.org/officeDocument/2006/relationships/image" Target="../media/image8.png"/><Relationship Id="rId10" Type="http://schemas.openxmlformats.org/officeDocument/2006/relationships/image" Target="../media/image58.png"/><Relationship Id="rId4" Type="http://schemas.openxmlformats.org/officeDocument/2006/relationships/image" Target="../media/image7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61.png"/><Relationship Id="rId5" Type="http://schemas.openxmlformats.org/officeDocument/2006/relationships/image" Target="../media/image8.png"/><Relationship Id="rId10" Type="http://schemas.openxmlformats.org/officeDocument/2006/relationships/image" Target="../media/image60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openxmlformats.org/officeDocument/2006/relationships/image" Target="../media/image68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2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24.06.12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59" y="1892968"/>
            <a:ext cx="7920880" cy="41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3" y="465359"/>
            <a:ext cx="2808313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2520" y="497007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375" y="1412776"/>
            <a:ext cx="9505056" cy="30469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제빙기 위치 변경의 건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=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상부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이동 시 제빙기 관리불량 급증으로 기존 위치에서 사용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외부강사에 의한 정기안전보건교육 시간은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확인 후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공지해 줄 것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64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34778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혹서기 근로자 건강상태 육안확인 철저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이행하기로 한 안전보건수칙은 반드시 이행하도록 할 것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작업상황 확인 후 작업방법 및 순서를 관리감독자가 확인하도록 할 것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주간합동점검 주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회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실시중인데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실질적인 안전보건활동이 되도록 할 것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적극적인 참여 및 실시목표를 인지할 것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.)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74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577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007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6.12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endParaRPr lang="en-US" altLang="ko-KR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자율점검표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시행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(24.06~)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제빙기 점검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물 그늘 휴식 제공 및 근로자 휴게실 점검 사항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1" y="1767915"/>
            <a:ext cx="3057804" cy="498681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285" y="1767915"/>
            <a:ext cx="2990868" cy="498681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152" y="1766672"/>
            <a:ext cx="3312367" cy="27424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151" y="4365103"/>
            <a:ext cx="3312368" cy="239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예방에</a:t>
            </a:r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관한 수칙</a:t>
            </a:r>
            <a:endParaRPr lang="en-US" altLang="ko-KR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적정휴식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음료제공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검진실시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714232"/>
            <a:ext cx="4755212" cy="45950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025" y="1767915"/>
            <a:ext cx="4320479" cy="454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66849"/>
            <a:ext cx="8568952" cy="493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19" y="1859640"/>
            <a:ext cx="8703161" cy="45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05902"/>
            <a:ext cx="8568952" cy="48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4599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6.05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422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696047"/>
            <a:ext cx="8593360" cy="490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66848"/>
            <a:ext cx="8352928" cy="46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40768"/>
            <a:ext cx="3672408" cy="432048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711" y="1340768"/>
            <a:ext cx="4032448" cy="45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8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아차사고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   </a:t>
            </a:r>
            <a:endParaRPr lang="ko-KR" altLang="en-US" sz="2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5726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슬라브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관리불량으로 인한 추락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근본적인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해결방안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및 구체적으로 실시가 가능한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실질적이고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적극적인 안전관리 필요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재발방지대책실시 및 특별교육실시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덮개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관리불량 시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사용금지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기존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타설틀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사용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en-US" altLang="ko-KR" sz="18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최소한의 추락은 예방가능</a:t>
            </a:r>
            <a:r>
              <a:rPr lang="en-US" altLang="ko-KR" sz="1800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01" y="1741087"/>
            <a:ext cx="3717643" cy="332351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1351"/>
            <a:ext cx="3744416" cy="33695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7096" y="1249862"/>
            <a:ext cx="2664296" cy="2499738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9"/>
          <a:srcRect t="56310"/>
          <a:stretch/>
        </p:blipFill>
        <p:spPr>
          <a:xfrm>
            <a:off x="6682317" y="3429000"/>
            <a:ext cx="3023209" cy="2399631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257646"/>
            <a:ext cx="3294224" cy="242097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100" y="1268760"/>
            <a:ext cx="3209815" cy="24209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256" y="1257646"/>
            <a:ext cx="2456393" cy="242097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13" y="3700027"/>
            <a:ext cx="2943636" cy="25721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808" y="3356992"/>
            <a:ext cx="3024336" cy="22591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3100" y="5805264"/>
            <a:ext cx="524837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아차사고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나기 전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후 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관리현황 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101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 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103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 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130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64639" y="3180073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958146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사다리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개선조치의 건</a:t>
            </a:r>
            <a:r>
              <a:rPr lang="en-US" altLang="ko-KR" sz="2300" b="1" dirty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___ </a:t>
            </a:r>
            <a:r>
              <a:rPr lang="ko-KR" altLang="en-US" sz="2300" b="1" dirty="0" err="1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후크</a:t>
            </a:r>
            <a:r>
              <a:rPr lang="ko-KR" altLang="en-US" sz="23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사다리 구매 진행 중       </a:t>
            </a:r>
            <a:endParaRPr lang="ko-KR" altLang="en-US" sz="2000" b="1" dirty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56973" y="5223213"/>
            <a:ext cx="7622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반복되는 내용으로 사고 시 중대재해 연결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973" y="5671265"/>
            <a:ext cx="9217679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근본적 대책 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사다리의 고정이 중점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언제까지 확인조치 할 수 있는 사항이 아님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위험의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궁극적인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사고위험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발생점을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제거하는 것이 목적임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7" y="1750080"/>
            <a:ext cx="3744416" cy="334081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26" y="1746479"/>
            <a:ext cx="3744417" cy="335584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3080" y="1721334"/>
            <a:ext cx="2471680" cy="228523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2233" y="3200595"/>
            <a:ext cx="2253279" cy="199632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525" y="1727473"/>
            <a:ext cx="3744417" cy="337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인상 전 자재결속 및 정리정돈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38632" y="5142548"/>
            <a:ext cx="883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인상 전 자재를 제거 및 체결유무 매번 확인 시 불량 다수 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60" y="5604213"/>
            <a:ext cx="9217679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회의에서 심의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의결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하였으나 이행되지 않을 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인상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모든자재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하부로 이동할 것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사고위험을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인지하면서까지 작업을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진행할 수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없음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안전기준 </a:t>
            </a:r>
            <a:r>
              <a:rPr lang="ko-KR" altLang="en-US" sz="1800" dirty="0" err="1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미준수</a:t>
            </a:r>
            <a:r>
              <a:rPr lang="ko-KR" altLang="en-US" sz="180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시 작업불가</a:t>
            </a:r>
            <a:r>
              <a:rPr lang="en-US" altLang="ko-KR" sz="1800" dirty="0" smtClean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95" y="1746298"/>
            <a:ext cx="3730248" cy="33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해체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작업장소 통제관리 미흡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27" y="1726841"/>
            <a:ext cx="3744416" cy="335393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5" y="1726752"/>
            <a:ext cx="3744417" cy="3337847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429" y="5222472"/>
            <a:ext cx="5153744" cy="11336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00704" y="4149080"/>
            <a:ext cx="3624808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해체작업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통제하기로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하였으나 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일부지역은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 실시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64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세대 내부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수직보호망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임의해체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36959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안전시설물 별도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협의없이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훼손 및 방치사례 증가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지속적인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구두성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경고가 아니라 해당자 퇴출시키고 기강을 잡을 필요가 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있다고 판단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교육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구두경고 소용없음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영구퇴출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99667" y="1515324"/>
            <a:ext cx="3343452" cy="375509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841" y="1720912"/>
            <a:ext cx="3755101" cy="336998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2"/>
          <a:srcRect r="18439"/>
          <a:stretch/>
        </p:blipFill>
        <p:spPr>
          <a:xfrm>
            <a:off x="5803796" y="1666849"/>
            <a:ext cx="3397676" cy="3424043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96773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작업을 위한 해체 후 원상복구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추락위험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83562" y="5229200"/>
            <a:ext cx="98459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안전시설물 원상복구 불량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설치는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안전시설팀에서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실시하나 원상복구는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해당팀에서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반드시 할 것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15" name="아래쪽 화살표 14"/>
          <p:cNvSpPr/>
          <p:nvPr/>
        </p:nvSpPr>
        <p:spPr>
          <a:xfrm rot="2540688">
            <a:off x="3041978" y="3366189"/>
            <a:ext cx="216978" cy="1107302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605902"/>
            <a:ext cx="3334215" cy="304842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736" y="2986455"/>
            <a:ext cx="2071369" cy="1947705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375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620688"/>
            <a:ext cx="5472608" cy="1186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496" y="1916832"/>
            <a:ext cx="9001000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오폐수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처리조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정화조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맨홀 등 여름철 급격한 기온상승이나 집중호우로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산소부족이나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유해가스로 인한 질식사고 발생 급증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51" y="2716974"/>
            <a:ext cx="3895430" cy="366435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7963" y="2716973"/>
            <a:ext cx="5377565" cy="366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8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밀폐공간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질식위험장소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작업방법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질식위험 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69527" y="5239599"/>
            <a:ext cx="80345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여름철 밀폐공간 투입 시 안전기준을 정확히 준수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특별작업 항목으로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안전보건팀에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반드시 해당작업 투입 전 확인점검 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요청하실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것  </a:t>
            </a:r>
            <a:r>
              <a:rPr lang="ko-KR" altLang="en-US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중대재해 위험</a:t>
            </a:r>
            <a:r>
              <a:rPr lang="en-US" altLang="ko-KR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!!!!</a:t>
            </a:r>
            <a:endParaRPr lang="ko-KR" altLang="en-US" sz="32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5" y="1733473"/>
            <a:ext cx="3744417" cy="335741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746" y="1749075"/>
            <a:ext cx="3719195" cy="334181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315" y="1749073"/>
            <a:ext cx="3748626" cy="182394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169" y="3242419"/>
            <a:ext cx="3741771" cy="1848472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6105128" y="2564904"/>
            <a:ext cx="2952328" cy="172819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3200" b="0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즉시 조치</a:t>
            </a:r>
            <a:endParaRPr kumimoji="1" lang="ko-KR" altLang="en-US" sz="3200" b="0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314" y="1749071"/>
            <a:ext cx="3748626" cy="334182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2388" y="1826859"/>
            <a:ext cx="1218245" cy="126936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33120" y="1727471"/>
            <a:ext cx="3384376" cy="3337129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27372" y="1872802"/>
            <a:ext cx="2278195" cy="63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3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560512" y="398665"/>
            <a:ext cx="6256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기타 부적합 사항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반드시 조치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!)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1340768"/>
            <a:ext cx="2446941" cy="244827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777" y="1340768"/>
            <a:ext cx="2448272" cy="24482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944" y="1370929"/>
            <a:ext cx="1152129" cy="80894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7134" y="1386368"/>
            <a:ext cx="2259422" cy="241811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6614" y="3838321"/>
            <a:ext cx="2478436" cy="2470999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8228" y="3838322"/>
            <a:ext cx="2248328" cy="156996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3497" y="1386367"/>
            <a:ext cx="1982032" cy="245195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1984" y="3933056"/>
            <a:ext cx="1963545" cy="147522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496" y="3810663"/>
            <a:ext cx="2171072" cy="255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88504" y="406403"/>
            <a:ext cx="2198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40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우수사례</a:t>
            </a:r>
            <a:endParaRPr lang="ko-KR" altLang="en-US" sz="4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268760"/>
            <a:ext cx="2783952" cy="228799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24" y="1268761"/>
            <a:ext cx="2304256" cy="228799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448" y="1274208"/>
            <a:ext cx="2351904" cy="22825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504" y="3590015"/>
            <a:ext cx="2783952" cy="221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049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32" y="523798"/>
            <a:ext cx="8516539" cy="120984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05" y="1733642"/>
            <a:ext cx="6535062" cy="3105583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00532" y="1844824"/>
            <a:ext cx="6424676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558" y="1858774"/>
            <a:ext cx="2700962" cy="2722353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400532" y="2895914"/>
            <a:ext cx="6424676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43027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ㄱㄱ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30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88503" y="465359"/>
            <a:ext cx="2808313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32520" y="497007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375" y="1412776"/>
            <a:ext cx="9505056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제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9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79705" y="398665"/>
            <a:ext cx="3816424" cy="726079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50101" y="475675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41333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683" y="1284733"/>
            <a:ext cx="9505056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혹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08" y="213285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타설작업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 협소공간 신호수 미 배치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 및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깔림위험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42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보행자 통로가 지정된 장소가 아닐 시 주변통제 철저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동종업종 장비협착 및 충돌로 인한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깔림사고가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지속적으로 증가되고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있음을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인지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09253" y="1538635"/>
            <a:ext cx="3360103" cy="3744416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963" y="1730790"/>
            <a:ext cx="3750550" cy="336010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01" y="1741087"/>
            <a:ext cx="3717643" cy="332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298" y="1874103"/>
            <a:ext cx="4106670" cy="231960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4"/>
          <a:srcRect b="7508"/>
          <a:stretch/>
        </p:blipFill>
        <p:spPr>
          <a:xfrm>
            <a:off x="558298" y="4319305"/>
            <a:ext cx="4106670" cy="206202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1991" y="1874102"/>
            <a:ext cx="4401487" cy="45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사다리 고정상태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및 충돌사고위험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466191" y="5378529"/>
            <a:ext cx="10238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흔들리지 않도록 고정관리 철저히 이행준수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박리제로 인해 미끄러움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848" y="5828632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사다리가 짧고 폭이 좁음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전용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사다리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구입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지속적으로 관리기준을 확립해야 됨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동일사항 넘어져서 부상을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입을 경우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중상 사고발생 많음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7" y="1750080"/>
            <a:ext cx="3744416" cy="334081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26" y="1746479"/>
            <a:ext cx="3744417" cy="335584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3638" y="1763789"/>
            <a:ext cx="3539842" cy="3364830"/>
          </a:xfrm>
          <a:prstGeom prst="rect">
            <a:avLst/>
          </a:prstGeom>
          <a:ln w="44450">
            <a:solidFill>
              <a:srgbClr val="92D050">
                <a:alpha val="95000"/>
              </a:srgbClr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7099245" y="2766232"/>
            <a:ext cx="2173382" cy="2952639"/>
          </a:xfrm>
          <a:prstGeom prst="rect">
            <a:avLst/>
          </a:prstGeom>
          <a:ln w="44450">
            <a:solidFill>
              <a:srgbClr val="92D050">
                <a:alpha val="95000"/>
              </a:srgbClr>
            </a:solidFill>
          </a:ln>
        </p:spPr>
      </p:pic>
      <p:sp>
        <p:nvSpPr>
          <p:cNvPr id="15" name="타원 14"/>
          <p:cNvSpPr/>
          <p:nvPr/>
        </p:nvSpPr>
        <p:spPr>
          <a:xfrm>
            <a:off x="6321152" y="2204864"/>
            <a:ext cx="2376264" cy="1241340"/>
          </a:xfrm>
          <a:prstGeom prst="ellipse">
            <a:avLst/>
          </a:prstGeom>
          <a:noFill/>
          <a:ln w="44450" cap="flat" cmpd="sng" algn="ctr">
            <a:solidFill>
              <a:srgbClr val="FFFF00">
                <a:alpha val="95000"/>
              </a:srgbClr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8143518" y="3539325"/>
            <a:ext cx="707817" cy="444310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6126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CPB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설치동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바닥 오픈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및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7109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CPB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설치구간 관리기준 확립할 필요성이 타당함 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상부 이동 시 바닥이 빛 반사로 인하여 식별이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안될수도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있고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관리는 관리자가 직접 육안점검을 하여 고정상태 및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설치상태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점검을 필히 실시하여야 됨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1112" y="1727473"/>
            <a:ext cx="3408784" cy="3266141"/>
          </a:xfrm>
          <a:prstGeom prst="rect">
            <a:avLst/>
          </a:prstGeom>
          <a:ln w="41275">
            <a:solidFill>
              <a:srgbClr val="92D05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696" y="1736482"/>
            <a:ext cx="3730248" cy="33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자재반입구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최상부 난간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연결부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풀림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추락위험  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081332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난간 설치상태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중앙부 포스트 누락 후 파이프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연결핀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조임 불량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추락사고의 대표적인 불안전한 상태이므로 즉시 보강작업이 필요</a:t>
            </a:r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중대재해 발생위험 </a:t>
            </a:r>
            <a:r>
              <a:rPr lang="en-US" altLang="ko-KR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!!!</a:t>
            </a:r>
            <a:r>
              <a:rPr lang="ko-KR" altLang="en-US" sz="28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200" b="1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200" b="1" dirty="0">
              <a:solidFill>
                <a:schemeClr val="accent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9"/>
          <a:srcRect t="3525" r="50930"/>
          <a:stretch/>
        </p:blipFill>
        <p:spPr>
          <a:xfrm>
            <a:off x="704527" y="1730577"/>
            <a:ext cx="3744416" cy="33603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25" y="1733473"/>
            <a:ext cx="3744417" cy="335741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11"/>
          <a:srcRect l="1209" r="3872"/>
          <a:stretch/>
        </p:blipFill>
        <p:spPr>
          <a:xfrm>
            <a:off x="704524" y="1749075"/>
            <a:ext cx="3744417" cy="334181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12"/>
          <a:srcRect r="4738" b="9884"/>
          <a:stretch/>
        </p:blipFill>
        <p:spPr>
          <a:xfrm>
            <a:off x="5889104" y="1855886"/>
            <a:ext cx="3031057" cy="307336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5" name="아래쪽 화살표 14"/>
          <p:cNvSpPr/>
          <p:nvPr/>
        </p:nvSpPr>
        <p:spPr>
          <a:xfrm rot="2540688">
            <a:off x="3041978" y="3366189"/>
            <a:ext cx="216978" cy="1107302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7269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808984" y="3187159"/>
            <a:ext cx="864096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예방관리 필요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일사병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열사병 등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예방 필요  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731079"/>
            <a:ext cx="3744416" cy="33598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42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일용직 및 고령근로자 투입 전 심신상태 확인을 철저히 이행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504" y="5693628"/>
            <a:ext cx="9217679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신규 투입 후 발생한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온열질환으로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인한 사망사고는 중대재해임을 인지해야 됩니다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안전보건공단 </a:t>
            </a:r>
            <a:r>
              <a:rPr lang="ko-KR" altLang="en-US" sz="1800" dirty="0" err="1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지적사항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현장입구 등 장시간 서서 업무를 보는 근로자 보호</a:t>
            </a:r>
            <a:r>
              <a:rPr lang="en-US" altLang="ko-KR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8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chemeClr val="accent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1730793"/>
            <a:ext cx="3744416" cy="336010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14" y="1727473"/>
            <a:ext cx="3742529" cy="3337128"/>
          </a:xfrm>
          <a:prstGeom prst="rect">
            <a:avLst/>
          </a:prstGeom>
        </p:spPr>
      </p:pic>
      <p:sp>
        <p:nvSpPr>
          <p:cNvPr id="3" name="타원 2"/>
          <p:cNvSpPr/>
          <p:nvPr/>
        </p:nvSpPr>
        <p:spPr>
          <a:xfrm>
            <a:off x="6033120" y="2564904"/>
            <a:ext cx="3173639" cy="158417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    조치필요</a:t>
            </a:r>
            <a:endParaRPr kumimoji="1" lang="en-US" altLang="ko-KR" sz="2400" b="0" i="0" u="none" strike="noStrike" cap="none" normalizeH="0" baseline="0" dirty="0" smtClean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파라솔 등 그늘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8" y="1727473"/>
            <a:ext cx="3744415" cy="33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171" y="1727471"/>
            <a:ext cx="3741772" cy="33634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28" y="1746423"/>
            <a:ext cx="3744416" cy="334447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789" y="1752716"/>
            <a:ext cx="3721154" cy="332722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4694" y="1688857"/>
            <a:ext cx="1842506" cy="9048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12"/>
          <a:srcRect r="5398"/>
          <a:stretch/>
        </p:blipFill>
        <p:spPr>
          <a:xfrm>
            <a:off x="5935094" y="2403586"/>
            <a:ext cx="2186258" cy="246557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3984" y="2403586"/>
            <a:ext cx="1683518" cy="2465574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42235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944" y="1484784"/>
            <a:ext cx="9505056" cy="37856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2024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03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~05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800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억 이상 공사공사 사망사고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300%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증가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</a:p>
          <a:p>
            <a:r>
              <a:rPr lang="en-US" altLang="ko-KR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당 현장도 예외일수는 없습니다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사고예방의 집중관리 시기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!!!</a:t>
            </a: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난간대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 철저하게 확인점검이 필요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검진결과에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따른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사후관리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취약근로자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상담 등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332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32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98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1785</TotalTime>
  <Words>996</Words>
  <Application>Microsoft Office PowerPoint</Application>
  <PresentationFormat>A4 용지(210x297mm)</PresentationFormat>
  <Paragraphs>179</Paragraphs>
  <Slides>40</Slides>
  <Notes>40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7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user</cp:lastModifiedBy>
  <cp:revision>3636</cp:revision>
  <cp:lastPrinted>2024-06-09T00:49:27Z</cp:lastPrinted>
  <dcterms:created xsi:type="dcterms:W3CDTF">2007-09-19T08:05:28Z</dcterms:created>
  <dcterms:modified xsi:type="dcterms:W3CDTF">2024-06-11T07:52:55Z</dcterms:modified>
  <cp:version/>
</cp:coreProperties>
</file>