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2"/>
  </p:notesMasterIdLst>
  <p:handoutMasterIdLst>
    <p:handoutMasterId r:id="rId43"/>
  </p:handoutMasterIdLst>
  <p:sldIdLst>
    <p:sldId id="3896" r:id="rId2"/>
    <p:sldId id="4041" r:id="rId3"/>
    <p:sldId id="4042" r:id="rId4"/>
    <p:sldId id="4043" r:id="rId5"/>
    <p:sldId id="4044" r:id="rId6"/>
    <p:sldId id="4045" r:id="rId7"/>
    <p:sldId id="4046" r:id="rId8"/>
    <p:sldId id="4026" r:id="rId9"/>
    <p:sldId id="4049" r:id="rId10"/>
    <p:sldId id="4050" r:id="rId11"/>
    <p:sldId id="4047" r:id="rId12"/>
    <p:sldId id="4048" r:id="rId13"/>
    <p:sldId id="3890" r:id="rId14"/>
    <p:sldId id="3989" r:id="rId15"/>
    <p:sldId id="3990" r:id="rId16"/>
    <p:sldId id="4019" r:id="rId17"/>
    <p:sldId id="3991" r:id="rId18"/>
    <p:sldId id="3992" r:id="rId19"/>
    <p:sldId id="3916" r:id="rId20"/>
    <p:sldId id="4033" r:id="rId21"/>
    <p:sldId id="4034" r:id="rId22"/>
    <p:sldId id="4035" r:id="rId23"/>
    <p:sldId id="4037" r:id="rId24"/>
    <p:sldId id="4039" r:id="rId25"/>
    <p:sldId id="4052" r:id="rId26"/>
    <p:sldId id="4038" r:id="rId27"/>
    <p:sldId id="4051" r:id="rId28"/>
    <p:sldId id="4053" r:id="rId29"/>
    <p:sldId id="4054" r:id="rId30"/>
    <p:sldId id="3987" r:id="rId31"/>
    <p:sldId id="3986" r:id="rId32"/>
    <p:sldId id="4055" r:id="rId33"/>
    <p:sldId id="4056" r:id="rId34"/>
    <p:sldId id="4057" r:id="rId35"/>
    <p:sldId id="4031" r:id="rId36"/>
    <p:sldId id="4000" r:id="rId37"/>
    <p:sldId id="3895" r:id="rId38"/>
    <p:sldId id="3939" r:id="rId39"/>
    <p:sldId id="3932" r:id="rId40"/>
    <p:sldId id="3933" r:id="rId41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0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539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9186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079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466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4205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6121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2040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3371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4093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7248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271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6461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0056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7173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68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95993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1819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907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6010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6723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084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044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2024-06-06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24.06.05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67112"/>
            <a:ext cx="7632848" cy="39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600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60016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29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자율안전컨설팅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옥토건설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옥외 장시간 근로자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파라솔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점검 중 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준수철저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4. 24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상반기 배치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완료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-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사후관리 철저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상담 및 교육 실시 추후 취약근로자 공지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5. 24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상반기 작업환경측정 완료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- 6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중 작업환경측정 전파교육 실시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추후 공지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90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안전관리 철저히 이행 하도록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할것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상하동시작업금지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회의 시 확인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착용 등 수시로 확인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혹서기 현장안전보건 이행상태 및 대비를 철저히 하실 것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46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6.05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b="4404"/>
          <a:stretch/>
        </p:blipFill>
        <p:spPr>
          <a:xfrm>
            <a:off x="272480" y="1859641"/>
            <a:ext cx="9577064" cy="20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874495"/>
            <a:ext cx="9577064" cy="20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800228"/>
            <a:ext cx="9505056" cy="20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772816"/>
            <a:ext cx="9433048" cy="3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82" y="1772816"/>
            <a:ext cx="9295176" cy="39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타설작업시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협소공간 신호수 미 배치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32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보행자 통로가 지정된 장소가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아닐시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주변통제 철저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동종업종 장비협착 및 충돌로 인한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깔림사고가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지속적으로 증가되고 있음은 인지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09253" y="1538635"/>
            <a:ext cx="3360103" cy="374441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963" y="1730790"/>
            <a:ext cx="3750550" cy="336010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01" y="1741087"/>
            <a:ext cx="3717643" cy="33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5.29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사다리 고정상태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 및 충돌사고위험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69429" y="5329241"/>
            <a:ext cx="958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흔들리지 않도록 고정관리 철저히 이행준수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박리제로 인해 미끄러움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사다리가 짧고 폭이 좁음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전용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사다릭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구입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관리기준을 확립해야 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동일사항 넘어져서 부상을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입는경우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중상 사고발생 많음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7" y="1750080"/>
            <a:ext cx="3744416" cy="33408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26" y="1746479"/>
            <a:ext cx="3744417" cy="33558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3638" y="1763789"/>
            <a:ext cx="3539842" cy="3364830"/>
          </a:xfrm>
          <a:prstGeom prst="rect">
            <a:avLst/>
          </a:prstGeom>
          <a:ln w="44450">
            <a:solidFill>
              <a:srgbClr val="92D050">
                <a:alpha val="95000"/>
              </a:srgbClr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099245" y="2766232"/>
            <a:ext cx="2173382" cy="2952639"/>
          </a:xfrm>
          <a:prstGeom prst="rect">
            <a:avLst/>
          </a:prstGeom>
          <a:ln w="44450">
            <a:solidFill>
              <a:srgbClr val="92D050">
                <a:alpha val="95000"/>
              </a:srgbClr>
            </a:solidFill>
          </a:ln>
        </p:spPr>
      </p:pic>
      <p:sp>
        <p:nvSpPr>
          <p:cNvPr id="15" name="타원 14"/>
          <p:cNvSpPr/>
          <p:nvPr/>
        </p:nvSpPr>
        <p:spPr>
          <a:xfrm>
            <a:off x="6321152" y="2204864"/>
            <a:ext cx="2376264" cy="1241340"/>
          </a:xfrm>
          <a:prstGeom prst="ellipse">
            <a:avLst/>
          </a:prstGeom>
          <a:noFill/>
          <a:ln w="44450" cap="flat" cmpd="sng" algn="ctr">
            <a:solidFill>
              <a:srgbClr val="FFFF00">
                <a:alpha val="95000"/>
              </a:srgbClr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8143518" y="3539325"/>
            <a:ext cx="707817" cy="44431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884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CPB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설치동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바닥 오픈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109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CPB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설치구간 관리기준 확립할 필요성이 타당함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상부 이동 시 바닥이 빛 반사로 인하여 식별이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안될수도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있고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관리는 관리자가 직접 육안점검을 하여 고정상태 및 설치상태를 점검을 필히 실시하여야 됨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112" y="1727473"/>
            <a:ext cx="3408784" cy="3266141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해체 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발생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 해체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92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작업간섭구간 작업 후 원상복구 원칙을 적용해 주시길 바랍니다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근로자가 모든 작업상황을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알수가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없기에 항시 안전시설물 난간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발판 해체 시   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마직막까지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시설물의 원상복구 의무가 있음을 수시로 공지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7" y="1726841"/>
            <a:ext cx="3744416" cy="335393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104" y="1859640"/>
            <a:ext cx="3636408" cy="3204960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0164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지하층 전체적인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관리미흡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세대내부 동일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70623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발생 시 고정되지 않은 덮개는 더욱 위험함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유로폼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이나 유공발판이 전도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될수도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있고 임의로 정리하려다가 추락사고가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다수 발생한 사례가 많음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회차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시 사망사고 사례참조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977450" y="1698443"/>
            <a:ext cx="3304104" cy="348079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9102" y="1799507"/>
            <a:ext cx="3480794" cy="329138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99667" y="1515324"/>
            <a:ext cx="3343452" cy="375509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3"/>
          <a:srcRect t="1" b="18755"/>
          <a:stretch/>
        </p:blipFill>
        <p:spPr>
          <a:xfrm>
            <a:off x="5913194" y="1855895"/>
            <a:ext cx="3048161" cy="564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1392" y="450260"/>
            <a:ext cx="1368152" cy="12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최상부 난간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풀림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813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난간설치 상태 중앙부 포스트 누락 후 파이프 연결 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조임불량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추락사고의 대표적인 불안전한 상태이므로 즉시 보강작업이 필요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중대재해 발생위험 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200" b="1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1"/>
          <a:srcRect l="1209" r="3872"/>
          <a:stretch/>
        </p:blipFill>
        <p:spPr>
          <a:xfrm>
            <a:off x="704524" y="1749075"/>
            <a:ext cx="3744417" cy="33418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2"/>
          <a:srcRect r="4738" b="9884"/>
          <a:stretch/>
        </p:blipFill>
        <p:spPr>
          <a:xfrm>
            <a:off x="5889104" y="1855886"/>
            <a:ext cx="3031057" cy="307336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5" name="아래쪽 화살표 14"/>
          <p:cNvSpPr/>
          <p:nvPr/>
        </p:nvSpPr>
        <p:spPr>
          <a:xfrm rot="2540688">
            <a:off x="3041978" y="3366189"/>
            <a:ext cx="216978" cy="1107302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37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피트 내 접근통제 불량 철근 벌어짐 사이로 이동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53337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철근벽체 사이로 내부로 이동작업 실시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하부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낙하물방지망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방호선반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작업발판이 없기에 발생 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내민발판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추가설치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위험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en-US" altLang="ko-KR" sz="3200" b="1" dirty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200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안전시설물과 협의필요</a:t>
            </a:r>
            <a:r>
              <a:rPr lang="en-US" altLang="ko-KR" sz="3200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46" y="1749075"/>
            <a:ext cx="3719195" cy="334181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15" y="1749073"/>
            <a:ext cx="3748626" cy="182394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69" y="3242419"/>
            <a:ext cx="3741771" cy="1848472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6105128" y="2564904"/>
            <a:ext cx="2952328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즉시 조치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33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8464" y="230160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부적합 사항</a:t>
            </a:r>
            <a:endParaRPr lang="ko-KR" altLang="en-US" sz="4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938046"/>
            <a:ext cx="2445886" cy="204713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776" y="970047"/>
            <a:ext cx="2160240" cy="201513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418" y="938046"/>
            <a:ext cx="2266532" cy="204713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060" y="970047"/>
            <a:ext cx="2155468" cy="201513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96" y="3068960"/>
            <a:ext cx="2373878" cy="178963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782" y="3068960"/>
            <a:ext cx="2137234" cy="178963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6424" y="3068960"/>
            <a:ext cx="2134848" cy="178963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364" y="3068960"/>
            <a:ext cx="2155468" cy="178963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496" y="4833606"/>
            <a:ext cx="2520280" cy="183575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9782" y="4890600"/>
            <a:ext cx="2209242" cy="177876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6424" y="4900020"/>
            <a:ext cx="2134848" cy="176934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15"/>
          <a:srcRect r="8676"/>
          <a:stretch/>
        </p:blipFill>
        <p:spPr>
          <a:xfrm>
            <a:off x="7570680" y="4900020"/>
            <a:ext cx="2134848" cy="176934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9923" y="4900020"/>
            <a:ext cx="2219101" cy="17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8464" y="230160"/>
            <a:ext cx="2198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우수사례</a:t>
            </a:r>
            <a:endParaRPr lang="ko-KR" altLang="en-US" sz="4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6" y="3520467"/>
            <a:ext cx="2413566" cy="178074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840" y="1505611"/>
            <a:ext cx="1630132" cy="183670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208" y="1196752"/>
            <a:ext cx="2479088" cy="21455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71" y="1081727"/>
            <a:ext cx="2638793" cy="243874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91" y="2276872"/>
            <a:ext cx="938700" cy="106544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028" y="1230654"/>
            <a:ext cx="2210108" cy="211166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2364" y="3520467"/>
            <a:ext cx="1661608" cy="1780741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5584" y="3520467"/>
            <a:ext cx="4758712" cy="17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20688"/>
            <a:ext cx="5472608" cy="1186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96" y="1916832"/>
            <a:ext cx="900100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오폐수처리조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정화조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맨홀 등 여름철 급격한 기온상승이나 집중호우로 산소부족 이나 유해가스로 인한 질식사고 발생 급증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51" y="2716974"/>
            <a:ext cx="3895430" cy="36643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963" y="2716973"/>
            <a:ext cx="5377565" cy="36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287924"/>
            <a:ext cx="4824536" cy="52374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97" y="548680"/>
            <a:ext cx="7697947" cy="61080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033" y="1287924"/>
            <a:ext cx="4608512" cy="5309428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5241032" y="1484784"/>
            <a:ext cx="4536504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044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작업장소 이동 통행로 확보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 사고위험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432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내 모든 작업장소 이동 시 기본적인 근로자 이동장소 확보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정리정돈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청소 등 불량 기본적인 의무사항을 준수하도록 합시다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23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0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980728"/>
            <a:ext cx="4532528" cy="5400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90732"/>
            <a:ext cx="4536504" cy="53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980728"/>
            <a:ext cx="4532528" cy="5112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90732"/>
            <a:ext cx="4536504" cy="50305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7" y="995216"/>
            <a:ext cx="4532528" cy="53861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336" y="990732"/>
            <a:ext cx="4505175" cy="53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980728"/>
            <a:ext cx="4532528" cy="5112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90732"/>
            <a:ext cx="4536504" cy="50305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6" y="990732"/>
            <a:ext cx="4532528" cy="53905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016" y="993668"/>
            <a:ext cx="4464496" cy="53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548680"/>
            <a:ext cx="6428036" cy="9900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538712"/>
            <a:ext cx="5112568" cy="51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~05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800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 이상 공사공사 사망사고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300%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증가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 현장도 예외일수는 없습니다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사고예방의 집중관리 시기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철저하게 확인점검이 필요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검진결과에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따근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사후관리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취약근로자 등 상담 등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endParaRPr lang="ko-KR" altLang="en-US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자재 거치상태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사고위험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3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작업이 종료되지 않을 시 떨어질 위험의 자재는 제거철저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하부로 낙하 시 지하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층까지 낙하될 확률이 높고 하부 인원통제 관리가 미흡한 상태에서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사고의 발생 시 중대사고로 이어질 확률이 높음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687" y="1666849"/>
            <a:ext cx="1861345" cy="16181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895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서포터 하부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고임상태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불량 및 전용철물 미 사용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무너짐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찔림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38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고임상태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설치상태 점검을 철저히 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이행상태 확인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회차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평가회의시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나온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지적사항이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동일하게 발생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개수는 많지 않지만 관리상 필요하다가 판단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추후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당연시 되면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안되는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사항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3043" y="3408297"/>
            <a:ext cx="2069177" cy="1815642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865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가설분전반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잠금쇠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파손 및 누락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감전</a:t>
            </a:r>
            <a:r>
              <a:rPr lang="en-US" altLang="ko-KR" sz="23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화재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002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사고사례 거의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90%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는 임의조작 중 발생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공종별로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 시 파손 및 임의사용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금지 등 확인필요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감전에 의한 감전사 보다는 순간적인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심장발작으로 인한 사망자 다수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4" y="1738739"/>
            <a:ext cx="3744418" cy="335215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0647" y="3691507"/>
            <a:ext cx="1554322" cy="1574773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18" name="타원 17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5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예방관리 필요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일사병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열사병등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필요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일용직 및 고령근로자 투입 전 심신상태 확인을 철저히 이행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신규 투입 후 발생한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온열질환으로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인한 사망사고는 중대재해임을 인지해야 됩니다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</a:t>
            </a:r>
            <a:r>
              <a:rPr lang="ko-KR" altLang="en-US" sz="1800" dirty="0" err="1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현장입구 등 장시간 서서 업무를 보는 근로자 보호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en-US" altLang="ko-KR" sz="24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파라솔 등 그늘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8" y="1746423"/>
            <a:ext cx="3744416" cy="334447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789" y="1752716"/>
            <a:ext cx="3721154" cy="332722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4694" y="1688857"/>
            <a:ext cx="1842506" cy="9048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2"/>
          <a:srcRect r="5398"/>
          <a:stretch/>
        </p:blipFill>
        <p:spPr>
          <a:xfrm>
            <a:off x="5935094" y="2403586"/>
            <a:ext cx="2186258" cy="24655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3984" y="2403586"/>
            <a:ext cx="1683518" cy="24655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920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92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957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974</Words>
  <Application>Microsoft Office PowerPoint</Application>
  <PresentationFormat>A4 용지(210x297mm)</PresentationFormat>
  <Paragraphs>178</Paragraphs>
  <Slides>40</Slides>
  <Notes>40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3615</cp:revision>
  <cp:lastPrinted>2024-05-09T01:00:03Z</cp:lastPrinted>
  <dcterms:created xsi:type="dcterms:W3CDTF">2007-09-19T08:05:28Z</dcterms:created>
  <dcterms:modified xsi:type="dcterms:W3CDTF">2024-06-06T06:52:18Z</dcterms:modified>
  <cp:version/>
</cp:coreProperties>
</file>