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36"/>
  </p:notesMasterIdLst>
  <p:handoutMasterIdLst>
    <p:handoutMasterId r:id="rId37"/>
  </p:handoutMasterIdLst>
  <p:sldIdLst>
    <p:sldId id="3896" r:id="rId2"/>
    <p:sldId id="3995" r:id="rId3"/>
    <p:sldId id="4023" r:id="rId4"/>
    <p:sldId id="4024" r:id="rId5"/>
    <p:sldId id="4026" r:id="rId6"/>
    <p:sldId id="4028" r:id="rId7"/>
    <p:sldId id="3996" r:id="rId8"/>
    <p:sldId id="3997" r:id="rId9"/>
    <p:sldId id="3890" r:id="rId10"/>
    <p:sldId id="4029" r:id="rId11"/>
    <p:sldId id="4030" r:id="rId12"/>
    <p:sldId id="4032" r:id="rId13"/>
    <p:sldId id="3989" r:id="rId14"/>
    <p:sldId id="3990" r:id="rId15"/>
    <p:sldId id="4019" r:id="rId16"/>
    <p:sldId id="3991" r:id="rId17"/>
    <p:sldId id="3992" r:id="rId18"/>
    <p:sldId id="3916" r:id="rId19"/>
    <p:sldId id="4033" r:id="rId20"/>
    <p:sldId id="4034" r:id="rId21"/>
    <p:sldId id="4035" r:id="rId22"/>
    <p:sldId id="4037" r:id="rId23"/>
    <p:sldId id="4039" r:id="rId24"/>
    <p:sldId id="4040" r:id="rId25"/>
    <p:sldId id="4036" r:id="rId26"/>
    <p:sldId id="4038" r:id="rId27"/>
    <p:sldId id="3987" r:id="rId28"/>
    <p:sldId id="3986" r:id="rId29"/>
    <p:sldId id="4031" r:id="rId30"/>
    <p:sldId id="4000" r:id="rId31"/>
    <p:sldId id="3895" r:id="rId32"/>
    <p:sldId id="3939" r:id="rId33"/>
    <p:sldId id="3932" r:id="rId34"/>
    <p:sldId id="3933" r:id="rId35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234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0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2253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26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0675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466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2736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0171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4205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6221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6121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4819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3793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3371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0056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9415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769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58726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306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017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084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114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867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1863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2024-05-28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24.05.29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67112"/>
            <a:ext cx="7632848" cy="39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3205" y="1031890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외부기관 점검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 </a:t>
            </a:r>
            <a:r>
              <a:rPr lang="ko-KR" altLang="en-US" sz="2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부산진구청 </a:t>
            </a:r>
            <a:r>
              <a:rPr lang="ko-KR" altLang="en-US" sz="36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78118" y="5445224"/>
            <a:ext cx="5259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국토교통부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태풍대비 관리감독 철저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21" y="1806984"/>
            <a:ext cx="4543479" cy="3310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5008" y="1772816"/>
            <a:ext cx="4824536" cy="373948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                 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점검내용 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(1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년에 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 이상 실시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dirty="0" smtClean="0"/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모든 건설기계 </a:t>
            </a:r>
            <a:r>
              <a:rPr lang="ko-KR" altLang="en-US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운전원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건설기계조종사 안전교육</a:t>
            </a:r>
            <a:endParaRPr lang="en-US" altLang="ko-KR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-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누락 시 개인 과태료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100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만원 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타워크레인 관련 설치 및 교육관리철저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-</a:t>
            </a:r>
            <a:r>
              <a:rPr lang="ko-KR" altLang="en-US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안전관리계획서</a:t>
            </a:r>
            <a:endParaRPr lang="en-US" altLang="ko-KR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-</a:t>
            </a:r>
            <a:r>
              <a:rPr lang="ko-KR" altLang="en-US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시공계획서                   </a:t>
            </a:r>
            <a:endParaRPr lang="en-US" altLang="ko-KR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-</a:t>
            </a:r>
            <a:r>
              <a:rPr lang="ko-KR" altLang="en-US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구조검토서 </a:t>
            </a:r>
            <a:endParaRPr lang="en-US" altLang="ko-KR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타워크레인 </a:t>
            </a:r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사용관리 철저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단독사용 할 것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자체점검을 수시로 할 것 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고압선주의 확인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 크레인 설치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해체 인원 신규 및 보수교육 확인철저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7723650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3205" y="1031890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외부기관 점검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 </a:t>
            </a:r>
            <a:r>
              <a:rPr lang="ko-KR" altLang="en-US" sz="2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안전보건관리공단</a:t>
            </a:r>
            <a:r>
              <a:rPr lang="ko-KR" altLang="en-US" sz="2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78118" y="5445224"/>
            <a:ext cx="7220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작업계획서 및 위험성평가 관리기준 준수 철저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21" y="1806984"/>
            <a:ext cx="4543479" cy="3310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5008" y="1806984"/>
            <a:ext cx="4824536" cy="373948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점검내용 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반기 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 이상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1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혼재구역 자재적재 및 관리 미흡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상하동시작업 일부 진행 </a:t>
            </a:r>
            <a:r>
              <a:rPr lang="en-US" altLang="ko-KR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</a:t>
            </a:r>
            <a:r>
              <a:rPr lang="en-US" altLang="ko-KR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타설장소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신호수 미 배치</a:t>
            </a:r>
            <a:endParaRPr lang="en-US" altLang="ko-KR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대비 취약근로자 옥외 휴게장소 구매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파라솔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지하층 층 표지판 설치 지연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양중작업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중 하부통제 미흡</a:t>
            </a:r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 </a:t>
            </a:r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 이동 시 사다리 미 사용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21" y="1815733"/>
            <a:ext cx="4543479" cy="32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5503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3205" y="1031890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자체점검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노사합동점검</a:t>
            </a:r>
            <a:r>
              <a:rPr lang="en-US" altLang="ko-KR" sz="23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23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3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</a:t>
            </a:r>
            <a:r>
              <a:rPr lang="en-US" altLang="ko-KR" sz="23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개월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 </a:t>
            </a:r>
            <a:r>
              <a:rPr lang="ko-KR" altLang="en-US" sz="18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실시하는것과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별도</a:t>
            </a:r>
            <a:r>
              <a:rPr lang="en-US" altLang="ko-KR" sz="23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78118" y="5445224"/>
            <a:ext cx="6529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자체점검에서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돌출된 위험요소 제거조치 철저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5008" y="1806984"/>
            <a:ext cx="4824536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점검내용 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매주 월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1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각층 타워크레인 </a:t>
            </a:r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방호울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관리기준 준수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양호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사다리 사용기준 준수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일부 시정조치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환기창 폐합관리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우천대비 배수로 점검</a:t>
            </a:r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813052"/>
            <a:ext cx="4320480" cy="327213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l="897" t="469" r="-897" b="-469"/>
          <a:stretch/>
        </p:blipFill>
        <p:spPr>
          <a:xfrm>
            <a:off x="2563821" y="3483544"/>
            <a:ext cx="2304256" cy="159211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1486" y="2961146"/>
            <a:ext cx="2767751" cy="36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95103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859640"/>
            <a:ext cx="9361040" cy="18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679278"/>
            <a:ext cx="9217024" cy="45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666849"/>
            <a:ext cx="9433048" cy="40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24" y="1687224"/>
            <a:ext cx="9228895" cy="47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666848"/>
            <a:ext cx="9073008" cy="46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최상단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시스템 비계 상부 자재방치로 인한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사고위험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627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작업종료 후 상부발판에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유무 육안확인 실시의 습관화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특히 인원출입이 빈번한 장소에서의 상부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사고를 사전에 예방관리철저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785" y="3187159"/>
            <a:ext cx="1833258" cy="19687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76772" y="1571116"/>
            <a:ext cx="3425065" cy="3744416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작업장소 이동 통행로 확보 불량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넘어짐 사고위험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432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 내 모든 작업장소 이동 시 기본적인 근로자 이동장소 확보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정리정돈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청소 등 불량 기본적인 의무사항을 준수하도록 합시다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84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5.22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18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자재 거치상태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사고위험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030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작업이 종료되지 않을 시 떨어질 위험의 자재는 제거철저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하부로 낙하 시 지하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층까지 낙하될 확률이 높고 하부 인원통제 관리가 미흡한 상태에서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사고의 발생 시 중대사고로 이어질 확률이 높음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687" y="1666849"/>
            <a:ext cx="1861345" cy="161813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06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서포터 하부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고임상태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불량 및 전용철물 미 사용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무너짐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찔림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38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고임상태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설치상태 점검을 철저히 준수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이행상태 확인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회차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평가회의시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나온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지적사항이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동일하게 발생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개수는 많지 않지만 관리상 필요하다가 판단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추후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당연시 되면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안되는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사항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3043" y="3408297"/>
            <a:ext cx="2069177" cy="1815642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164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출입로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 널 절반만 해체된 채로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037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지정된 통행로 상부 및 바닥 등은 정리정돈을 철저히 이행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해체된 장소는 종료 후 육안확인 필요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785225" y="1890666"/>
            <a:ext cx="3304104" cy="309634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9677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과상승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방지봉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미 설치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협착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충돌위험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021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관리기준 준수 철저히 이행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산업현장 내에서 고소작업대 관련 사망사고 다수 발생작업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785225" y="1890666"/>
            <a:ext cx="3304104" cy="309634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9102" y="1802777"/>
            <a:ext cx="3024338" cy="32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가설분전반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잠금쇠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파손 및 누락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감전</a:t>
            </a:r>
            <a:r>
              <a:rPr lang="en-US" altLang="ko-KR" sz="23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화재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폭발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002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사고사례 거의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90%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는 임의조작 중 발생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공종별로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 시 파손 및 임의사용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금지 등 확인필요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감전에 의한 감전사 보다는 순간적인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심장발작으로 인한 사망자 다수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524" y="1738739"/>
            <a:ext cx="3744418" cy="335215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0647" y="3691507"/>
            <a:ext cx="1554322" cy="1574773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18" name="타원 17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40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예방관리 필요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일사병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열사병등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필요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42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일용직 및 고령근로자 투입 전 심신상태 확인을 철저히 이행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신규 투입 후 발생한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온열질환으로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인한 사망사고는 중대재해임을 인지해야 됩니다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</a:t>
            </a:r>
            <a:r>
              <a:rPr lang="ko-KR" altLang="en-US" sz="1800" dirty="0" err="1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현장입구 등 장시간 서서 업무를 보는 근로자 보호</a:t>
            </a:r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en-US" altLang="ko-KR" sz="24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파라솔 등 그늘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8" y="1746423"/>
            <a:ext cx="3744416" cy="334447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789" y="1752716"/>
            <a:ext cx="3721154" cy="332722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4694" y="1688857"/>
            <a:ext cx="1842506" cy="9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28464" y="230160"/>
            <a:ext cx="4044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부적합 사항</a:t>
            </a:r>
            <a:endParaRPr lang="ko-KR" altLang="en-US" sz="4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196753"/>
            <a:ext cx="2232248" cy="17281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329" y="1205726"/>
            <a:ext cx="2161663" cy="171921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585" y="1214700"/>
            <a:ext cx="2282677" cy="17102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332" y="1205726"/>
            <a:ext cx="2124180" cy="171921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88" y="3068960"/>
            <a:ext cx="2232248" cy="172819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328" y="3068960"/>
            <a:ext cx="2161663" cy="172819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3583" y="3068960"/>
            <a:ext cx="2282679" cy="172819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2160" y="3068961"/>
            <a:ext cx="2099351" cy="172819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488" y="4907850"/>
            <a:ext cx="2232248" cy="176151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6655" y="916561"/>
            <a:ext cx="1215927" cy="107953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5905" y="4950587"/>
            <a:ext cx="2165086" cy="171877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0160" y="4930736"/>
            <a:ext cx="2286102" cy="173862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2160" y="4930736"/>
            <a:ext cx="2099351" cy="17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50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764704"/>
            <a:ext cx="5250845" cy="576064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048" y="2204864"/>
            <a:ext cx="4238659" cy="432048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72480" y="1124744"/>
            <a:ext cx="4248472" cy="5040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16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29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자율안전컨설팅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옥토건설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＂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옥외 장시간 근로자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파라솔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＂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점검 중 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준수철저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3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5314568" y="3215195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시 발판자재 정리불량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 감시자 미 배치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40" y="2635643"/>
            <a:ext cx="2736304" cy="245524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82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 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수차례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전달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통보에도 미 응대  이유가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???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92153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 발생 하면 용마루에서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단독 책임을 지겠다는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말인가요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내부적으로 문제가 있는지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관리소홀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갱폼관련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동종업종 사고사례 미 인지 및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안전관리 불량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77" y="2432990"/>
            <a:ext cx="3570066" cy="114002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699" y="1712467"/>
            <a:ext cx="3026291" cy="3503317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69" y="2462152"/>
            <a:ext cx="2304256" cy="2434856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842" y="2942450"/>
            <a:ext cx="2449679" cy="2273334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2" name="직사각형 1"/>
          <p:cNvSpPr/>
          <p:nvPr/>
        </p:nvSpPr>
        <p:spPr>
          <a:xfrm>
            <a:off x="6541060" y="3284984"/>
            <a:ext cx="3308483" cy="79208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점검 실시 </a:t>
            </a:r>
            <a:r>
              <a:rPr kumimoji="1" lang="ko-KR" altLang="en-US" sz="1300" b="1" i="0" u="none" strike="noStrike" cap="none" normalizeH="0" baseline="0" dirty="0" err="1" smtClean="0">
                <a:solidFill>
                  <a:schemeClr val="tx1"/>
                </a:solidFill>
                <a:effectLst/>
              </a:rPr>
              <a:t>낙하물</a:t>
            </a: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 체결 후 하부 감시인 비치</a:t>
            </a:r>
            <a:endParaRPr kumimoji="1" lang="en-US" altLang="ko-KR" sz="1300" b="1" i="0" u="none" strike="noStrike" cap="none" normalizeH="0" baseline="0" dirty="0" smtClean="0">
              <a:solidFill>
                <a:schemeClr val="tx1"/>
              </a:solidFill>
              <a:effectLst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 후 작업</a:t>
            </a:r>
            <a:endParaRPr kumimoji="1" lang="en-US" altLang="ko-KR" sz="1300" b="1" i="0" u="none" strike="noStrike" cap="none" normalizeH="0" baseline="0" dirty="0" smtClean="0">
              <a:solidFill>
                <a:schemeClr val="tx1"/>
              </a:solidFill>
              <a:effectLst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/>
              <a:t>: </a:t>
            </a:r>
            <a:r>
              <a:rPr lang="ko-KR" altLang="en-US" b="1" dirty="0" smtClean="0"/>
              <a:t>미 조치 확인 시 작업불가 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061" y="1738738"/>
            <a:ext cx="2288137" cy="153910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7555" y="4084212"/>
            <a:ext cx="4491771" cy="248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9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3" y="465359"/>
            <a:ext cx="2808313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520" y="497007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75" y="1412776"/>
            <a:ext cx="9505056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endParaRPr lang="ko-KR" altLang="en-US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사고사례 중 다수의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양중방법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불량으로 인한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79076" y="5215784"/>
            <a:ext cx="6316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사용기준 불량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중에는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관리안됨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96565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및 굴착기 관련 사고사례를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수차례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공지했음에도 근로자가 임의로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무리한 작업 등 아무렇게나 작업을 실시함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통제관리를 하지 않은 관리자 다수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0" y="3101486"/>
            <a:ext cx="2733717" cy="2111046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21" y="1718357"/>
            <a:ext cx="3242379" cy="1998675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22" name="타원 21"/>
          <p:cNvSpPr/>
          <p:nvPr/>
        </p:nvSpPr>
        <p:spPr>
          <a:xfrm rot="19484119">
            <a:off x="591538" y="2137403"/>
            <a:ext cx="2164426" cy="3123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531" y="1976709"/>
            <a:ext cx="3714711" cy="2092114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5498531" y="4091623"/>
            <a:ext cx="3990973" cy="79208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/>
              <a:t>전 </a:t>
            </a:r>
            <a:r>
              <a:rPr lang="ko-KR" altLang="en-US" b="1" dirty="0" smtClean="0"/>
              <a:t>인원 아침조회 시 지게차 위험요소 및 안전대책 </a:t>
            </a:r>
            <a:endParaRPr lang="en-US" altLang="ko-KR" b="1" dirty="0" smtClean="0"/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교육 및 전파 확인</a:t>
            </a:r>
            <a:endParaRPr kumimoji="1" lang="en-US" altLang="ko-KR" sz="1300" b="1" i="0" u="none" strike="noStrike" cap="none" normalizeH="0" baseline="0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921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92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464" y="1268760"/>
            <a:ext cx="9505056" cy="25853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안전관리 철저히 이행 하도록 할 것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 동시작업 금지 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공종회의시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 및 조율확인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개인보호구 착용 및 체결상태 수시로 확인 하도록 할 것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혹서기  현장 안전보건관리 이행상태 및 대비철저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482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383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392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5.29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1013</Words>
  <Application>Microsoft Office PowerPoint</Application>
  <PresentationFormat>A4 용지(210x297mm)</PresentationFormat>
  <Paragraphs>203</Paragraphs>
  <Slides>34</Slides>
  <Notes>34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1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3593</cp:revision>
  <cp:lastPrinted>2024-05-09T01:00:03Z</cp:lastPrinted>
  <dcterms:created xsi:type="dcterms:W3CDTF">2007-09-19T08:05:28Z</dcterms:created>
  <dcterms:modified xsi:type="dcterms:W3CDTF">2024-05-28T07:29:42Z</dcterms:modified>
  <cp:version/>
</cp:coreProperties>
</file>