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4083" r:id="rId1"/>
  </p:sldMasterIdLst>
  <p:notesMasterIdLst>
    <p:notesMasterId r:id="rId40"/>
  </p:notesMasterIdLst>
  <p:handoutMasterIdLst>
    <p:handoutMasterId r:id="rId41"/>
  </p:handoutMasterIdLst>
  <p:sldIdLst>
    <p:sldId id="3896" r:id="rId2"/>
    <p:sldId id="3995" r:id="rId3"/>
    <p:sldId id="4021" r:id="rId4"/>
    <p:sldId id="4012" r:id="rId5"/>
    <p:sldId id="4013" r:id="rId6"/>
    <p:sldId id="4014" r:id="rId7"/>
    <p:sldId id="4015" r:id="rId8"/>
    <p:sldId id="4016" r:id="rId9"/>
    <p:sldId id="4010" r:id="rId10"/>
    <p:sldId id="3996" r:id="rId11"/>
    <p:sldId id="3997" r:id="rId12"/>
    <p:sldId id="3890" r:id="rId13"/>
    <p:sldId id="4017" r:id="rId14"/>
    <p:sldId id="4022" r:id="rId15"/>
    <p:sldId id="3989" r:id="rId16"/>
    <p:sldId id="3990" r:id="rId17"/>
    <p:sldId id="4019" r:id="rId18"/>
    <p:sldId id="3991" r:id="rId19"/>
    <p:sldId id="3992" r:id="rId20"/>
    <p:sldId id="4018" r:id="rId21"/>
    <p:sldId id="3916" r:id="rId22"/>
    <p:sldId id="3956" r:id="rId23"/>
    <p:sldId id="4020" r:id="rId24"/>
    <p:sldId id="3958" r:id="rId25"/>
    <p:sldId id="3959" r:id="rId26"/>
    <p:sldId id="3971" r:id="rId27"/>
    <p:sldId id="3979" r:id="rId28"/>
    <p:sldId id="3984" r:id="rId29"/>
    <p:sldId id="4023" r:id="rId30"/>
    <p:sldId id="3987" r:id="rId31"/>
    <p:sldId id="3986" r:id="rId32"/>
    <p:sldId id="3988" r:id="rId33"/>
    <p:sldId id="4000" r:id="rId34"/>
    <p:sldId id="4001" r:id="rId35"/>
    <p:sldId id="3895" r:id="rId36"/>
    <p:sldId id="3939" r:id="rId37"/>
    <p:sldId id="3932" r:id="rId38"/>
    <p:sldId id="3933" r:id="rId39"/>
  </p:sldIdLst>
  <p:sldSz cx="9906000" cy="6858000" type="A4"/>
  <p:notesSz cx="6797675" cy="9926638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5pPr>
    <a:lvl6pPr marL="22860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6pPr>
    <a:lvl7pPr marL="27432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7pPr>
    <a:lvl8pPr marL="32004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8pPr>
    <a:lvl9pPr marL="36576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11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5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이재광(jaekwang lee)/부산 광안2구역 주택재개발 정비사업/SKEC" initials="" lastIdx="2" clrIdx="0"/>
  <p:cmAuthor id="2" name="dong" initials="d" lastIdx="5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밝은 스타일 2 - 강조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TxStyle/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376" autoAdjust="0"/>
    <p:restoredTop sz="96391" autoAdjust="0"/>
  </p:normalViewPr>
  <p:slideViewPr>
    <p:cSldViewPr>
      <p:cViewPr varScale="1">
        <p:scale>
          <a:sx n="115" d="100"/>
          <a:sy n="115" d="100"/>
        </p:scale>
        <p:origin x="948" y="108"/>
      </p:cViewPr>
      <p:guideLst>
        <p:guide orient="horz" pos="2159"/>
        <p:guide pos="311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3342" y="-90"/>
      </p:cViewPr>
      <p:guideLst>
        <p:guide orient="horz" pos="3125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4" y="5"/>
            <a:ext cx="2946247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33" tIns="45568" rIns="91133" bIns="45568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849826" y="5"/>
            <a:ext cx="2946246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33" tIns="45568" rIns="91133" bIns="45568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8" name="Rectangle 4"/>
          <p:cNvSpPr>
            <a:spLocks noGrp="1" noChangeArrowheads="1"/>
          </p:cNvSpPr>
          <p:nvPr>
            <p:ph type="ftr" sz="quarter" idx="2"/>
          </p:nvPr>
        </p:nvSpPr>
        <p:spPr>
          <a:xfrm>
            <a:off x="4" y="9428312"/>
            <a:ext cx="2946247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33" tIns="45568" rIns="91133" bIns="45568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9" name="Rectangle 5"/>
          <p:cNvSpPr>
            <a:spLocks noGrp="1" noChangeArrowheads="1"/>
          </p:cNvSpPr>
          <p:nvPr>
            <p:ph type="sldNum" sz="quarter" idx="3"/>
          </p:nvPr>
        </p:nvSpPr>
        <p:spPr>
          <a:xfrm>
            <a:off x="3849826" y="9428312"/>
            <a:ext cx="2946246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33" tIns="45568" rIns="91133" bIns="45568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B8A741D0-453F-4E7E-ACDC-48AB223AEC5B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462315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4" y="5"/>
            <a:ext cx="2946247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33" tIns="45568" rIns="91133" bIns="45568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>
          <a:xfrm>
            <a:off x="3849826" y="5"/>
            <a:ext cx="2946246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33" tIns="45568" rIns="91133" bIns="45568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>
          <a:xfrm>
            <a:off x="717550" y="746125"/>
            <a:ext cx="5370513" cy="3719513"/>
          </a:xfrm>
          <a:prstGeom prst="rect">
            <a:avLst/>
          </a:prstGeom>
          <a:noFill/>
          <a:ln w="9525">
            <a:solidFill>
              <a:srgbClr val="000000"/>
            </a:solidFill>
            <a:miter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>
          <a:xfrm>
            <a:off x="679288" y="4714960"/>
            <a:ext cx="5439101" cy="4465789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33" tIns="45568" rIns="91133" bIns="45568" anchor="t" anchorCtr="0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4" y="9428312"/>
            <a:ext cx="2946247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33" tIns="45568" rIns="91133" bIns="45568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49826" y="9428312"/>
            <a:ext cx="2946246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33" tIns="45568" rIns="91133" bIns="45568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AD03E011-2401-4D7D-94DE-7B264F682403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362932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112894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0186766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618635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608948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5921389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384515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873860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395616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3703791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787952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04515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427369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6991350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92423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336807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469446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026189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4401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645798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3117139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70863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872779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509635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600569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1194153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58038469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063065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5719616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474893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4524764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361118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29309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421520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77226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486280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142777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410026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370586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그림 개체 틀 3"/>
          <p:cNvSpPr>
            <a:spLocks noGrp="1"/>
          </p:cNvSpPr>
          <p:nvPr>
            <p:ph type="pic" sz="quarter" idx="10"/>
          </p:nvPr>
        </p:nvSpPr>
        <p:spPr>
          <a:xfrm>
            <a:off x="1772664" y="1412777"/>
            <a:ext cx="7548822" cy="5207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noProof="0"/>
              <a:t>그림을 추가하려면 아이콘을 클릭하십시오</a:t>
            </a:r>
          </a:p>
        </p:txBody>
      </p:sp>
    </p:spTree>
    <p:extLst>
      <p:ext uri="{BB962C8B-B14F-4D97-AF65-F5344CB8AC3E}">
        <p14:creationId xmlns:p14="http://schemas.microsoft.com/office/powerpoint/2010/main" val="10097383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84139875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76821078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47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647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281167410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표 32">
            <a:extLst>
              <a:ext uri="{FF2B5EF4-FFF2-40B4-BE49-F238E27FC236}">
                <a16:creationId xmlns="" xmlns:a16="http://schemas.microsoft.com/office/drawing/2014/main" id="{FDA793E4-1CE5-4E0B-BC80-78207ACC673C}"/>
              </a:ext>
            </a:extLst>
          </p:cNvPr>
          <p:cNvGraphicFramePr>
            <a:graphicFrameLocks noGrp="1"/>
          </p:cNvGraphicFramePr>
          <p:nvPr/>
        </p:nvGraphicFramePr>
        <p:xfrm>
          <a:off x="118667" y="3470275"/>
          <a:ext cx="9629112" cy="3271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37558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그림 개체 틀 2"/>
          <p:cNvSpPr>
            <a:spLocks noGrp="1"/>
          </p:cNvSpPr>
          <p:nvPr>
            <p:ph type="pic" sz="quarter" idx="10"/>
          </p:nvPr>
        </p:nvSpPr>
        <p:spPr>
          <a:xfrm>
            <a:off x="158749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5" name="그림 개체 틀 2"/>
          <p:cNvSpPr>
            <a:spLocks noGrp="1"/>
          </p:cNvSpPr>
          <p:nvPr>
            <p:ph type="pic" sz="quarter" idx="11"/>
          </p:nvPr>
        </p:nvSpPr>
        <p:spPr>
          <a:xfrm>
            <a:off x="1529964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6" name="그림 개체 틀 2"/>
          <p:cNvSpPr>
            <a:spLocks noGrp="1"/>
          </p:cNvSpPr>
          <p:nvPr>
            <p:ph type="pic" sz="quarter" idx="12"/>
          </p:nvPr>
        </p:nvSpPr>
        <p:spPr>
          <a:xfrm>
            <a:off x="290943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7" name="그림 개체 틀 2"/>
          <p:cNvSpPr>
            <a:spLocks noGrp="1"/>
          </p:cNvSpPr>
          <p:nvPr>
            <p:ph type="pic" sz="quarter" idx="13"/>
          </p:nvPr>
        </p:nvSpPr>
        <p:spPr>
          <a:xfrm>
            <a:off x="428999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8" name="그림 개체 틀 2"/>
          <p:cNvSpPr>
            <a:spLocks noGrp="1"/>
          </p:cNvSpPr>
          <p:nvPr>
            <p:ph type="pic" sz="quarter" idx="14"/>
          </p:nvPr>
        </p:nvSpPr>
        <p:spPr>
          <a:xfrm>
            <a:off x="5671805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9" name="그림 개체 틀 2"/>
          <p:cNvSpPr>
            <a:spLocks noGrp="1"/>
          </p:cNvSpPr>
          <p:nvPr>
            <p:ph type="pic" sz="quarter" idx="15"/>
          </p:nvPr>
        </p:nvSpPr>
        <p:spPr>
          <a:xfrm>
            <a:off x="7044268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1" name="그림 개체 틀 2"/>
          <p:cNvSpPr>
            <a:spLocks noGrp="1"/>
          </p:cNvSpPr>
          <p:nvPr>
            <p:ph type="pic" sz="quarter" idx="16"/>
          </p:nvPr>
        </p:nvSpPr>
        <p:spPr>
          <a:xfrm>
            <a:off x="8416731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2" name="그림 개체 틀 2"/>
          <p:cNvSpPr>
            <a:spLocks noGrp="1"/>
          </p:cNvSpPr>
          <p:nvPr>
            <p:ph type="pic" sz="quarter" idx="17"/>
          </p:nvPr>
        </p:nvSpPr>
        <p:spPr>
          <a:xfrm>
            <a:off x="158749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3" name="그림 개체 틀 2"/>
          <p:cNvSpPr>
            <a:spLocks noGrp="1"/>
          </p:cNvSpPr>
          <p:nvPr>
            <p:ph type="pic" sz="quarter" idx="18"/>
          </p:nvPr>
        </p:nvSpPr>
        <p:spPr>
          <a:xfrm>
            <a:off x="1529964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4" name="그림 개체 틀 2"/>
          <p:cNvSpPr>
            <a:spLocks noGrp="1"/>
          </p:cNvSpPr>
          <p:nvPr>
            <p:ph type="pic" sz="quarter" idx="19"/>
          </p:nvPr>
        </p:nvSpPr>
        <p:spPr>
          <a:xfrm>
            <a:off x="290943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5" name="그림 개체 틀 2"/>
          <p:cNvSpPr>
            <a:spLocks noGrp="1"/>
          </p:cNvSpPr>
          <p:nvPr>
            <p:ph type="pic" sz="quarter" idx="20"/>
          </p:nvPr>
        </p:nvSpPr>
        <p:spPr>
          <a:xfrm>
            <a:off x="428999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6" name="그림 개체 틀 2"/>
          <p:cNvSpPr>
            <a:spLocks noGrp="1"/>
          </p:cNvSpPr>
          <p:nvPr>
            <p:ph type="pic" sz="quarter" idx="21"/>
          </p:nvPr>
        </p:nvSpPr>
        <p:spPr>
          <a:xfrm>
            <a:off x="5671805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7" name="그림 개체 틀 2"/>
          <p:cNvSpPr>
            <a:spLocks noGrp="1"/>
          </p:cNvSpPr>
          <p:nvPr>
            <p:ph type="pic" sz="quarter" idx="22"/>
          </p:nvPr>
        </p:nvSpPr>
        <p:spPr>
          <a:xfrm>
            <a:off x="7044268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8" name="그림 개체 틀 2"/>
          <p:cNvSpPr>
            <a:spLocks noGrp="1"/>
          </p:cNvSpPr>
          <p:nvPr>
            <p:ph type="pic" sz="quarter" idx="23"/>
          </p:nvPr>
        </p:nvSpPr>
        <p:spPr>
          <a:xfrm>
            <a:off x="8416731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9" name="그림 개체 틀 2"/>
          <p:cNvSpPr>
            <a:spLocks noGrp="1"/>
          </p:cNvSpPr>
          <p:nvPr>
            <p:ph type="pic" sz="quarter" idx="24"/>
          </p:nvPr>
        </p:nvSpPr>
        <p:spPr>
          <a:xfrm>
            <a:off x="158749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0" name="그림 개체 틀 2"/>
          <p:cNvSpPr>
            <a:spLocks noGrp="1"/>
          </p:cNvSpPr>
          <p:nvPr>
            <p:ph type="pic" sz="quarter" idx="25"/>
          </p:nvPr>
        </p:nvSpPr>
        <p:spPr>
          <a:xfrm>
            <a:off x="1529964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1" name="그림 개체 틀 2"/>
          <p:cNvSpPr>
            <a:spLocks noGrp="1"/>
          </p:cNvSpPr>
          <p:nvPr>
            <p:ph type="pic" sz="quarter" idx="26"/>
          </p:nvPr>
        </p:nvSpPr>
        <p:spPr>
          <a:xfrm>
            <a:off x="290943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2" name="그림 개체 틀 2"/>
          <p:cNvSpPr>
            <a:spLocks noGrp="1"/>
          </p:cNvSpPr>
          <p:nvPr>
            <p:ph type="pic" sz="quarter" idx="27"/>
          </p:nvPr>
        </p:nvSpPr>
        <p:spPr>
          <a:xfrm>
            <a:off x="428999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3" name="그림 개체 틀 2"/>
          <p:cNvSpPr>
            <a:spLocks noGrp="1"/>
          </p:cNvSpPr>
          <p:nvPr>
            <p:ph type="pic" sz="quarter" idx="28"/>
          </p:nvPr>
        </p:nvSpPr>
        <p:spPr>
          <a:xfrm>
            <a:off x="5671805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4" name="그림 개체 틀 2"/>
          <p:cNvSpPr>
            <a:spLocks noGrp="1"/>
          </p:cNvSpPr>
          <p:nvPr>
            <p:ph type="pic" sz="quarter" idx="29"/>
          </p:nvPr>
        </p:nvSpPr>
        <p:spPr>
          <a:xfrm>
            <a:off x="7044268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5" name="그림 개체 틀 2"/>
          <p:cNvSpPr>
            <a:spLocks noGrp="1"/>
          </p:cNvSpPr>
          <p:nvPr>
            <p:ph type="pic" sz="quarter" idx="30"/>
          </p:nvPr>
        </p:nvSpPr>
        <p:spPr>
          <a:xfrm>
            <a:off x="8416731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6" name="그림 개체 틀 2"/>
          <p:cNvSpPr>
            <a:spLocks noGrp="1"/>
          </p:cNvSpPr>
          <p:nvPr>
            <p:ph type="pic" sz="quarter" idx="31"/>
          </p:nvPr>
        </p:nvSpPr>
        <p:spPr>
          <a:xfrm>
            <a:off x="158749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7" name="그림 개체 틀 2"/>
          <p:cNvSpPr>
            <a:spLocks noGrp="1"/>
          </p:cNvSpPr>
          <p:nvPr>
            <p:ph type="pic" sz="quarter" idx="32"/>
          </p:nvPr>
        </p:nvSpPr>
        <p:spPr>
          <a:xfrm>
            <a:off x="1529964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8" name="그림 개체 틀 2"/>
          <p:cNvSpPr>
            <a:spLocks noGrp="1"/>
          </p:cNvSpPr>
          <p:nvPr>
            <p:ph type="pic" sz="quarter" idx="33"/>
          </p:nvPr>
        </p:nvSpPr>
        <p:spPr>
          <a:xfrm>
            <a:off x="290943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9" name="그림 개체 틀 2"/>
          <p:cNvSpPr>
            <a:spLocks noGrp="1"/>
          </p:cNvSpPr>
          <p:nvPr>
            <p:ph type="pic" sz="quarter" idx="34"/>
          </p:nvPr>
        </p:nvSpPr>
        <p:spPr>
          <a:xfrm>
            <a:off x="428999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0" name="그림 개체 틀 2"/>
          <p:cNvSpPr>
            <a:spLocks noGrp="1"/>
          </p:cNvSpPr>
          <p:nvPr>
            <p:ph type="pic" sz="quarter" idx="35"/>
          </p:nvPr>
        </p:nvSpPr>
        <p:spPr>
          <a:xfrm>
            <a:off x="5671805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1" name="그림 개체 틀 2"/>
          <p:cNvSpPr>
            <a:spLocks noGrp="1"/>
          </p:cNvSpPr>
          <p:nvPr>
            <p:ph type="pic" sz="quarter" idx="36"/>
          </p:nvPr>
        </p:nvSpPr>
        <p:spPr>
          <a:xfrm>
            <a:off x="7044268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2" name="그림 개체 틀 2"/>
          <p:cNvSpPr>
            <a:spLocks noGrp="1"/>
          </p:cNvSpPr>
          <p:nvPr>
            <p:ph type="pic" sz="quarter" idx="37"/>
          </p:nvPr>
        </p:nvSpPr>
        <p:spPr>
          <a:xfrm>
            <a:off x="8416731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17898782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FA039883-492C-43C3-9B34-266233D8D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67E53661-B553-4B2F-9572-A6A4F7527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7979BF5-AC05-4348-B3BA-D61A446EB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5/21/2024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9A126461-8595-441F-885E-10BD8B4AB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2F1C2138-F40F-417B-8897-AB0FBEF4E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23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EE89B7C9-8CD1-4A9F-B87D-3795B95458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313" y="153988"/>
            <a:ext cx="175074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>
            <a:extLst>
              <a:ext uri="{FF2B5EF4-FFF2-40B4-BE49-F238E27FC236}">
                <a16:creationId xmlns="" xmlns:a16="http://schemas.microsoft.com/office/drawing/2014/main" id="{58AE1E96-6059-4867-954D-3087E1D806E7}"/>
              </a:ext>
            </a:extLst>
          </p:cNvPr>
          <p:cNvSpPr/>
          <p:nvPr userDrawn="1"/>
        </p:nvSpPr>
        <p:spPr>
          <a:xfrm>
            <a:off x="0" y="430957"/>
            <a:ext cx="9906000" cy="45719"/>
          </a:xfrm>
          <a:prstGeom prst="rect">
            <a:avLst/>
          </a:prstGeom>
          <a:gradFill flip="none" rotWithShape="1">
            <a:gsLst>
              <a:gs pos="20000">
                <a:srgbClr val="D6B19C">
                  <a:alpha val="14000"/>
                </a:srgbClr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endParaRPr lang="ko-KR" altLang="en-US" sz="1300"/>
          </a:p>
        </p:txBody>
      </p:sp>
      <p:sp>
        <p:nvSpPr>
          <p:cNvPr id="1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1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4">
            <a:extLst>
              <a:ext uri="{FF2B5EF4-FFF2-40B4-BE49-F238E27FC236}">
                <a16:creationId xmlns="" xmlns:a16="http://schemas.microsoft.com/office/drawing/2014/main" id="{7B50B386-8365-4765-BA8C-28D7BA3B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9A05643A-E199-4490-B4E6-63D5AC307952}" type="datetimeFigureOut">
              <a:rPr lang="ko-KR" altLang="en-US"/>
              <a:pPr>
                <a:defRPr/>
              </a:pPr>
              <a:t>2024-05-21</a:t>
            </a:fld>
            <a:endParaRPr lang="ko-KR" altLang="en-US"/>
          </a:p>
        </p:txBody>
      </p:sp>
      <p:sp>
        <p:nvSpPr>
          <p:cNvPr id="8" name="바닥글 개체 틀 5">
            <a:extLst>
              <a:ext uri="{FF2B5EF4-FFF2-40B4-BE49-F238E27FC236}">
                <a16:creationId xmlns="" xmlns:a16="http://schemas.microsoft.com/office/drawing/2014/main" id="{6AE0D9F5-B620-4CFC-A22B-CEC50B330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6">
            <a:extLst>
              <a:ext uri="{FF2B5EF4-FFF2-40B4-BE49-F238E27FC236}">
                <a16:creationId xmlns="" xmlns:a16="http://schemas.microsoft.com/office/drawing/2014/main" id="{8547DBB9-1725-4B4E-8176-186293643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04AA4767-ADBC-4AEE-85D0-3D31D2FDD5B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775501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58780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80273126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9466260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827333869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297704908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79883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3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1" y="273059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3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1546308921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8853" r:id="rId1"/>
    <p:sldLayoutId id="2147488864" r:id="rId2"/>
    <p:sldLayoutId id="2147488854" r:id="rId3"/>
    <p:sldLayoutId id="2147488855" r:id="rId4"/>
    <p:sldLayoutId id="2147488856" r:id="rId5"/>
    <p:sldLayoutId id="2147488857" r:id="rId6"/>
    <p:sldLayoutId id="2147488858" r:id="rId7"/>
    <p:sldLayoutId id="2147488859" r:id="rId8"/>
    <p:sldLayoutId id="2147488860" r:id="rId9"/>
    <p:sldLayoutId id="2147488861" r:id="rId10"/>
    <p:sldLayoutId id="2147488862" r:id="rId11"/>
    <p:sldLayoutId id="2147488863" r:id="rId12"/>
    <p:sldLayoutId id="2147488865" r:id="rId13"/>
    <p:sldLayoutId id="2147488866" r:id="rId14"/>
  </p:sldLayoutIdLst>
  <p:transition spd="slow">
    <p:sndAc>
      <p:stSnd>
        <p:snd r:embed="rId16" name="type.wav"/>
      </p:stSnd>
    </p:sndAc>
  </p:transition>
  <p:txStyles>
    <p:titleStyle>
      <a:lvl1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189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377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566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754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74650" indent="-374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400">
          <a:solidFill>
            <a:schemeClr val="tx1"/>
          </a:solidFill>
          <a:latin typeface="+mn-lt"/>
          <a:ea typeface="+mn-ea"/>
          <a:cs typeface="+mn-cs"/>
        </a:defRPr>
      </a:lvl1pPr>
      <a:lvl2pPr marL="812800" indent="-311150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000">
          <a:solidFill>
            <a:schemeClr val="tx1"/>
          </a:solidFill>
          <a:latin typeface="+mn-lt"/>
          <a:ea typeface="+mn-ea"/>
        </a:defRPr>
      </a:lvl2pPr>
      <a:lvl3pPr marL="1254125" indent="-247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700">
          <a:solidFill>
            <a:schemeClr val="tx1"/>
          </a:solidFill>
          <a:latin typeface="+mn-lt"/>
          <a:ea typeface="+mn-ea"/>
        </a:defRPr>
      </a:lvl3pPr>
      <a:lvl4pPr marL="1754188" indent="-249238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300">
          <a:solidFill>
            <a:schemeClr val="tx1"/>
          </a:solidFill>
          <a:latin typeface="+mn-lt"/>
          <a:ea typeface="+mn-ea"/>
        </a:defRPr>
      </a:lvl4pPr>
      <a:lvl5pPr marL="2252663" indent="-244475" algn="l" defTabSz="1004888" rtl="0" eaLnBrk="0" fontAlgn="base" latinLnBrk="1" hangingPunct="0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5pPr>
      <a:lvl6pPr marL="2711383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6pPr>
      <a:lvl7pPr marL="3168571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7pPr>
      <a:lvl8pPr marL="3625760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8pPr>
      <a:lvl9pPr marL="4082949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audio" Target="../media/audio1.wav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75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74.png"/><Relationship Id="rId17" Type="http://schemas.openxmlformats.org/officeDocument/2006/relationships/image" Target="../media/image79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7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11" Type="http://schemas.openxmlformats.org/officeDocument/2006/relationships/image" Target="../media/image73.png"/><Relationship Id="rId5" Type="http://schemas.openxmlformats.org/officeDocument/2006/relationships/image" Target="../media/image5.png"/><Relationship Id="rId15" Type="http://schemas.openxmlformats.org/officeDocument/2006/relationships/image" Target="../media/image77.png"/><Relationship Id="rId10" Type="http://schemas.openxmlformats.org/officeDocument/2006/relationships/image" Target="../media/image72.png"/><Relationship Id="rId4" Type="http://schemas.openxmlformats.org/officeDocument/2006/relationships/image" Target="../media/image4.png"/><Relationship Id="rId9" Type="http://schemas.openxmlformats.org/officeDocument/2006/relationships/image" Target="../media/image71.png"/><Relationship Id="rId14" Type="http://schemas.openxmlformats.org/officeDocument/2006/relationships/image" Target="../media/image7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2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2.png"/><Relationship Id="rId11" Type="http://schemas.openxmlformats.org/officeDocument/2006/relationships/image" Target="../media/image87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2.png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2.png"/><Relationship Id="rId18" Type="http://schemas.openxmlformats.org/officeDocument/2006/relationships/image" Target="../media/image27.png"/><Relationship Id="rId3" Type="http://schemas.openxmlformats.org/officeDocument/2006/relationships/image" Target="../media/image2.png"/><Relationship Id="rId21" Type="http://schemas.openxmlformats.org/officeDocument/2006/relationships/image" Target="../media/image30.png"/><Relationship Id="rId7" Type="http://schemas.openxmlformats.org/officeDocument/2006/relationships/image" Target="../media/image7.png"/><Relationship Id="rId12" Type="http://schemas.openxmlformats.org/officeDocument/2006/relationships/image" Target="../media/image21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5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11" Type="http://schemas.openxmlformats.org/officeDocument/2006/relationships/image" Target="../media/image20.png"/><Relationship Id="rId5" Type="http://schemas.openxmlformats.org/officeDocument/2006/relationships/image" Target="../media/image5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19" Type="http://schemas.openxmlformats.org/officeDocument/2006/relationships/image" Target="../media/image28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84149" y="504018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상시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 회의</a:t>
            </a:r>
            <a:endParaRPr lang="ko-KR" altLang="en-US" sz="32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4647" y="1383159"/>
            <a:ext cx="6336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24.05.22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784646" y="6093296"/>
            <a:ext cx="6336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비스타동원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아트포레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신축공사현장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576" y="1967112"/>
            <a:ext cx="7632848" cy="391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72" y="764704"/>
            <a:ext cx="9289032" cy="5760640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488504" y="2132856"/>
            <a:ext cx="5616624" cy="223224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488504" y="4365104"/>
            <a:ext cx="8424936" cy="223224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353834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72" y="764704"/>
            <a:ext cx="9289032" cy="576064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480" y="1501600"/>
            <a:ext cx="9001000" cy="5167760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488504" y="1501600"/>
            <a:ext cx="2808312" cy="250346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6033120" y="1501600"/>
            <a:ext cx="2891890" cy="250346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476934" y="4002784"/>
            <a:ext cx="8436506" cy="250346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403920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992560" y="2545024"/>
            <a:ext cx="7704856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094876" y="2663845"/>
            <a:ext cx="55002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>
                <a:latin typeface="HY견고딕" panose="02030600000101010101" pitchFamily="18" charset="-127"/>
                <a:ea typeface="문체부 바탕체" panose="02030609000101010101" pitchFamily="17" charset="-127"/>
              </a:rPr>
              <a:t>2</a:t>
            </a:r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. 0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5.15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6273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[</a:t>
            </a:r>
            <a:r>
              <a:rPr lang="ko-KR" altLang="en-US" sz="3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외부강사에 의한 </a:t>
            </a:r>
            <a:r>
              <a:rPr lang="ko-KR" altLang="en-US" sz="3600" b="1" u="sng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응급처치교육</a:t>
            </a:r>
            <a:r>
              <a:rPr lang="ko-KR" altLang="en-US" sz="36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 실시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]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520" y="1340768"/>
            <a:ext cx="5256584" cy="2664296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5"/>
          <a:srcRect l="26089" r="10136"/>
          <a:stretch/>
        </p:blipFill>
        <p:spPr>
          <a:xfrm>
            <a:off x="3080792" y="3763481"/>
            <a:ext cx="3168352" cy="2232248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084" y="2996952"/>
            <a:ext cx="2855732" cy="1882653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57142" y="4797152"/>
            <a:ext cx="2267256" cy="1872208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33120" y="1340768"/>
            <a:ext cx="3528392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73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7357" y="453892"/>
            <a:ext cx="9492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[</a:t>
            </a:r>
            <a:r>
              <a:rPr lang="ko-KR" altLang="en-US" sz="3600" b="1" u="sng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전 관리자 및 근로자에 대한 </a:t>
            </a:r>
            <a:r>
              <a:rPr lang="ko-KR" altLang="en-US" sz="3600" b="1" u="sng" dirty="0" smtClean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안전그네 점검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]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04" y="1340768"/>
            <a:ext cx="4021601" cy="4824536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6936" y="1556792"/>
            <a:ext cx="4824536" cy="313304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92960" y="4941168"/>
            <a:ext cx="4968552" cy="67710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solidFill>
                  <a:schemeClr val="accent2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개인보호구 분출 및 지급확인서 관리철저</a:t>
            </a:r>
            <a:endParaRPr lang="en-US" altLang="ko-KR" sz="2000" dirty="0" smtClean="0">
              <a:solidFill>
                <a:schemeClr val="accent2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보호구 이상 확인 시 즉시교체 원칙</a:t>
            </a:r>
            <a:endParaRPr lang="ko-KR" altLang="en-US" sz="18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5876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미래지앤씨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480" y="2060848"/>
            <a:ext cx="9433048" cy="198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92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광진개발</a:t>
            </a:r>
            <a:r>
              <a:rPr lang="en-US" altLang="ko-KR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8665" y="2813342"/>
            <a:ext cx="144016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4800" dirty="0" smtClean="0">
                <a:solidFill>
                  <a:srgbClr val="FF0000"/>
                </a:solidFill>
              </a:rPr>
              <a:t>?!</a:t>
            </a:r>
            <a:endParaRPr lang="ko-KR" altLang="en-US" sz="4800" dirty="0">
              <a:solidFill>
                <a:srgbClr val="FF0000"/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950" y="1666848"/>
            <a:ext cx="9361040" cy="47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7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err="1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임텍</a:t>
            </a:r>
            <a:r>
              <a:rPr lang="en-US" altLang="ko-KR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8665" y="2813342"/>
            <a:ext cx="144016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4800" dirty="0" smtClean="0">
                <a:solidFill>
                  <a:srgbClr val="FF0000"/>
                </a:solidFill>
              </a:rPr>
              <a:t>?!</a:t>
            </a:r>
            <a:endParaRPr lang="ko-KR" altLang="en-US" sz="4800" dirty="0">
              <a:solidFill>
                <a:srgbClr val="FF0000"/>
              </a:solidFill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428" y="1666849"/>
            <a:ext cx="8956083" cy="485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98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smtClean="0">
                <a:solidFill>
                  <a:srgbClr val="92D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용마루건설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813" y="1678986"/>
            <a:ext cx="9147699" cy="484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75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신성메가텍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484" y="1666849"/>
            <a:ext cx="9113028" cy="478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06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992560" y="2545024"/>
            <a:ext cx="7704856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094876" y="2663845"/>
            <a:ext cx="45993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     1. 0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5.15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F/B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3187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재광건설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비상주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488" y="1859640"/>
            <a:ext cx="9361040" cy="191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76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5314568" y="3215195"/>
            <a:ext cx="936104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갱폼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인상 시 발판자재 정리불량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하부 감시자 미 배치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낙하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2640" y="2635643"/>
            <a:ext cx="2736304" cy="245524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79076" y="5215784"/>
            <a:ext cx="81820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갱폼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작업 전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수차례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전달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통보에도 미 응대  이유가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???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ko-KR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9856" y="5646868"/>
            <a:ext cx="7921536" cy="92333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사고 발생 하면 용마루에서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단독 책임을 지겠다는 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말인가요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? </a:t>
            </a:r>
          </a:p>
          <a:p>
            <a:r>
              <a:rPr lang="en-US" altLang="ko-KR" sz="18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내부적으로 문제가 있는지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?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관리소홀로 구속되겠다는 뜻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..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설마 사고</a:t>
            </a:r>
            <a:endParaRPr lang="en-US" altLang="ko-KR" sz="1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18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갱폼관련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동종업종 사고사례 미 인지 및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안전관리 불량 </a:t>
            </a:r>
            <a:endParaRPr lang="en-US" altLang="ko-KR" sz="1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9" name="그림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8877" y="2432990"/>
            <a:ext cx="3570066" cy="1140025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6699" y="1712467"/>
            <a:ext cx="3026291" cy="3503317"/>
          </a:xfrm>
          <a:prstGeom prst="rect">
            <a:avLst/>
          </a:prstGeom>
          <a:ln w="41275">
            <a:solidFill>
              <a:srgbClr val="FF0000"/>
            </a:solidFill>
          </a:ln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069" y="2462152"/>
            <a:ext cx="2304256" cy="2434856"/>
          </a:xfrm>
          <a:prstGeom prst="rect">
            <a:avLst/>
          </a:prstGeom>
          <a:ln w="41275">
            <a:solidFill>
              <a:srgbClr val="FF0000"/>
            </a:solidFill>
          </a:ln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0842" y="2942450"/>
            <a:ext cx="2449679" cy="2273334"/>
          </a:xfrm>
          <a:prstGeom prst="rect">
            <a:avLst/>
          </a:prstGeom>
          <a:ln w="412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112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562427" y="3144373"/>
            <a:ext cx="936104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지게차 사고사례 중 다수의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양중방법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불량으로 인한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충돌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협착    </a:t>
            </a:r>
            <a:endParaRPr lang="ko-KR" altLang="en-US" sz="23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579076" y="5215784"/>
            <a:ext cx="63161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지게차 사용기준 불량</a:t>
            </a:r>
            <a:r>
              <a:rPr lang="en-US" altLang="ko-KR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작업 중에는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관리안됨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9856" y="5646868"/>
            <a:ext cx="8965656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지게차 및 굴착기 관련 사고사례를 </a:t>
            </a:r>
            <a:r>
              <a:rPr lang="ko-KR" altLang="en-US" sz="18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수차례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공지했음에도 근로자가 임의로 </a:t>
            </a:r>
            <a:endParaRPr lang="en-US" altLang="ko-KR" sz="1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800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무리한 작업 등 아무렇게나 작업을 실시함 </a:t>
            </a:r>
            <a:r>
              <a:rPr lang="en-US" altLang="ko-KR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통제관리를 하지 않은 관리자 다수</a:t>
            </a:r>
            <a:endParaRPr lang="en-US" altLang="ko-KR" sz="1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1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ko-KR" altLang="en-US" sz="1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150" y="3101486"/>
            <a:ext cx="2733717" cy="2111046"/>
          </a:xfrm>
          <a:prstGeom prst="rect">
            <a:avLst/>
          </a:prstGeom>
          <a:ln w="41275">
            <a:solidFill>
              <a:srgbClr val="FF0000"/>
            </a:solidFill>
          </a:ln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121" y="1718357"/>
            <a:ext cx="3242379" cy="1998675"/>
          </a:xfrm>
          <a:prstGeom prst="rect">
            <a:avLst/>
          </a:prstGeom>
          <a:ln w="41275">
            <a:solidFill>
              <a:srgbClr val="FF0000"/>
            </a:solidFill>
          </a:ln>
        </p:spPr>
      </p:pic>
      <p:sp>
        <p:nvSpPr>
          <p:cNvPr id="22" name="타원 21"/>
          <p:cNvSpPr/>
          <p:nvPr/>
        </p:nvSpPr>
        <p:spPr>
          <a:xfrm rot="19484119">
            <a:off x="591538" y="2137403"/>
            <a:ext cx="2164426" cy="312303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78721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562427" y="3144373"/>
            <a:ext cx="936104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3205" y="1031890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상부 접근통제관리 미흡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  </a:t>
            </a:r>
            <a:r>
              <a:rPr lang="ko-KR" altLang="en-US" sz="2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36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415872" y="5294400"/>
            <a:ext cx="862768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지상층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상부에서 작업 시 근로자 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접근통제 겸 생명줄 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설치 철저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강관 난간 설치 전까지 확실하게 관리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2406" y="6072366"/>
            <a:ext cx="9217680" cy="120032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동일한 사항에 관한 사고위험이 지속적으로 발생되고 후 조치가 되어서는 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….</a:t>
            </a:r>
          </a:p>
          <a:p>
            <a:endParaRPr lang="en-US" altLang="ko-KR" sz="1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1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ko-KR" altLang="en-US" sz="1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5889104" y="3239343"/>
            <a:ext cx="2592288" cy="405681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1" lang="ko-KR" altLang="en-US" sz="1300" b="1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215" y="1721424"/>
            <a:ext cx="3368760" cy="2122789"/>
          </a:xfrm>
          <a:prstGeom prst="rect">
            <a:avLst/>
          </a:prstGeom>
          <a:ln w="41275">
            <a:solidFill>
              <a:srgbClr val="FF0000"/>
            </a:solidFill>
          </a:ln>
        </p:spPr>
      </p:pic>
      <p:pic>
        <p:nvPicPr>
          <p:cNvPr id="26" name="그림 25"/>
          <p:cNvPicPr>
            <a:picLocks noChangeAspect="1"/>
          </p:cNvPicPr>
          <p:nvPr/>
        </p:nvPicPr>
        <p:blipFill rotWithShape="1">
          <a:blip r:embed="rId6"/>
          <a:srcRect l="18980" t="9517" r="31200" b="25871"/>
          <a:stretch/>
        </p:blipFill>
        <p:spPr>
          <a:xfrm>
            <a:off x="1579732" y="3344727"/>
            <a:ext cx="2869211" cy="1772623"/>
          </a:xfrm>
          <a:prstGeom prst="rect">
            <a:avLst/>
          </a:prstGeom>
          <a:ln w="41275">
            <a:solidFill>
              <a:srgbClr val="FF0000"/>
            </a:solidFill>
          </a:ln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3501" y="1538259"/>
            <a:ext cx="2830966" cy="2016827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37176" y="2796243"/>
            <a:ext cx="2832720" cy="2321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401849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664968" y="2924944"/>
            <a:ext cx="936104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해체작업 시 근로자통제 불량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낙하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충돌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413813" y="5210916"/>
            <a:ext cx="81612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해체작업구역은 감시자를 두거나 해당구역 접근통제구역을 설정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관리  </a:t>
            </a:r>
            <a:endParaRPr lang="ko-KR" altLang="en-US" sz="2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9622" y="5633962"/>
            <a:ext cx="9217680" cy="147732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*A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형 입간판 설치하여 관리 </a:t>
            </a:r>
            <a:endParaRPr lang="en-US" altLang="ko-KR" sz="1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위험테이프 등으로 확실하게</a:t>
            </a:r>
            <a:r>
              <a:rPr lang="en-US" altLang="ko-KR" sz="1800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해당구역의 출입불가 식별표시를 철저히 </a:t>
            </a:r>
            <a:r>
              <a:rPr lang="ko-KR" altLang="en-US" sz="18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행할것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1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1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ko-KR" altLang="en-US" sz="1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0" name="그림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795" y="1671626"/>
            <a:ext cx="3608545" cy="2928165"/>
          </a:xfrm>
          <a:prstGeom prst="rect">
            <a:avLst/>
          </a:prstGeom>
          <a:ln w="44450">
            <a:solidFill>
              <a:srgbClr val="FF0000"/>
            </a:solidFill>
          </a:ln>
        </p:spPr>
      </p:pic>
      <p:pic>
        <p:nvPicPr>
          <p:cNvPr id="26" name="그림 25"/>
          <p:cNvPicPr>
            <a:picLocks noChangeAspect="1"/>
          </p:cNvPicPr>
          <p:nvPr/>
        </p:nvPicPr>
        <p:blipFill rotWithShape="1">
          <a:blip r:embed="rId6"/>
          <a:srcRect t="12705"/>
          <a:stretch/>
        </p:blipFill>
        <p:spPr>
          <a:xfrm>
            <a:off x="2216696" y="3698562"/>
            <a:ext cx="2741766" cy="1462852"/>
          </a:xfrm>
          <a:prstGeom prst="rect">
            <a:avLst/>
          </a:prstGeom>
          <a:ln w="444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440576668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562427" y="3144373"/>
            <a:ext cx="936104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942413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덕트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덮개 사용 후 원상복구 불량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개구부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사망사고 발생위험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ko-KR" altLang="en-US" sz="23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1787407"/>
            <a:ext cx="3672408" cy="330348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78849" y="5639440"/>
            <a:ext cx="732123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후 상기 부분은 지속적 으로 발생 예상  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근본적인 안전대책 및 관리상 협업을 실시해야 됨 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9856" y="5646868"/>
            <a:ext cx="813756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sz="24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ko-KR" altLang="en-US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36" y="1795690"/>
            <a:ext cx="3672408" cy="327748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536" y="1797292"/>
            <a:ext cx="3672408" cy="327587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839" y="1824303"/>
            <a:ext cx="2021921" cy="3248865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8"/>
          <a:srcRect l="7811" r="4295"/>
          <a:stretch/>
        </p:blipFill>
        <p:spPr>
          <a:xfrm rot="16200000">
            <a:off x="2893084" y="2298160"/>
            <a:ext cx="1381529" cy="1462160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 rotWithShape="1">
          <a:blip r:embed="rId9"/>
          <a:srcRect b="4546"/>
          <a:stretch/>
        </p:blipFill>
        <p:spPr>
          <a:xfrm>
            <a:off x="770838" y="1797623"/>
            <a:ext cx="3689048" cy="3293269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/>
        </p:nvPicPr>
        <p:blipFill rotWithShape="1">
          <a:blip r:embed="rId10"/>
          <a:srcRect l="15768" r="11141"/>
          <a:stretch/>
        </p:blipFill>
        <p:spPr>
          <a:xfrm>
            <a:off x="776535" y="1795500"/>
            <a:ext cx="3672409" cy="3277668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6534" y="1805052"/>
            <a:ext cx="3672410" cy="328583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9022" y="1816218"/>
            <a:ext cx="3669921" cy="328210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601072" y="3247214"/>
            <a:ext cx="3768824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800" b="1" dirty="0" smtClean="0"/>
              <a:t> </a:t>
            </a:r>
            <a:endParaRPr lang="ko-KR" altLang="en-US" sz="2800" b="1" dirty="0"/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13"/>
          <a:srcRect t="1070" b="8384"/>
          <a:stretch/>
        </p:blipFill>
        <p:spPr>
          <a:xfrm>
            <a:off x="801397" y="1816166"/>
            <a:ext cx="2010981" cy="3257002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88703" y="1807737"/>
            <a:ext cx="2160239" cy="3290582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5593" y="1787407"/>
            <a:ext cx="3683350" cy="3310912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84532" y="2163991"/>
            <a:ext cx="2390827" cy="2417564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16200000">
            <a:off x="2885319" y="3376923"/>
            <a:ext cx="1766989" cy="2454796"/>
          </a:xfrm>
          <a:prstGeom prst="rect">
            <a:avLst/>
          </a:prstGeom>
          <a:ln w="3492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84027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피드백 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중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r>
              <a:rPr lang="ko-KR" altLang="en-US" sz="24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하등급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외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36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endParaRPr lang="ko-KR" altLang="en-US" sz="23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9856" y="5646868"/>
            <a:ext cx="813756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sz="24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ko-KR" altLang="en-US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31" name="그림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856" y="1382764"/>
            <a:ext cx="2258507" cy="2406276"/>
          </a:xfrm>
          <a:prstGeom prst="rect">
            <a:avLst/>
          </a:prstGeom>
          <a:ln w="44450">
            <a:solidFill>
              <a:srgbClr val="FF0000"/>
            </a:solidFill>
          </a:ln>
        </p:spPr>
      </p:pic>
      <p:pic>
        <p:nvPicPr>
          <p:cNvPr id="32" name="그림 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4333" y="1388124"/>
            <a:ext cx="2119890" cy="2400915"/>
          </a:xfrm>
          <a:prstGeom prst="rect">
            <a:avLst/>
          </a:prstGeom>
          <a:ln w="44450">
            <a:solidFill>
              <a:srgbClr val="FF0000"/>
            </a:solidFill>
          </a:ln>
        </p:spPr>
      </p:pic>
      <p:pic>
        <p:nvPicPr>
          <p:cNvPr id="33" name="그림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35348" y="1382763"/>
            <a:ext cx="2215860" cy="2381745"/>
          </a:xfrm>
          <a:prstGeom prst="rect">
            <a:avLst/>
          </a:prstGeom>
          <a:ln w="44450">
            <a:solidFill>
              <a:srgbClr val="FF0000"/>
            </a:solidFill>
          </a:ln>
        </p:spPr>
      </p:pic>
      <p:pic>
        <p:nvPicPr>
          <p:cNvPr id="34" name="그림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51208" y="1382764"/>
            <a:ext cx="2174304" cy="2381744"/>
          </a:xfrm>
          <a:prstGeom prst="rect">
            <a:avLst/>
          </a:prstGeom>
          <a:ln w="44450">
            <a:solidFill>
              <a:srgbClr val="FF0000"/>
            </a:solidFill>
          </a:ln>
        </p:spPr>
      </p:pic>
      <p:pic>
        <p:nvPicPr>
          <p:cNvPr id="35" name="그림 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9856" y="3933056"/>
            <a:ext cx="2258507" cy="2376263"/>
          </a:xfrm>
          <a:prstGeom prst="rect">
            <a:avLst/>
          </a:prstGeom>
          <a:ln w="44450">
            <a:solidFill>
              <a:srgbClr val="FF0000"/>
            </a:solidFill>
          </a:ln>
        </p:spPr>
      </p:pic>
      <p:pic>
        <p:nvPicPr>
          <p:cNvPr id="36" name="그림 3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14333" y="3933055"/>
            <a:ext cx="2119890" cy="2376263"/>
          </a:xfrm>
          <a:prstGeom prst="rect">
            <a:avLst/>
          </a:prstGeom>
          <a:ln w="44450">
            <a:solidFill>
              <a:srgbClr val="FF0000"/>
            </a:solidFill>
          </a:ln>
        </p:spPr>
      </p:pic>
      <p:pic>
        <p:nvPicPr>
          <p:cNvPr id="37" name="그림 3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31973" y="3933054"/>
            <a:ext cx="2127063" cy="2376263"/>
          </a:xfrm>
          <a:prstGeom prst="rect">
            <a:avLst/>
          </a:prstGeom>
          <a:ln w="44450">
            <a:solidFill>
              <a:srgbClr val="FF0000"/>
            </a:solidFill>
          </a:ln>
        </p:spPr>
      </p:pic>
      <p:pic>
        <p:nvPicPr>
          <p:cNvPr id="38" name="그림 3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46053" y="3933055"/>
            <a:ext cx="2179459" cy="2376264"/>
          </a:xfrm>
          <a:prstGeom prst="rect">
            <a:avLst/>
          </a:prstGeom>
          <a:ln w="444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92916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704528" y="2545025"/>
            <a:ext cx="8568952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224808" y="2663846"/>
            <a:ext cx="28712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>
                <a:latin typeface="HY견고딕" panose="02030600000101010101" pitchFamily="18" charset="-127"/>
                <a:ea typeface="문체부 바탕체" panose="02030609000101010101" pitchFamily="17" charset="-127"/>
              </a:rPr>
              <a:t>3</a:t>
            </a:r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.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공지사항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1184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464" y="1268760"/>
            <a:ext cx="9505056" cy="1754326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 </a:t>
            </a:r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24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일 자율안전컨설팅 </a:t>
            </a:r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“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옥토건설</a:t>
            </a:r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＂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2. 2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재 </a:t>
            </a:r>
            <a:r>
              <a:rPr lang="ko-KR" altLang="en-US" sz="18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검진자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검진완료 및 퇴사자 확인을 신속히 확인하여 제출 </a:t>
            </a:r>
            <a:r>
              <a:rPr lang="en-US" altLang="ko-KR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(~05.31</a:t>
            </a:r>
            <a:r>
              <a:rPr lang="ko-KR" altLang="en-US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까지</a:t>
            </a:r>
            <a:r>
              <a:rPr lang="en-US" altLang="ko-KR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endParaRPr lang="en-US" altLang="ko-KR" sz="1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3. 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위험성평가에서 이행하기로 한 내용에 관해서는 반드시 준수할 것</a:t>
            </a:r>
          </a:p>
          <a:p>
            <a:endParaRPr lang="en-US" altLang="ko-KR" sz="18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1497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464" y="1268760"/>
            <a:ext cx="9505056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sz="18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28" y="401432"/>
            <a:ext cx="9764924" cy="6456568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8253057" y="1196752"/>
            <a:ext cx="660383" cy="36004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3177518" y="2204864"/>
            <a:ext cx="660383" cy="446449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972" y="411079"/>
            <a:ext cx="4754019" cy="128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20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6496" y="396899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562427" y="3144373"/>
            <a:ext cx="936104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2437" y="1054329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4)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갱폼난간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내 자재적재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미체결로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인한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낙하 </a:t>
            </a:r>
            <a:endParaRPr lang="ko-KR" altLang="en-US" sz="36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36" y="1795690"/>
            <a:ext cx="3672408" cy="329520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83234" y="5207288"/>
            <a:ext cx="83263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인상작업 전 부득이한 경우에는 자재를 반드시 고정해야 됨  </a:t>
            </a:r>
            <a:endParaRPr lang="ko-KR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9856" y="5646868"/>
            <a:ext cx="9217680" cy="147732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차후 인상작업이 본격적으로 진행될 시 자재로 인한 작업지연 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반복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승강로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상부에 자재를 적재하는 행위는 반드시 근절되어야 함 </a:t>
            </a:r>
            <a:endParaRPr lang="en-US" altLang="ko-KR" sz="1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1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ko-KR" altLang="en-US" sz="1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5889104" y="3239343"/>
            <a:ext cx="2592288" cy="405681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1" lang="ko-KR" altLang="en-US" sz="1300" b="1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536" y="1795690"/>
            <a:ext cx="3672408" cy="327748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536" y="1797292"/>
            <a:ext cx="3672408" cy="327587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8"/>
          <a:srcRect r="49273"/>
          <a:stretch/>
        </p:blipFill>
        <p:spPr>
          <a:xfrm>
            <a:off x="770840" y="1795689"/>
            <a:ext cx="3678104" cy="327748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" y="1824303"/>
            <a:ext cx="2021921" cy="324886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54778" y="1805055"/>
            <a:ext cx="2063109" cy="3285838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11"/>
          <a:srcRect t="935"/>
          <a:stretch/>
        </p:blipFill>
        <p:spPr>
          <a:xfrm>
            <a:off x="770838" y="1795500"/>
            <a:ext cx="3689048" cy="3277668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2926" y="3176662"/>
            <a:ext cx="3636018" cy="1921993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0262" y="1795726"/>
            <a:ext cx="3658681" cy="330292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0089" y="1839094"/>
            <a:ext cx="3577797" cy="3234073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1984" y="1813607"/>
            <a:ext cx="3646959" cy="3285048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1239" y="1804886"/>
            <a:ext cx="3658647" cy="3293769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68046" y="1798445"/>
            <a:ext cx="3680898" cy="3282318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 rotWithShape="1">
          <a:blip r:embed="rId18"/>
          <a:srcRect l="17660" t="25841" r="56617" b="47887"/>
          <a:stretch/>
        </p:blipFill>
        <p:spPr>
          <a:xfrm>
            <a:off x="5734402" y="1846441"/>
            <a:ext cx="3317874" cy="2908170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12633" y="1846441"/>
            <a:ext cx="3605253" cy="3226726"/>
          </a:xfrm>
          <a:prstGeom prst="rect">
            <a:avLst/>
          </a:prstGeom>
          <a:ln w="44450">
            <a:solidFill>
              <a:srgbClr val="FF0000"/>
            </a:solidFill>
          </a:ln>
        </p:spPr>
      </p:pic>
      <p:sp>
        <p:nvSpPr>
          <p:cNvPr id="25" name="직사각형 24"/>
          <p:cNvSpPr/>
          <p:nvPr/>
        </p:nvSpPr>
        <p:spPr>
          <a:xfrm>
            <a:off x="6412009" y="4393265"/>
            <a:ext cx="2103603" cy="288032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lang="ko-KR" altLang="en-US" b="1" dirty="0" smtClean="0"/>
              <a:t>지속적 확인 및 통보</a:t>
            </a:r>
            <a:endParaRPr kumimoji="1" lang="ko-KR" altLang="en-US" sz="1300" b="1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4123154348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704528" y="2545025"/>
            <a:ext cx="8568952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224808" y="2663846"/>
            <a:ext cx="28712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>
                <a:latin typeface="HY견고딕" panose="02030600000101010101" pitchFamily="18" charset="-127"/>
                <a:ea typeface="문체부 바탕체" panose="02030609000101010101" pitchFamily="17" charset="-127"/>
              </a:rPr>
              <a:t>4</a:t>
            </a:r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.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사고사례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1506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28704"/>
            <a:ext cx="1596487" cy="33700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72" y="1124744"/>
            <a:ext cx="4392488" cy="4896544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6976" y="1340768"/>
            <a:ext cx="4896543" cy="4752528"/>
          </a:xfrm>
          <a:prstGeom prst="rect">
            <a:avLst/>
          </a:prstGeom>
        </p:spPr>
      </p:pic>
      <p:sp>
        <p:nvSpPr>
          <p:cNvPr id="9" name="직사각형 8"/>
          <p:cNvSpPr/>
          <p:nvPr/>
        </p:nvSpPr>
        <p:spPr>
          <a:xfrm>
            <a:off x="4808984" y="4149080"/>
            <a:ext cx="4752528" cy="864096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9169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4"/>
          <a:srcRect b="44008"/>
          <a:stretch/>
        </p:blipFill>
        <p:spPr>
          <a:xfrm>
            <a:off x="272480" y="692696"/>
            <a:ext cx="9097645" cy="72008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496" y="1556792"/>
            <a:ext cx="7344800" cy="1943371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416496" y="2348880"/>
            <a:ext cx="7344800" cy="93610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418114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704528" y="2545025"/>
            <a:ext cx="8568952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224808" y="2663846"/>
            <a:ext cx="28712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>
                <a:latin typeface="HY견고딕" panose="02030600000101010101" pitchFamily="18" charset="-127"/>
                <a:ea typeface="문체부 바탕체" panose="02030609000101010101" pitchFamily="17" charset="-127"/>
              </a:rPr>
              <a:t>5</a:t>
            </a:r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.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건의사항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1981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464" y="1268760"/>
            <a:ext cx="9505056" cy="92333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 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건의사항 없음</a:t>
            </a:r>
            <a:endParaRPr lang="en-US" altLang="ko-KR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342900" indent="-342900">
              <a:buAutoNum type="arabicPeriod"/>
            </a:pPr>
            <a:endParaRPr lang="ko-KR" altLang="en-US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8703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344488" y="398665"/>
            <a:ext cx="3816424" cy="726079"/>
          </a:xfrm>
          <a:prstGeom prst="rect">
            <a:avLst/>
          </a:prstGeom>
          <a:solidFill>
            <a:srgbClr val="92D05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344488" y="517486"/>
            <a:ext cx="34756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현장소장님 당부사항</a:t>
            </a:r>
            <a:endParaRPr lang="ko-KR" altLang="en-US" sz="2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2480" y="1196752"/>
            <a:ext cx="9073008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sz="1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1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TextBox 18"/>
          <p:cNvSpPr txBox="1"/>
          <p:nvPr/>
        </p:nvSpPr>
        <p:spPr>
          <a:xfrm>
            <a:off x="344488" y="3839278"/>
            <a:ext cx="6907114" cy="2253226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100" b="1" dirty="0">
              <a:solidFill>
                <a:sysClr val="windowText" lastClr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8464" y="1268760"/>
            <a:ext cx="9505056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ko-KR" altLang="en-US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8464" y="1268760"/>
            <a:ext cx="9505056" cy="92333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기본적인 </a:t>
            </a:r>
            <a:endParaRPr lang="en-US" altLang="ko-KR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342900" indent="-342900">
              <a:buAutoNum type="arabicPeriod"/>
            </a:pPr>
            <a:endParaRPr lang="ko-KR" altLang="en-US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6103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4808" y="2132856"/>
            <a:ext cx="3229426" cy="180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4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28464" y="1946906"/>
            <a:ext cx="9577064" cy="4146390"/>
          </a:xfrm>
          <a:prstGeom prst="rect">
            <a:avLst/>
          </a:prstGeom>
        </p:spPr>
      </p:pic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450080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 및 점검회의록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월간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32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4647" y="1383159"/>
            <a:ext cx="6336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24. 05. 06. ~ 24. 06. 02. (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</a:t>
            </a:r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)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784646" y="6093296"/>
            <a:ext cx="6336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비스타동원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아트포레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신축공사현장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42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98665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 사진대지 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(24.05)</a:t>
            </a:r>
            <a:endParaRPr lang="ko-KR" altLang="en-US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653981" y="1213378"/>
            <a:ext cx="88341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en-US" altLang="ko-KR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 위험성평가 회의   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근로자 참여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1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303" y="1844824"/>
            <a:ext cx="4106665" cy="2348880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2358" y="1844824"/>
            <a:ext cx="4401121" cy="4536504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303" y="4325403"/>
            <a:ext cx="4106665" cy="2055926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2357" y="1849412"/>
            <a:ext cx="4401121" cy="453191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300" y="4325402"/>
            <a:ext cx="4106668" cy="2055926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8300" y="1844822"/>
            <a:ext cx="4034660" cy="2348881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8299" y="1844821"/>
            <a:ext cx="4106669" cy="2348882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8299" y="4319306"/>
            <a:ext cx="4106669" cy="2062021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72356" y="1844821"/>
            <a:ext cx="4401122" cy="453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2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562427" y="3144373"/>
            <a:ext cx="936104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83407" y="1077389"/>
            <a:ext cx="89560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6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갱폼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하부 자재관리불량으로 인한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낙하</a:t>
            </a:r>
            <a:r>
              <a:rPr lang="en-US" altLang="ko-KR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32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충돌위험   </a:t>
            </a:r>
            <a:endParaRPr lang="ko-KR" altLang="en-US" sz="23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1795690"/>
            <a:ext cx="3672408" cy="329520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59856" y="5646868"/>
            <a:ext cx="813756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sz="24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ko-KR" altLang="en-US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36" y="1795690"/>
            <a:ext cx="3672408" cy="327748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536" y="1797292"/>
            <a:ext cx="3672408" cy="327587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7"/>
          <a:srcRect r="49273"/>
          <a:stretch/>
        </p:blipFill>
        <p:spPr>
          <a:xfrm>
            <a:off x="770840" y="1795689"/>
            <a:ext cx="3678104" cy="327748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839" y="1824303"/>
            <a:ext cx="2021921" cy="324886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54778" y="1805055"/>
            <a:ext cx="2063109" cy="3285838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0772" y="1805053"/>
            <a:ext cx="3658172" cy="3275878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970498" y="1625779"/>
            <a:ext cx="3264982" cy="362979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5803" y="1795092"/>
            <a:ext cx="3694083" cy="3295800"/>
          </a:xfrm>
          <a:prstGeom prst="rect">
            <a:avLst/>
          </a:prstGeom>
        </p:spPr>
      </p:pic>
      <p:sp>
        <p:nvSpPr>
          <p:cNvPr id="25" name="아래쪽 화살표 24"/>
          <p:cNvSpPr/>
          <p:nvPr/>
        </p:nvSpPr>
        <p:spPr>
          <a:xfrm>
            <a:off x="1064568" y="2780928"/>
            <a:ext cx="360040" cy="504056"/>
          </a:xfrm>
          <a:prstGeom prst="down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6" name="그림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7824" y="3417069"/>
            <a:ext cx="733527" cy="647790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44954" y="2854413"/>
            <a:ext cx="1590534" cy="2201142"/>
          </a:xfrm>
          <a:prstGeom prst="rect">
            <a:avLst/>
          </a:prstGeom>
        </p:spPr>
      </p:pic>
      <p:sp>
        <p:nvSpPr>
          <p:cNvPr id="29" name="직사각형 28"/>
          <p:cNvSpPr/>
          <p:nvPr/>
        </p:nvSpPr>
        <p:spPr>
          <a:xfrm>
            <a:off x="583407" y="5433757"/>
            <a:ext cx="8149988" cy="12926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잘 보이는 구간조차도 점검을 하지 않는다 라는 오해의 소지가 있음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</a:p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</a:t>
            </a:r>
            <a:r>
              <a:rPr lang="ko-KR" altLang="en-US" sz="20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갱폼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인상 및 설치 후 </a:t>
            </a:r>
            <a:r>
              <a:rPr lang="ko-KR" altLang="en-US" sz="20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갱폼의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주변 이상유무 점검실시화 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습관화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</a:t>
            </a:r>
            <a:r>
              <a:rPr lang="ko-KR" altLang="en-US" sz="20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낙하물에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의한 안전의식이 필요함 </a:t>
            </a:r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0490" y="1802121"/>
            <a:ext cx="3664998" cy="3288769"/>
          </a:xfrm>
          <a:prstGeom prst="rect">
            <a:avLst/>
          </a:prstGeom>
        </p:spPr>
      </p:pic>
      <p:sp>
        <p:nvSpPr>
          <p:cNvPr id="18" name="타원 17"/>
          <p:cNvSpPr/>
          <p:nvPr/>
        </p:nvSpPr>
        <p:spPr>
          <a:xfrm>
            <a:off x="1280592" y="2060848"/>
            <a:ext cx="1074186" cy="1083525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cxnSp>
        <p:nvCxnSpPr>
          <p:cNvPr id="22" name="직선 연결선 21"/>
          <p:cNvCxnSpPr/>
          <p:nvPr/>
        </p:nvCxnSpPr>
        <p:spPr>
          <a:xfrm>
            <a:off x="1856656" y="3239343"/>
            <a:ext cx="0" cy="1833825"/>
          </a:xfrm>
          <a:prstGeom prst="line">
            <a:avLst/>
          </a:prstGeom>
          <a:solidFill>
            <a:srgbClr val="339966"/>
          </a:solidFill>
          <a:ln w="762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2156" y="1777968"/>
            <a:ext cx="3679470" cy="3302963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8090" y="1788235"/>
            <a:ext cx="3647398" cy="326732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2230" y="1791981"/>
            <a:ext cx="3695749" cy="3288950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01140" y="1810459"/>
            <a:ext cx="3555626" cy="3245096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76910" y="1812537"/>
            <a:ext cx="3604825" cy="3284784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636169" y="1817307"/>
            <a:ext cx="3421287" cy="3238247"/>
          </a:xfrm>
          <a:prstGeom prst="rect">
            <a:avLst/>
          </a:prstGeom>
          <a:ln w="50800">
            <a:solidFill>
              <a:srgbClr val="92D050"/>
            </a:solidFill>
          </a:ln>
        </p:spPr>
      </p:pic>
      <p:sp>
        <p:nvSpPr>
          <p:cNvPr id="23" name="직사각형 22"/>
          <p:cNvSpPr/>
          <p:nvPr/>
        </p:nvSpPr>
        <p:spPr>
          <a:xfrm>
            <a:off x="6295010" y="4658822"/>
            <a:ext cx="2103603" cy="288032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en-US" altLang="ko-KR" sz="1300" b="1" i="0" u="none" strike="noStrike" cap="none" normalizeH="0" baseline="0" dirty="0" smtClean="0">
                <a:solidFill>
                  <a:schemeClr val="tx1"/>
                </a:solidFill>
                <a:effectLst/>
                <a:latin typeface="HY울릉도L"/>
                <a:ea typeface="HY울릉도L"/>
              </a:rPr>
              <a:t>4</a:t>
            </a:r>
            <a:r>
              <a:rPr kumimoji="1" lang="ko-KR" altLang="en-US" sz="1300" b="1" i="0" u="none" strike="noStrike" cap="none" normalizeH="0" baseline="0" dirty="0" smtClean="0">
                <a:solidFill>
                  <a:schemeClr val="tx1"/>
                </a:solidFill>
                <a:effectLst/>
                <a:latin typeface="HY울릉도L"/>
                <a:ea typeface="HY울릉도L"/>
              </a:rPr>
              <a:t>개소 </a:t>
            </a:r>
            <a:r>
              <a:rPr kumimoji="1" lang="ko-KR" altLang="en-US" sz="1300" b="1" i="0" u="none" strike="noStrike" cap="none" normalizeH="0" baseline="0" dirty="0" err="1" smtClean="0">
                <a:solidFill>
                  <a:schemeClr val="tx1"/>
                </a:solidFill>
                <a:effectLst/>
                <a:latin typeface="HY울릉도L"/>
                <a:ea typeface="HY울릉도L"/>
              </a:rPr>
              <a:t>낙하물</a:t>
            </a:r>
            <a:r>
              <a:rPr kumimoji="1" lang="ko-KR" altLang="en-US" sz="1300" b="1" i="0" u="none" strike="noStrike" cap="none" normalizeH="0" baseline="0" dirty="0" smtClean="0">
                <a:solidFill>
                  <a:schemeClr val="tx1"/>
                </a:solidFill>
                <a:effectLst/>
                <a:latin typeface="HY울릉도L"/>
                <a:ea typeface="HY울릉도L"/>
              </a:rPr>
              <a:t> 정리</a:t>
            </a:r>
            <a:r>
              <a:rPr kumimoji="1" lang="en-US" altLang="ko-KR" sz="1300" b="1" i="0" u="none" strike="noStrike" cap="none" normalizeH="0" baseline="0" dirty="0" smtClean="0">
                <a:solidFill>
                  <a:schemeClr val="tx1"/>
                </a:solidFill>
                <a:effectLst/>
                <a:latin typeface="HY울릉도L"/>
                <a:ea typeface="HY울릉도L"/>
              </a:rPr>
              <a:t>_</a:t>
            </a:r>
            <a:r>
              <a:rPr kumimoji="1" lang="ko-KR" altLang="en-US" sz="1300" b="1" i="0" u="none" strike="noStrike" cap="none" normalizeH="0" baseline="0" dirty="0" smtClean="0">
                <a:solidFill>
                  <a:schemeClr val="tx1"/>
                </a:solidFill>
                <a:effectLst/>
                <a:latin typeface="HY울릉도L"/>
                <a:ea typeface="HY울릉도L"/>
              </a:rPr>
              <a:t>확인</a:t>
            </a:r>
            <a:endParaRPr kumimoji="1" lang="ko-KR" altLang="en-US" sz="1300" b="1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9189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6976" y="506162"/>
            <a:ext cx="4752528" cy="6019182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480" y="506162"/>
            <a:ext cx="4464496" cy="601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41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6976" y="506162"/>
            <a:ext cx="4752528" cy="6019182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480" y="506162"/>
            <a:ext cx="4464496" cy="6019182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480" y="539624"/>
            <a:ext cx="4464496" cy="598571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2189" y="500861"/>
            <a:ext cx="4777315" cy="602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43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04" y="692696"/>
            <a:ext cx="3960440" cy="5616624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8944" y="620688"/>
            <a:ext cx="5359684" cy="1517459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8949" y="1988840"/>
            <a:ext cx="5310595" cy="1944216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5025008" y="2960948"/>
            <a:ext cx="4104456" cy="39604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8949" y="4044846"/>
            <a:ext cx="5269679" cy="2120457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4572876" y="5445224"/>
            <a:ext cx="5235751" cy="39604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227552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953" y="2348880"/>
            <a:ext cx="2717855" cy="396043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5797" y="2348881"/>
            <a:ext cx="3201698" cy="3960438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6816" y="2420888"/>
            <a:ext cx="2918981" cy="3960440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8505" y="848463"/>
            <a:ext cx="6624736" cy="143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71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344488" y="398665"/>
            <a:ext cx="3816424" cy="726079"/>
          </a:xfrm>
          <a:prstGeom prst="rect">
            <a:avLst/>
          </a:prstGeom>
          <a:solidFill>
            <a:srgbClr val="92D05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344488" y="517486"/>
            <a:ext cx="34756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현장소장님 당부사항</a:t>
            </a:r>
            <a:endParaRPr lang="ko-KR" altLang="en-US" sz="2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2480" y="1196752"/>
            <a:ext cx="9073008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sz="1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1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TextBox 18"/>
          <p:cNvSpPr txBox="1"/>
          <p:nvPr/>
        </p:nvSpPr>
        <p:spPr>
          <a:xfrm>
            <a:off x="344488" y="3839278"/>
            <a:ext cx="6907114" cy="2253226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100" b="1" dirty="0">
              <a:solidFill>
                <a:sysClr val="windowText" lastClr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8464" y="1268760"/>
            <a:ext cx="9505056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ko-KR" altLang="en-US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8464" y="1268760"/>
            <a:ext cx="9505056" cy="203132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기본적인 사고가 발생하지 않도록 </a:t>
            </a:r>
            <a:r>
              <a:rPr lang="ko-KR" altLang="en-US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선제적으로 관리하는 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것이 중요</a:t>
            </a:r>
            <a:endParaRPr lang="en-US" altLang="ko-KR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342900" indent="-342900">
              <a:buAutoNum type="arabicPeriod"/>
            </a:pPr>
            <a:endParaRPr lang="en-US" altLang="ko-KR" sz="1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342900" indent="-342900">
              <a:buAutoNum type="arabicPeriod"/>
            </a:pP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각 협력사별 사고가 </a:t>
            </a:r>
            <a:r>
              <a:rPr lang="ko-KR" altLang="en-US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발생 위험이 큰 작업은 사전에 확인</a:t>
            </a:r>
            <a:r>
              <a:rPr lang="en-US" altLang="ko-KR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점검이 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필요함  </a:t>
            </a:r>
            <a:endParaRPr lang="en-US" altLang="ko-KR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342900" indent="-342900">
              <a:buAutoNum type="arabicPeriod"/>
            </a:pPr>
            <a:endParaRPr lang="en-US" altLang="ko-KR" sz="1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342900" indent="-342900">
              <a:buAutoNum type="arabicPeriod"/>
            </a:pPr>
            <a:r>
              <a:rPr lang="ko-KR" altLang="en-US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혹서기 관련 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근로자 안전보건관리에 미리 준비하여 지체되지 않도록 할 것</a:t>
            </a:r>
            <a:endParaRPr lang="en-US" altLang="ko-KR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342900" indent="-342900">
              <a:buAutoNum type="arabicPeriod"/>
            </a:pPr>
            <a:endParaRPr lang="ko-KR" altLang="en-US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0143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기본 디자인">
  <a:themeElements>
    <a:clrScheme name="2_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5400" cap="flat" cmpd="sng" algn="ctr">
          <a:solidFill>
            <a:srgbClr val="FF0000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rtlCol="0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sz="1300" b="0" i="0" u="none" strike="noStrike" cap="none" normalizeH="0" baseline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spDef>
    <a:lnDef>
      <a:spPr>
        <a:solidFill>
          <a:srgbClr val="339966"/>
        </a:solidFill>
        <a:ln w="9525" cap="flat" cmpd="sng" algn="ctr">
          <a:solidFill>
            <a:schemeClr val="tx1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lang="ko-KR" altLang="en-US" sz="1300" b="0" i="0" u="none" strike="noStrike" cap="none" normalizeH="0" baseline="0" smtClean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1339</TotalTime>
  <Words>676</Words>
  <Application>Microsoft Office PowerPoint</Application>
  <PresentationFormat>A4 용지(210x297mm)</PresentationFormat>
  <Paragraphs>140</Paragraphs>
  <Slides>38</Slides>
  <Notes>38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38</vt:i4>
      </vt:variant>
    </vt:vector>
  </HeadingPairs>
  <TitlesOfParts>
    <vt:vector size="45" baseType="lpstr">
      <vt:lpstr>HY견고딕</vt:lpstr>
      <vt:lpstr>HY울릉도L</vt:lpstr>
      <vt:lpstr>굴림</vt:lpstr>
      <vt:lpstr>맑은 고딕</vt:lpstr>
      <vt:lpstr>문체부 바탕체</vt:lpstr>
      <vt:lpstr>Wingdings</vt:lpstr>
      <vt:lpstr>4_기본 디자인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admin</dc:creator>
  <cp:keywords>3</cp:keywords>
  <cp:lastModifiedBy>dong</cp:lastModifiedBy>
  <cp:revision>3580</cp:revision>
  <cp:lastPrinted>2024-05-09T01:00:03Z</cp:lastPrinted>
  <dcterms:created xsi:type="dcterms:W3CDTF">2007-09-19T08:05:28Z</dcterms:created>
  <dcterms:modified xsi:type="dcterms:W3CDTF">2024-05-21T06:48:45Z</dcterms:modified>
  <cp:version/>
</cp:coreProperties>
</file>