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4083" r:id="rId1"/>
  </p:sldMasterIdLst>
  <p:notesMasterIdLst>
    <p:notesMasterId r:id="rId37"/>
  </p:notesMasterIdLst>
  <p:handoutMasterIdLst>
    <p:handoutMasterId r:id="rId38"/>
  </p:handoutMasterIdLst>
  <p:sldIdLst>
    <p:sldId id="3896" r:id="rId2"/>
    <p:sldId id="3995" r:id="rId3"/>
    <p:sldId id="3998" r:id="rId4"/>
    <p:sldId id="3999" r:id="rId5"/>
    <p:sldId id="3996" r:id="rId6"/>
    <p:sldId id="3997" r:id="rId7"/>
    <p:sldId id="3994" r:id="rId8"/>
    <p:sldId id="3890" r:id="rId9"/>
    <p:sldId id="3989" r:id="rId10"/>
    <p:sldId id="3990" r:id="rId11"/>
    <p:sldId id="3991" r:id="rId12"/>
    <p:sldId id="3992" r:id="rId13"/>
    <p:sldId id="3916" r:id="rId14"/>
    <p:sldId id="3956" r:id="rId15"/>
    <p:sldId id="3957" r:id="rId16"/>
    <p:sldId id="3958" r:id="rId17"/>
    <p:sldId id="3959" r:id="rId18"/>
    <p:sldId id="3971" r:id="rId19"/>
    <p:sldId id="3977" r:id="rId20"/>
    <p:sldId id="3993" r:id="rId21"/>
    <p:sldId id="4004" r:id="rId22"/>
    <p:sldId id="4002" r:id="rId23"/>
    <p:sldId id="4003" r:id="rId24"/>
    <p:sldId id="3979" r:id="rId25"/>
    <p:sldId id="3984" r:id="rId26"/>
    <p:sldId id="3987" r:id="rId27"/>
    <p:sldId id="3986" r:id="rId28"/>
    <p:sldId id="3988" r:id="rId29"/>
    <p:sldId id="4005" r:id="rId30"/>
    <p:sldId id="4000" r:id="rId31"/>
    <p:sldId id="4001" r:id="rId32"/>
    <p:sldId id="3895" r:id="rId33"/>
    <p:sldId id="3939" r:id="rId34"/>
    <p:sldId id="3932" r:id="rId35"/>
    <p:sldId id="3933" r:id="rId36"/>
  </p:sldIdLst>
  <p:sldSz cx="9906000" cy="6858000" type="A4"/>
  <p:notesSz cx="6797675" cy="9926638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5pPr>
    <a:lvl6pPr marL="22860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6pPr>
    <a:lvl7pPr marL="27432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7pPr>
    <a:lvl8pPr marL="32004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8pPr>
    <a:lvl9pPr marL="3657600" algn="l" defTabSz="914400" rtl="0" eaLnBrk="1" latinLnBrk="1" hangingPunct="1">
      <a:defRPr kumimoji="1" sz="1300" kern="1200">
        <a:solidFill>
          <a:schemeClr val="tx1"/>
        </a:solidFill>
        <a:latin typeface="HY울릉도L"/>
        <a:ea typeface="HY울릉도L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1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5" userDrawn="1">
          <p15:clr>
            <a:srgbClr val="A4A3A4"/>
          </p15:clr>
        </p15:guide>
        <p15:guide id="2" pos="214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재광(jaekwang lee)/부산 광안2구역 주택재개발 정비사업/SKEC" initials="" lastIdx="2" clrIdx="0"/>
  <p:cmAuthor id="2" name="dong" initials="d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밝은 스타일 2 - 강조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TxStyle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6" autoAdjust="0"/>
    <p:restoredTop sz="96391" autoAdjust="0"/>
  </p:normalViewPr>
  <p:slideViewPr>
    <p:cSldViewPr>
      <p:cViewPr varScale="1">
        <p:scale>
          <a:sx n="116" d="100"/>
          <a:sy n="116" d="100"/>
        </p:scale>
        <p:origin x="234" y="108"/>
      </p:cViewPr>
      <p:guideLst>
        <p:guide orient="horz" pos="2159"/>
        <p:guide pos="31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9" d="100"/>
          <a:sy n="79" d="100"/>
        </p:scale>
        <p:origin x="-3342" y="-90"/>
      </p:cViewPr>
      <p:guideLst>
        <p:guide orient="horz" pos="3125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dt" sz="quarter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ftr" sz="quarter" idx="2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164869" name="Rectangle 5"/>
          <p:cNvSpPr>
            <a:spLocks noGrp="1" noChangeArrowheads="1"/>
          </p:cNvSpPr>
          <p:nvPr>
            <p:ph type="sldNum" sz="quarter" idx="3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B8A741D0-453F-4E7E-ACDC-48AB223AEC5B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462315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>
          <a:xfrm>
            <a:off x="4" y="5"/>
            <a:ext cx="2946247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>
          <a:xfrm>
            <a:off x="3849826" y="5"/>
            <a:ext cx="2946246" cy="496732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>
            <a:lvl1pPr algn="r"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>
          <a:xfrm>
            <a:off x="717550" y="746125"/>
            <a:ext cx="5370513" cy="3719513"/>
          </a:xfrm>
          <a:prstGeom prst="rect">
            <a:avLst/>
          </a:prstGeom>
          <a:noFill/>
          <a:ln w="9525">
            <a:solidFill>
              <a:srgbClr val="000000"/>
            </a:solidFill>
            <a:miter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>
          <a:xfrm>
            <a:off x="679288" y="4714960"/>
            <a:ext cx="5439101" cy="4465789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t" anchorCtr="0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ko-KR" altLang="en-US"/>
              <a:t>마스터 텍스트 스타일을 편집합니다</a:t>
            </a:r>
          </a:p>
          <a:p>
            <a:pPr lvl="1">
              <a:defRPr/>
            </a:pPr>
            <a:r>
              <a:rPr lang="ko-KR" altLang="en-US"/>
              <a:t>둘째 수준</a:t>
            </a:r>
          </a:p>
          <a:p>
            <a:pPr lvl="2">
              <a:defRPr/>
            </a:pPr>
            <a:r>
              <a:rPr lang="ko-KR" altLang="en-US"/>
              <a:t>셋째 수준</a:t>
            </a:r>
          </a:p>
          <a:p>
            <a:pPr lvl="3">
              <a:defRPr/>
            </a:pPr>
            <a:r>
              <a:rPr lang="ko-KR" altLang="en-US"/>
              <a:t>넷째 수준</a:t>
            </a:r>
          </a:p>
          <a:p>
            <a:pPr lvl="4">
              <a:defRPr/>
            </a:pPr>
            <a:r>
              <a:rPr lang="ko-KR" altLang="en-US"/>
              <a:t>다섯째 수준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4" y="9428312"/>
            <a:ext cx="2946247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eaLnBrk="1" latinLnBrk="1" hangingPunct="1">
              <a:lnSpc>
                <a:spcPct val="100000"/>
              </a:lnSpc>
              <a:buFontTx/>
              <a:buNone/>
              <a:defRPr sz="1200">
                <a:latin typeface="굴림"/>
                <a:ea typeface="굴림"/>
              </a:defRPr>
            </a:lvl1pPr>
          </a:lstStyle>
          <a:p>
            <a:pPr lvl="0">
              <a:defRPr/>
            </a:pPr>
            <a:endParaRPr lang="en-US" altLang="ko-KR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49826" y="9428312"/>
            <a:ext cx="2946246" cy="496731"/>
          </a:xfrm>
          <a:prstGeom prst="rect">
            <a:avLst/>
          </a:prstGeom>
          <a:noFill/>
          <a:ln w="9525">
            <a:noFill/>
            <a:miter/>
          </a:ln>
          <a:effectLst/>
        </p:spPr>
        <p:txBody>
          <a:bodyPr vert="horz" wrap="square" lIns="91133" tIns="45568" rIns="91133" bIns="45568" anchor="b" anchorCtr="0">
            <a:prstTxWarp prst="textNoShape">
              <a:avLst/>
            </a:prstTxWarp>
          </a:bodyPr>
          <a:lstStyle>
            <a:lvl1pPr algn="r" eaLnBrk="1" latinLnBrk="1" hangingPunct="1">
              <a:defRPr>
                <a:latin typeface="굴림"/>
                <a:ea typeface="굴림"/>
              </a:defRPr>
            </a:lvl1pPr>
          </a:lstStyle>
          <a:p>
            <a:pPr lvl="0">
              <a:defRPr/>
            </a:pPr>
            <a:fld id="{AD03E011-2401-4D7D-94DE-7B264F682403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293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/>
        <a:ea typeface="굴림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911289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839561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78795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2045154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89242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6336807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801773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026189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4401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45798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19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13570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4427369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2515722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537465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0845774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572695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311713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970863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5600569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1194153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5803846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89756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822310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2063065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5719616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6474893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452476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361118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02930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824345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86766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40618635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73238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60894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715963" y="746125"/>
            <a:ext cx="5373687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3AB6F949-FB8C-4EA5-8C24-5C8522CC8931}" type="slidenum">
              <a:rPr lang="en-US" altLang="ko-KR"/>
              <a:pPr lvl="0">
                <a:defRPr/>
              </a:pPr>
              <a:t>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687386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그림 개체 틀 3"/>
          <p:cNvSpPr>
            <a:spLocks noGrp="1"/>
          </p:cNvSpPr>
          <p:nvPr>
            <p:ph type="pic" sz="quarter" idx="10"/>
          </p:nvPr>
        </p:nvSpPr>
        <p:spPr>
          <a:xfrm>
            <a:off x="1772664" y="1412777"/>
            <a:ext cx="7548822" cy="5207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noProof="0"/>
              <a:t>그림을 추가하려면 아이콘을 클릭하십시오</a:t>
            </a:r>
          </a:p>
        </p:txBody>
      </p:sp>
    </p:spTree>
    <p:extLst>
      <p:ext uri="{BB962C8B-B14F-4D97-AF65-F5344CB8AC3E}">
        <p14:creationId xmlns:p14="http://schemas.microsoft.com/office/powerpoint/2010/main" val="10097383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384139875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1600206"/>
            <a:ext cx="89154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76821078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7181850" y="274647"/>
            <a:ext cx="222885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95300" y="274647"/>
            <a:ext cx="652145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281167410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표 32">
            <a:extLst>
              <a:ext uri="{FF2B5EF4-FFF2-40B4-BE49-F238E27FC236}">
                <a16:creationId xmlns="" xmlns:a16="http://schemas.microsoft.com/office/drawing/2014/main" id="{FDA793E4-1CE5-4E0B-BC80-78207ACC673C}"/>
              </a:ext>
            </a:extLst>
          </p:cNvPr>
          <p:cNvGraphicFramePr>
            <a:graphicFrameLocks noGrp="1"/>
          </p:cNvGraphicFramePr>
          <p:nvPr/>
        </p:nvGraphicFramePr>
        <p:xfrm>
          <a:off x="118667" y="3470275"/>
          <a:ext cx="9629112" cy="327184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3755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1375587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16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19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20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21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1796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22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23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24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맑은 고딕" panose="020B0503020000020004" pitchFamily="50" charset="-127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25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26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+mn-ea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27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</a:p>
                  </a:txBody>
                  <a:tcPr marL="99055" marR="99055" marT="45752" marB="4575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28</a:t>
                      </a:r>
                      <a:r>
                        <a:rPr lang="ko-KR" altLang="en-US" sz="1000" b="1">
                          <a:solidFill>
                            <a:schemeClr val="bg1">
                              <a:lumMod val="85000"/>
                            </a:schemeClr>
                          </a:solidFill>
                          <a:latin typeface="+mn-lt"/>
                          <a:ea typeface="+mn-ea"/>
                        </a:rPr>
                        <a:t>일차</a:t>
                      </a:r>
                      <a:endParaRPr lang="ko-KR" altLang="en-US" sz="1000" b="1" dirty="0">
                        <a:solidFill>
                          <a:schemeClr val="bg1">
                            <a:lumMod val="85000"/>
                          </a:schemeClr>
                        </a:solidFill>
                        <a:latin typeface="+mn-lt"/>
                        <a:ea typeface="맑은 고딕" panose="020B0503020000020004" pitchFamily="50" charset="-127"/>
                      </a:endParaRPr>
                    </a:p>
                  </a:txBody>
                  <a:tcPr marL="99055" marR="99055" marT="45752" marB="45752"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그림 개체 틀 2"/>
          <p:cNvSpPr>
            <a:spLocks noGrp="1"/>
          </p:cNvSpPr>
          <p:nvPr>
            <p:ph type="pic" sz="quarter" idx="10"/>
          </p:nvPr>
        </p:nvSpPr>
        <p:spPr>
          <a:xfrm>
            <a:off x="158749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5" name="그림 개체 틀 2"/>
          <p:cNvSpPr>
            <a:spLocks noGrp="1"/>
          </p:cNvSpPr>
          <p:nvPr>
            <p:ph type="pic" sz="quarter" idx="11"/>
          </p:nvPr>
        </p:nvSpPr>
        <p:spPr>
          <a:xfrm>
            <a:off x="1529964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6" name="그림 개체 틀 2"/>
          <p:cNvSpPr>
            <a:spLocks noGrp="1"/>
          </p:cNvSpPr>
          <p:nvPr>
            <p:ph type="pic" sz="quarter" idx="12"/>
          </p:nvPr>
        </p:nvSpPr>
        <p:spPr>
          <a:xfrm>
            <a:off x="290943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kumimoji="1" lang="ko-KR" altLang="en-US"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ko-KR" altLang="en-US" noProof="0"/>
          </a:p>
        </p:txBody>
      </p:sp>
      <p:sp>
        <p:nvSpPr>
          <p:cNvPr id="7" name="그림 개체 틀 2"/>
          <p:cNvSpPr>
            <a:spLocks noGrp="1"/>
          </p:cNvSpPr>
          <p:nvPr>
            <p:ph type="pic" sz="quarter" idx="13"/>
          </p:nvPr>
        </p:nvSpPr>
        <p:spPr>
          <a:xfrm>
            <a:off x="4289997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8" name="그림 개체 틀 2"/>
          <p:cNvSpPr>
            <a:spLocks noGrp="1"/>
          </p:cNvSpPr>
          <p:nvPr>
            <p:ph type="pic" sz="quarter" idx="14"/>
          </p:nvPr>
        </p:nvSpPr>
        <p:spPr>
          <a:xfrm>
            <a:off x="5671805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9" name="그림 개체 틀 2"/>
          <p:cNvSpPr>
            <a:spLocks noGrp="1"/>
          </p:cNvSpPr>
          <p:nvPr>
            <p:ph type="pic" sz="quarter" idx="15"/>
          </p:nvPr>
        </p:nvSpPr>
        <p:spPr>
          <a:xfrm>
            <a:off x="7044268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1" name="그림 개체 틀 2"/>
          <p:cNvSpPr>
            <a:spLocks noGrp="1"/>
          </p:cNvSpPr>
          <p:nvPr>
            <p:ph type="pic" sz="quarter" idx="16"/>
          </p:nvPr>
        </p:nvSpPr>
        <p:spPr>
          <a:xfrm>
            <a:off x="8416731" y="349449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2" name="그림 개체 틀 2"/>
          <p:cNvSpPr>
            <a:spLocks noGrp="1"/>
          </p:cNvSpPr>
          <p:nvPr>
            <p:ph type="pic" sz="quarter" idx="17"/>
          </p:nvPr>
        </p:nvSpPr>
        <p:spPr>
          <a:xfrm>
            <a:off x="158749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3" name="그림 개체 틀 2"/>
          <p:cNvSpPr>
            <a:spLocks noGrp="1"/>
          </p:cNvSpPr>
          <p:nvPr>
            <p:ph type="pic" sz="quarter" idx="18"/>
          </p:nvPr>
        </p:nvSpPr>
        <p:spPr>
          <a:xfrm>
            <a:off x="1529964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4" name="그림 개체 틀 2"/>
          <p:cNvSpPr>
            <a:spLocks noGrp="1"/>
          </p:cNvSpPr>
          <p:nvPr>
            <p:ph type="pic" sz="quarter" idx="19"/>
          </p:nvPr>
        </p:nvSpPr>
        <p:spPr>
          <a:xfrm>
            <a:off x="290943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5" name="그림 개체 틀 2"/>
          <p:cNvSpPr>
            <a:spLocks noGrp="1"/>
          </p:cNvSpPr>
          <p:nvPr>
            <p:ph type="pic" sz="quarter" idx="20"/>
          </p:nvPr>
        </p:nvSpPr>
        <p:spPr>
          <a:xfrm>
            <a:off x="4289997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6" name="그림 개체 틀 2"/>
          <p:cNvSpPr>
            <a:spLocks noGrp="1"/>
          </p:cNvSpPr>
          <p:nvPr>
            <p:ph type="pic" sz="quarter" idx="21"/>
          </p:nvPr>
        </p:nvSpPr>
        <p:spPr>
          <a:xfrm>
            <a:off x="5671805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7" name="그림 개체 틀 2"/>
          <p:cNvSpPr>
            <a:spLocks noGrp="1"/>
          </p:cNvSpPr>
          <p:nvPr>
            <p:ph type="pic" sz="quarter" idx="22"/>
          </p:nvPr>
        </p:nvSpPr>
        <p:spPr>
          <a:xfrm>
            <a:off x="7044268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8" name="그림 개체 틀 2"/>
          <p:cNvSpPr>
            <a:spLocks noGrp="1"/>
          </p:cNvSpPr>
          <p:nvPr>
            <p:ph type="pic" sz="quarter" idx="23"/>
          </p:nvPr>
        </p:nvSpPr>
        <p:spPr>
          <a:xfrm>
            <a:off x="8416731" y="4316478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19" name="그림 개체 틀 2"/>
          <p:cNvSpPr>
            <a:spLocks noGrp="1"/>
          </p:cNvSpPr>
          <p:nvPr>
            <p:ph type="pic" sz="quarter" idx="24"/>
          </p:nvPr>
        </p:nvSpPr>
        <p:spPr>
          <a:xfrm>
            <a:off x="158749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0" name="그림 개체 틀 2"/>
          <p:cNvSpPr>
            <a:spLocks noGrp="1"/>
          </p:cNvSpPr>
          <p:nvPr>
            <p:ph type="pic" sz="quarter" idx="25"/>
          </p:nvPr>
        </p:nvSpPr>
        <p:spPr>
          <a:xfrm>
            <a:off x="1529964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1" name="그림 개체 틀 2"/>
          <p:cNvSpPr>
            <a:spLocks noGrp="1"/>
          </p:cNvSpPr>
          <p:nvPr>
            <p:ph type="pic" sz="quarter" idx="26"/>
          </p:nvPr>
        </p:nvSpPr>
        <p:spPr>
          <a:xfrm>
            <a:off x="290943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2" name="그림 개체 틀 2"/>
          <p:cNvSpPr>
            <a:spLocks noGrp="1"/>
          </p:cNvSpPr>
          <p:nvPr>
            <p:ph type="pic" sz="quarter" idx="27"/>
          </p:nvPr>
        </p:nvSpPr>
        <p:spPr>
          <a:xfrm>
            <a:off x="4289997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3" name="그림 개체 틀 2"/>
          <p:cNvSpPr>
            <a:spLocks noGrp="1"/>
          </p:cNvSpPr>
          <p:nvPr>
            <p:ph type="pic" sz="quarter" idx="28"/>
          </p:nvPr>
        </p:nvSpPr>
        <p:spPr>
          <a:xfrm>
            <a:off x="5671805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4" name="그림 개체 틀 2"/>
          <p:cNvSpPr>
            <a:spLocks noGrp="1"/>
          </p:cNvSpPr>
          <p:nvPr>
            <p:ph type="pic" sz="quarter" idx="29"/>
          </p:nvPr>
        </p:nvSpPr>
        <p:spPr>
          <a:xfrm>
            <a:off x="7044268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5" name="그림 개체 틀 2"/>
          <p:cNvSpPr>
            <a:spLocks noGrp="1"/>
          </p:cNvSpPr>
          <p:nvPr>
            <p:ph type="pic" sz="quarter" idx="30"/>
          </p:nvPr>
        </p:nvSpPr>
        <p:spPr>
          <a:xfrm>
            <a:off x="8416731" y="5133671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6" name="그림 개체 틀 2"/>
          <p:cNvSpPr>
            <a:spLocks noGrp="1"/>
          </p:cNvSpPr>
          <p:nvPr>
            <p:ph type="pic" sz="quarter" idx="31"/>
          </p:nvPr>
        </p:nvSpPr>
        <p:spPr>
          <a:xfrm>
            <a:off x="158749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7" name="그림 개체 틀 2"/>
          <p:cNvSpPr>
            <a:spLocks noGrp="1"/>
          </p:cNvSpPr>
          <p:nvPr>
            <p:ph type="pic" sz="quarter" idx="32"/>
          </p:nvPr>
        </p:nvSpPr>
        <p:spPr>
          <a:xfrm>
            <a:off x="1529964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8" name="그림 개체 틀 2"/>
          <p:cNvSpPr>
            <a:spLocks noGrp="1"/>
          </p:cNvSpPr>
          <p:nvPr>
            <p:ph type="pic" sz="quarter" idx="33"/>
          </p:nvPr>
        </p:nvSpPr>
        <p:spPr>
          <a:xfrm>
            <a:off x="290943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29" name="그림 개체 틀 2"/>
          <p:cNvSpPr>
            <a:spLocks noGrp="1"/>
          </p:cNvSpPr>
          <p:nvPr>
            <p:ph type="pic" sz="quarter" idx="34"/>
          </p:nvPr>
        </p:nvSpPr>
        <p:spPr>
          <a:xfrm>
            <a:off x="4289997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0" name="그림 개체 틀 2"/>
          <p:cNvSpPr>
            <a:spLocks noGrp="1"/>
          </p:cNvSpPr>
          <p:nvPr>
            <p:ph type="pic" sz="quarter" idx="35"/>
          </p:nvPr>
        </p:nvSpPr>
        <p:spPr>
          <a:xfrm>
            <a:off x="5671805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1" name="그림 개체 틀 2"/>
          <p:cNvSpPr>
            <a:spLocks noGrp="1"/>
          </p:cNvSpPr>
          <p:nvPr>
            <p:ph type="pic" sz="quarter" idx="36"/>
          </p:nvPr>
        </p:nvSpPr>
        <p:spPr>
          <a:xfrm>
            <a:off x="7044268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  <p:sp>
        <p:nvSpPr>
          <p:cNvPr id="32" name="그림 개체 틀 2"/>
          <p:cNvSpPr>
            <a:spLocks noGrp="1"/>
          </p:cNvSpPr>
          <p:nvPr>
            <p:ph type="pic" sz="quarter" idx="37"/>
          </p:nvPr>
        </p:nvSpPr>
        <p:spPr>
          <a:xfrm>
            <a:off x="8416731" y="5959490"/>
            <a:ext cx="1283862" cy="756000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buNone/>
              <a:defRPr sz="1200"/>
            </a:lvl1pPr>
          </a:lstStyle>
          <a:p>
            <a:pPr lvl="0"/>
            <a:endParaRPr lang="ko-KR" altLang="en-US" noProof="0"/>
          </a:p>
        </p:txBody>
      </p:sp>
    </p:spTree>
    <p:extLst>
      <p:ext uri="{BB962C8B-B14F-4D97-AF65-F5344CB8AC3E}">
        <p14:creationId xmlns:p14="http://schemas.microsoft.com/office/powerpoint/2010/main" val="17898782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A039883-492C-43C3-9B34-266233D8D0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67E53661-B553-4B2F-9572-A6A4F7527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7979BF5-AC05-4348-B3BA-D61A446EB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5/20/2024</a:t>
            </a:fld>
            <a:endParaRPr 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9A126461-8595-441F-885E-10BD8B4AB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2F1C2138-F40F-417B-8897-AB0FBEF4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38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EE89B7C9-8CD1-4A9F-B87D-3795B95458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13" y="153988"/>
            <a:ext cx="1750748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직사각형 5">
            <a:extLst>
              <a:ext uri="{FF2B5EF4-FFF2-40B4-BE49-F238E27FC236}">
                <a16:creationId xmlns="" xmlns:a16="http://schemas.microsoft.com/office/drawing/2014/main" id="{58AE1E96-6059-4867-954D-3087E1D806E7}"/>
              </a:ext>
            </a:extLst>
          </p:cNvPr>
          <p:cNvSpPr/>
          <p:nvPr userDrawn="1"/>
        </p:nvSpPr>
        <p:spPr>
          <a:xfrm>
            <a:off x="0" y="430957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D6B19C">
                  <a:alpha val="14000"/>
                </a:srgbClr>
              </a:gs>
              <a:gs pos="30000">
                <a:srgbClr val="D49E6C"/>
              </a:gs>
              <a:gs pos="70000">
                <a:srgbClr val="A65528"/>
              </a:gs>
              <a:gs pos="100000">
                <a:srgbClr val="663012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endParaRPr lang="ko-KR" altLang="en-US" sz="1300"/>
          </a:p>
        </p:txBody>
      </p:sp>
      <p:sp>
        <p:nvSpPr>
          <p:cNvPr id="1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1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1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4">
            <a:extLst>
              <a:ext uri="{FF2B5EF4-FFF2-40B4-BE49-F238E27FC236}">
                <a16:creationId xmlns="" xmlns:a16="http://schemas.microsoft.com/office/drawing/2014/main" id="{7B50B386-8365-4765-BA8C-28D7BA3BA1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9A05643A-E199-4490-B4E6-63D5AC307952}" type="datetimeFigureOut">
              <a:rPr lang="ko-KR" altLang="en-US"/>
              <a:pPr>
                <a:defRPr/>
              </a:pPr>
              <a:t>2024-05-20</a:t>
            </a:fld>
            <a:endParaRPr lang="ko-KR" altLang="en-US"/>
          </a:p>
        </p:txBody>
      </p:sp>
      <p:sp>
        <p:nvSpPr>
          <p:cNvPr id="8" name="바닥글 개체 틀 5">
            <a:extLst>
              <a:ext uri="{FF2B5EF4-FFF2-40B4-BE49-F238E27FC236}">
                <a16:creationId xmlns="" xmlns:a16="http://schemas.microsoft.com/office/drawing/2014/main" id="{6AE0D9F5-B620-4CFC-A22B-CEC50B330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/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6">
            <a:extLst>
              <a:ext uri="{FF2B5EF4-FFF2-40B4-BE49-F238E27FC236}">
                <a16:creationId xmlns="" xmlns:a16="http://schemas.microsoft.com/office/drawing/2014/main" id="{8547DBB9-1725-4B4E-8176-186293643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latinLnBrk="1" hangingPunct="1">
              <a:lnSpc>
                <a:spcPct val="120000"/>
              </a:lnSpc>
              <a:buFont typeface="Wingdings" panose="05000000000000000000" pitchFamily="2" charset="2"/>
              <a:buChar char="§"/>
              <a:defRPr/>
            </a:lvl1pPr>
          </a:lstStyle>
          <a:p>
            <a:pPr>
              <a:defRPr/>
            </a:pPr>
            <a:fld id="{04AA4767-ADBC-4AEE-85D0-3D31D2FDD5B0}" type="slidenum">
              <a:rPr lang="ko-KR" altLang="en-US"/>
              <a:pPr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775501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9587807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2802731263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9530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5035550" y="1600206"/>
            <a:ext cx="437515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946626044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5032115" y="1535113"/>
            <a:ext cx="437859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</p:spTree>
    <p:extLst>
      <p:ext uri="{BB962C8B-B14F-4D97-AF65-F5344CB8AC3E}">
        <p14:creationId xmlns:p14="http://schemas.microsoft.com/office/powerpoint/2010/main" val="3827333869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297704908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9798832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95303" y="273050"/>
            <a:ext cx="3259006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72971" y="273059"/>
            <a:ext cx="5537729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95303" y="1435103"/>
            <a:ext cx="3259006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</p:spTree>
    <p:extLst>
      <p:ext uri="{BB962C8B-B14F-4D97-AF65-F5344CB8AC3E}">
        <p14:creationId xmlns:p14="http://schemas.microsoft.com/office/powerpoint/2010/main" val="1546308921"/>
      </p:ext>
    </p:extLst>
  </p:cSld>
  <p:clrMapOvr>
    <a:masterClrMapping/>
  </p:clrMapOvr>
  <p:transition spd="slow">
    <p:sndAc>
      <p:stSnd>
        <p:snd r:embed="rId1" name="type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8853" r:id="rId1"/>
    <p:sldLayoutId id="2147488864" r:id="rId2"/>
    <p:sldLayoutId id="2147488854" r:id="rId3"/>
    <p:sldLayoutId id="2147488855" r:id="rId4"/>
    <p:sldLayoutId id="2147488856" r:id="rId5"/>
    <p:sldLayoutId id="2147488857" r:id="rId6"/>
    <p:sldLayoutId id="2147488858" r:id="rId7"/>
    <p:sldLayoutId id="2147488859" r:id="rId8"/>
    <p:sldLayoutId id="2147488860" r:id="rId9"/>
    <p:sldLayoutId id="2147488861" r:id="rId10"/>
    <p:sldLayoutId id="2147488862" r:id="rId11"/>
    <p:sldLayoutId id="2147488863" r:id="rId12"/>
    <p:sldLayoutId id="2147488865" r:id="rId13"/>
    <p:sldLayoutId id="2147488866" r:id="rId14"/>
  </p:sldLayoutIdLst>
  <p:transition spd="slow">
    <p:sndAc>
      <p:stSnd>
        <p:snd r:embed="rId16" name="type.wav"/>
      </p:stSnd>
    </p:sndAc>
  </p:transition>
  <p:txStyles>
    <p:titleStyle>
      <a:lvl1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defTabSz="1004888" rtl="0" eaLnBrk="0" fontAlgn="base" latinLnBrk="1" hangingPunct="0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189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377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566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754" algn="ctr" defTabSz="1006450" rtl="0" fontAlgn="base" latinLnBrk="1">
        <a:spcBef>
          <a:spcPct val="0"/>
        </a:spcBef>
        <a:spcAft>
          <a:spcPct val="0"/>
        </a:spcAft>
        <a:defRPr kumimoji="1" sz="48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74650" indent="-374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311150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000">
          <a:solidFill>
            <a:schemeClr val="tx1"/>
          </a:solidFill>
          <a:latin typeface="+mn-lt"/>
          <a:ea typeface="+mn-ea"/>
        </a:defRPr>
      </a:lvl2pPr>
      <a:lvl3pPr marL="1254125" indent="-247650" algn="l" defTabSz="1004888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</a:defRPr>
      </a:lvl3pPr>
      <a:lvl4pPr marL="1754188" indent="-249238" algn="l" defTabSz="1004888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300">
          <a:solidFill>
            <a:schemeClr val="tx1"/>
          </a:solidFill>
          <a:latin typeface="+mn-lt"/>
          <a:ea typeface="+mn-ea"/>
        </a:defRPr>
      </a:lvl4pPr>
      <a:lvl5pPr marL="2252663" indent="-244475" algn="l" defTabSz="1004888" rtl="0" eaLnBrk="0" fontAlgn="base" latinLnBrk="1" hangingPunct="0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5pPr>
      <a:lvl6pPr marL="2711383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6pPr>
      <a:lvl7pPr marL="3168571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7pPr>
      <a:lvl8pPr marL="3625760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8pPr>
      <a:lvl9pPr marL="4082949" indent="-246057" algn="l" defTabSz="1006450" rtl="0" fontAlgn="base" latinLnBrk="1">
        <a:spcBef>
          <a:spcPct val="20000"/>
        </a:spcBef>
        <a:spcAft>
          <a:spcPct val="0"/>
        </a:spcAft>
        <a:buChar char="»"/>
        <a:defRPr kumimoji="1" sz="23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5.png"/><Relationship Id="rId10" Type="http://schemas.openxmlformats.org/officeDocument/2006/relationships/image" Target="../media/image45.png"/><Relationship Id="rId4" Type="http://schemas.openxmlformats.org/officeDocument/2006/relationships/image" Target="../media/image4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2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54.png"/><Relationship Id="rId5" Type="http://schemas.openxmlformats.org/officeDocument/2006/relationships/image" Target="../media/image5.png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60.png"/><Relationship Id="rId5" Type="http://schemas.openxmlformats.org/officeDocument/2006/relationships/image" Target="../media/image5.png"/><Relationship Id="rId15" Type="http://schemas.openxmlformats.org/officeDocument/2006/relationships/image" Target="../media/image64.png"/><Relationship Id="rId10" Type="http://schemas.openxmlformats.org/officeDocument/2006/relationships/image" Target="../media/image59.png"/><Relationship Id="rId4" Type="http://schemas.openxmlformats.org/officeDocument/2006/relationships/image" Target="../media/image4.png"/><Relationship Id="rId9" Type="http://schemas.openxmlformats.org/officeDocument/2006/relationships/image" Target="../media/image58.png"/><Relationship Id="rId1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67.png"/><Relationship Id="rId18" Type="http://schemas.openxmlformats.org/officeDocument/2006/relationships/image" Target="../media/image72.png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66.png"/><Relationship Id="rId17" Type="http://schemas.openxmlformats.org/officeDocument/2006/relationships/image" Target="../media/image71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.png"/><Relationship Id="rId11" Type="http://schemas.openxmlformats.org/officeDocument/2006/relationships/image" Target="../media/image65.png"/><Relationship Id="rId5" Type="http://schemas.openxmlformats.org/officeDocument/2006/relationships/image" Target="../media/image4.png"/><Relationship Id="rId15" Type="http://schemas.openxmlformats.org/officeDocument/2006/relationships/image" Target="../media/image69.png"/><Relationship Id="rId10" Type="http://schemas.openxmlformats.org/officeDocument/2006/relationships/image" Target="../media/image9.png"/><Relationship Id="rId19" Type="http://schemas.openxmlformats.org/officeDocument/2006/relationships/image" Target="../media/image73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12" Type="http://schemas.openxmlformats.org/officeDocument/2006/relationships/image" Target="../media/image78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8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77.png"/><Relationship Id="rId5" Type="http://schemas.openxmlformats.org/officeDocument/2006/relationships/image" Target="../media/image5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4.png"/><Relationship Id="rId9" Type="http://schemas.openxmlformats.org/officeDocument/2006/relationships/image" Target="../media/image75.png"/><Relationship Id="rId1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86.png"/><Relationship Id="rId3" Type="http://schemas.openxmlformats.org/officeDocument/2006/relationships/image" Target="../media/image2.png"/><Relationship Id="rId21" Type="http://schemas.openxmlformats.org/officeDocument/2006/relationships/image" Target="../media/image89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4.png"/><Relationship Id="rId20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83.png"/><Relationship Id="rId10" Type="http://schemas.openxmlformats.org/officeDocument/2006/relationships/image" Target="../media/image10.png"/><Relationship Id="rId19" Type="http://schemas.openxmlformats.org/officeDocument/2006/relationships/image" Target="../media/image87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90.png"/><Relationship Id="rId3" Type="http://schemas.openxmlformats.org/officeDocument/2006/relationships/image" Target="../media/image2.png"/><Relationship Id="rId21" Type="http://schemas.openxmlformats.org/officeDocument/2006/relationships/image" Target="../media/image9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6.png"/><Relationship Id="rId20" Type="http://schemas.openxmlformats.org/officeDocument/2006/relationships/image" Target="../media/image9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9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4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2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2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84149" y="504018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상시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회의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24.05.15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576" y="1967112"/>
            <a:ext cx="7632848" cy="391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광진개발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28665" y="2813342"/>
            <a:ext cx="14401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4800" dirty="0" smtClean="0">
                <a:solidFill>
                  <a:srgbClr val="FF0000"/>
                </a:solidFill>
              </a:rPr>
              <a:t>?!</a:t>
            </a:r>
            <a:endParaRPr lang="ko-KR" altLang="en-US" sz="4800" dirty="0">
              <a:solidFill>
                <a:srgbClr val="FF0000"/>
              </a:solidFill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94" y="1683544"/>
            <a:ext cx="8614677" cy="4804520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71" y="2276872"/>
            <a:ext cx="4377599" cy="319372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794" y="5470592"/>
            <a:ext cx="4460676" cy="49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67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용마루건설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457" y="1666849"/>
            <a:ext cx="2872751" cy="2232248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528" y="3789040"/>
            <a:ext cx="2592288" cy="2950362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24808" y="1692074"/>
            <a:ext cx="2736303" cy="504732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080" y="1666849"/>
            <a:ext cx="3852432" cy="1892022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7228" y="3319220"/>
            <a:ext cx="3366252" cy="319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55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신성메가텍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968" y="1680534"/>
            <a:ext cx="2938801" cy="277804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848" y="1680534"/>
            <a:ext cx="2165683" cy="3284984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19" y="4149080"/>
            <a:ext cx="2872249" cy="262441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7"/>
          <a:srcRect t="33643"/>
          <a:stretch/>
        </p:blipFill>
        <p:spPr>
          <a:xfrm>
            <a:off x="3603297" y="4965518"/>
            <a:ext cx="2069784" cy="175596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3081" y="1859640"/>
            <a:ext cx="3456383" cy="348321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95156" y="3629845"/>
            <a:ext cx="1682380" cy="299695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48064" y="5025672"/>
            <a:ext cx="2489312" cy="169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06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상부작업 종료 후 난간외부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자재의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위험  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892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모든 자재의 종료까지가 작업의 종료라고 판단하여 작업을 실시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7921536" cy="369332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낙하물에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대한 사고사례 및 중대재해 발생이 증가됨을 인지해야 됨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5" y="1809374"/>
            <a:ext cx="3672409" cy="32815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8"/>
          <a:srcRect l="-1" r="453"/>
          <a:stretch/>
        </p:blipFill>
        <p:spPr>
          <a:xfrm>
            <a:off x="784991" y="1809375"/>
            <a:ext cx="3663953" cy="326379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0722" y="1852824"/>
            <a:ext cx="3648222" cy="3220346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5796" y="1855827"/>
            <a:ext cx="3603148" cy="3217341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5794" y="1861590"/>
            <a:ext cx="3603149" cy="321157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8877" y="2432990"/>
            <a:ext cx="3570066" cy="1140025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7338" y="1852823"/>
            <a:ext cx="3581605" cy="322034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 rotWithShape="1">
          <a:blip r:embed="rId14"/>
          <a:srcRect t="7444" r="58595" b="54314"/>
          <a:stretch/>
        </p:blipFill>
        <p:spPr>
          <a:xfrm>
            <a:off x="5831171" y="1813014"/>
            <a:ext cx="3278062" cy="1494329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4"/>
          <a:srcRect t="58511" r="18605"/>
          <a:stretch/>
        </p:blipFill>
        <p:spPr>
          <a:xfrm>
            <a:off x="5817096" y="3434429"/>
            <a:ext cx="3292137" cy="1638737"/>
          </a:xfrm>
          <a:prstGeom prst="rect">
            <a:avLst/>
          </a:prstGeom>
          <a:ln w="47625"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112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철근 및 폼 벽체 지지대 변형으로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6" y="5215784"/>
            <a:ext cx="93073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5m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이상의 구조물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타설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전에는 지지대의 이상유무 육안점검을 철저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9656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조치 후 즉시 사진을 등재하여 </a:t>
            </a:r>
            <a:r>
              <a:rPr lang="ko-KR" altLang="en-US" sz="1800" dirty="0" err="1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이상없음을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공지해 주셔야 됨 </a:t>
            </a:r>
            <a:r>
              <a:rPr lang="en-US" altLang="ko-KR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en-US" altLang="ko-KR" sz="1800" dirty="0" smtClean="0">
              <a:solidFill>
                <a:schemeClr val="accent2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802" y="1795690"/>
            <a:ext cx="3682142" cy="3295202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7964" y="1811762"/>
            <a:ext cx="3640979" cy="327912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963" y="1839996"/>
            <a:ext cx="3640980" cy="323317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0"/>
          <a:srcRect t="3003"/>
          <a:stretch/>
        </p:blipFill>
        <p:spPr>
          <a:xfrm>
            <a:off x="781912" y="1809848"/>
            <a:ext cx="3665472" cy="3263321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2403" y="1806950"/>
            <a:ext cx="3654981" cy="3280689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2"/>
          <a:srcRect t="23750"/>
          <a:stretch/>
        </p:blipFill>
        <p:spPr>
          <a:xfrm>
            <a:off x="801102" y="1835967"/>
            <a:ext cx="3646282" cy="323720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17096" y="1999153"/>
            <a:ext cx="3384376" cy="2709408"/>
          </a:xfrm>
          <a:prstGeom prst="rect">
            <a:avLst/>
          </a:prstGeom>
        </p:spPr>
      </p:pic>
      <p:sp>
        <p:nvSpPr>
          <p:cNvPr id="19" name="직사각형 18"/>
          <p:cNvSpPr/>
          <p:nvPr/>
        </p:nvSpPr>
        <p:spPr>
          <a:xfrm>
            <a:off x="5967752" y="4360099"/>
            <a:ext cx="31135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b="1" dirty="0" err="1" smtClean="0"/>
              <a:t>정기안전보건교육시</a:t>
            </a:r>
            <a:r>
              <a:rPr lang="ko-KR" altLang="en-US" b="1" dirty="0" smtClean="0"/>
              <a:t> 작업방법 공지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8721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3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램프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D/A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구간 발판지지대 기준미달로 인한 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79077" y="5215784"/>
            <a:ext cx="91264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강관틀비계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설치지연으로 위험요소 방치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완전히 통제관리를 실시해야 됨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원청의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지시사항 시정조치 불량은 중대재해 발생 시 위반사항 임 </a:t>
            </a:r>
            <a:endParaRPr lang="en-US" altLang="ko-KR" sz="24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05054"/>
            <a:ext cx="3678105" cy="3285838"/>
          </a:xfrm>
          <a:prstGeom prst="rect">
            <a:avLst/>
          </a:prstGeom>
        </p:spPr>
      </p:pic>
      <p:sp>
        <p:nvSpPr>
          <p:cNvPr id="9" name="타원 8"/>
          <p:cNvSpPr/>
          <p:nvPr/>
        </p:nvSpPr>
        <p:spPr>
          <a:xfrm>
            <a:off x="1719463" y="3208461"/>
            <a:ext cx="800472" cy="451745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0" name="타원 19"/>
          <p:cNvSpPr/>
          <p:nvPr/>
        </p:nvSpPr>
        <p:spPr>
          <a:xfrm>
            <a:off x="2513112" y="4229472"/>
            <a:ext cx="1008112" cy="720080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8" y="1803233"/>
            <a:ext cx="3678106" cy="3269935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486" y="1806692"/>
            <a:ext cx="3679458" cy="3291743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3231"/>
            <a:ext cx="3672409" cy="3295204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7407" y="1788345"/>
            <a:ext cx="3691536" cy="3284823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3"/>
          <a:srcRect b="10478"/>
          <a:stretch/>
        </p:blipFill>
        <p:spPr>
          <a:xfrm>
            <a:off x="779668" y="1814835"/>
            <a:ext cx="1976287" cy="3281995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25109" y="1816316"/>
            <a:ext cx="2086266" cy="325685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37809" y="1770662"/>
            <a:ext cx="3103623" cy="3191320"/>
          </a:xfrm>
          <a:prstGeom prst="rect">
            <a:avLst/>
          </a:prstGeom>
        </p:spPr>
      </p:pic>
      <p:sp>
        <p:nvSpPr>
          <p:cNvPr id="22" name="직사각형 21"/>
          <p:cNvSpPr/>
          <p:nvPr/>
        </p:nvSpPr>
        <p:spPr>
          <a:xfrm>
            <a:off x="5727929" y="4575534"/>
            <a:ext cx="31135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b="1" dirty="0" smtClean="0"/>
              <a:t>상</a:t>
            </a:r>
            <a:r>
              <a:rPr lang="en-US" altLang="ko-KR" b="1" dirty="0" smtClean="0"/>
              <a:t>.</a:t>
            </a:r>
            <a:r>
              <a:rPr lang="ko-KR" altLang="en-US" b="1" dirty="0" smtClean="0"/>
              <a:t>하 접근통제 중 완전폐합조치 요함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32973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갱폼난간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내 자재적재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미체결로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234" y="5207288"/>
            <a:ext cx="83263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인상작업 전 부득이한 경우에는 자재를 반드시 고정해야 됨  </a:t>
            </a:r>
            <a:endParaRPr lang="ko-KR" altLang="en-US" sz="2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9217680" cy="1477328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차후 인상작업이 본격적으로 진행될 시 자재로 인한 작업지연 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반복</a:t>
            </a:r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승강로</a:t>
            </a:r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상부에 자재를 적재하는 행위는 반드시 근절되어야 함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1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1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8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 rotWithShape="1">
          <a:blip r:embed="rId11"/>
          <a:srcRect t="935"/>
          <a:stretch/>
        </p:blipFill>
        <p:spPr>
          <a:xfrm>
            <a:off x="770838" y="1795500"/>
            <a:ext cx="3689048" cy="3277668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2926" y="3176662"/>
            <a:ext cx="3636018" cy="1921993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0262" y="1795726"/>
            <a:ext cx="3658681" cy="3302929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40089" y="1839094"/>
            <a:ext cx="3577797" cy="3234073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01984" y="1813607"/>
            <a:ext cx="3646959" cy="3285048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1239" y="1804886"/>
            <a:ext cx="3658647" cy="3293769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68046" y="1798445"/>
            <a:ext cx="3680898" cy="3282318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 rotWithShape="1">
          <a:blip r:embed="rId18"/>
          <a:srcRect l="17660" t="25841" r="56617" b="47887"/>
          <a:stretch/>
        </p:blipFill>
        <p:spPr>
          <a:xfrm>
            <a:off x="5734402" y="1846441"/>
            <a:ext cx="3317874" cy="290817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12633" y="1846441"/>
            <a:ext cx="3605253" cy="3226726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25" name="직사각형 24"/>
          <p:cNvSpPr/>
          <p:nvPr/>
        </p:nvSpPr>
        <p:spPr>
          <a:xfrm>
            <a:off x="6412009" y="4393265"/>
            <a:ext cx="21036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lang="ko-KR" altLang="en-US" b="1" dirty="0" smtClean="0"/>
              <a:t>지속적 확인 및 통보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440576668"/>
      </p:ext>
    </p:extLst>
  </p:cSld>
  <p:clrMapOvr>
    <a:masterClrMapping/>
  </p:clrMapOvr>
  <p:transition spd="slow">
    <p:sndAc>
      <p:stSnd>
        <p:snd r:embed="rId3" name="type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사용기준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전도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4" name="직사각형 13"/>
          <p:cNvSpPr/>
          <p:nvPr/>
        </p:nvSpPr>
        <p:spPr>
          <a:xfrm>
            <a:off x="583407" y="5433757"/>
            <a:ext cx="86389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고소작업대 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임대계약서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확인필요 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–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사고발생 시 책임분쟁우려 </a:t>
            </a:r>
            <a:endParaRPr lang="en-US" altLang="ko-KR" sz="2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근로자 보호구 착용상태 불량 및 하부 감시자 미 배치 </a:t>
            </a:r>
            <a:r>
              <a:rPr lang="en-US" altLang="ko-KR" sz="24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22" name="그림 21"/>
          <p:cNvPicPr>
            <a:picLocks noChangeAspect="1"/>
          </p:cNvPicPr>
          <p:nvPr/>
        </p:nvPicPr>
        <p:blipFill rotWithShape="1">
          <a:blip r:embed="rId8"/>
          <a:srcRect l="7811" r="4295"/>
          <a:stretch/>
        </p:blipFill>
        <p:spPr>
          <a:xfrm rot="16200000">
            <a:off x="2893084" y="2298160"/>
            <a:ext cx="1381529" cy="1462160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 rotWithShape="1">
          <a:blip r:embed="rId9"/>
          <a:srcRect b="4546"/>
          <a:stretch/>
        </p:blipFill>
        <p:spPr>
          <a:xfrm>
            <a:off x="770838" y="1797623"/>
            <a:ext cx="3689048" cy="3293269"/>
          </a:xfrm>
          <a:prstGeom prst="rect">
            <a:avLst/>
          </a:prstGeom>
        </p:spPr>
      </p:pic>
      <p:pic>
        <p:nvPicPr>
          <p:cNvPr id="26" name="그림 25"/>
          <p:cNvPicPr>
            <a:picLocks noChangeAspect="1"/>
          </p:cNvPicPr>
          <p:nvPr/>
        </p:nvPicPr>
        <p:blipFill rotWithShape="1">
          <a:blip r:embed="rId10"/>
          <a:srcRect l="15768" r="11141"/>
          <a:stretch/>
        </p:blipFill>
        <p:spPr>
          <a:xfrm>
            <a:off x="776535" y="1795500"/>
            <a:ext cx="3672409" cy="3277668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534" y="1805052"/>
            <a:ext cx="3672410" cy="328583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79022" y="1816218"/>
            <a:ext cx="3669921" cy="32821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01072" y="3247214"/>
            <a:ext cx="3768824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ko-KR" altLang="en-US" sz="2800" b="1" dirty="0" smtClean="0"/>
              <a:t> </a:t>
            </a:r>
            <a:endParaRPr lang="ko-KR" altLang="en-US" sz="2800" b="1" dirty="0"/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 rotWithShape="1">
          <a:blip r:embed="rId13"/>
          <a:srcRect t="1070" b="8384"/>
          <a:stretch/>
        </p:blipFill>
        <p:spPr>
          <a:xfrm>
            <a:off x="801397" y="1816166"/>
            <a:ext cx="2010981" cy="3257002"/>
          </a:xfrm>
          <a:prstGeom prst="rect">
            <a:avLst/>
          </a:prstGeom>
        </p:spPr>
      </p:pic>
      <p:pic>
        <p:nvPicPr>
          <p:cNvPr id="18" name="그림 1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88703" y="1807737"/>
            <a:ext cx="2160239" cy="329058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00799" y="1787407"/>
            <a:ext cx="2960783" cy="1362104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00796" y="3144373"/>
            <a:ext cx="2960785" cy="1874601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6321152" y="4581128"/>
            <a:ext cx="21036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현장교육 및 주지확인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2840275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936104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6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하부 자재관리불량으로 인한 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충돌위험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29520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sp>
        <p:nvSpPr>
          <p:cNvPr id="29" name="직사각형 28"/>
          <p:cNvSpPr/>
          <p:nvPr/>
        </p:nvSpPr>
        <p:spPr>
          <a:xfrm>
            <a:off x="583407" y="5433757"/>
            <a:ext cx="814998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잘 보이는 구간조차도 점검을 하지 않는다 라는 오해의 소지가 있음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및 설치 후 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갱폼의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주변 이상유무 점검실시화 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습관화</a:t>
            </a:r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</a:t>
            </a:r>
            <a:r>
              <a:rPr lang="ko-KR" altLang="en-US" sz="20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낙하물에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의한 안전의식이 필요함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70490" y="1802121"/>
            <a:ext cx="3664998" cy="3288769"/>
          </a:xfrm>
          <a:prstGeom prst="rect">
            <a:avLst/>
          </a:prstGeom>
        </p:spPr>
      </p:pic>
      <p:sp>
        <p:nvSpPr>
          <p:cNvPr id="18" name="타원 17"/>
          <p:cNvSpPr/>
          <p:nvPr/>
        </p:nvSpPr>
        <p:spPr>
          <a:xfrm>
            <a:off x="1280592" y="2060848"/>
            <a:ext cx="1074186" cy="1083525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1856656" y="3239343"/>
            <a:ext cx="0" cy="1833825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</p:cxnSp>
      <p:pic>
        <p:nvPicPr>
          <p:cNvPr id="7" name="그림 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72156" y="1777968"/>
            <a:ext cx="3679470" cy="3302963"/>
          </a:xfrm>
          <a:prstGeom prst="rect">
            <a:avLst/>
          </a:prstGeom>
        </p:spPr>
      </p:pic>
      <p:pic>
        <p:nvPicPr>
          <p:cNvPr id="24" name="그림 23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8090" y="1788235"/>
            <a:ext cx="3647398" cy="326732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230" y="1791981"/>
            <a:ext cx="3695749" cy="3288950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01140" y="1810459"/>
            <a:ext cx="3555626" cy="3245096"/>
          </a:xfrm>
          <a:prstGeom prst="rect">
            <a:avLst/>
          </a:prstGeom>
        </p:spPr>
      </p:pic>
      <p:pic>
        <p:nvPicPr>
          <p:cNvPr id="28" name="그림 2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76910" y="1812537"/>
            <a:ext cx="3604825" cy="3284784"/>
          </a:xfrm>
          <a:prstGeom prst="rect">
            <a:avLst/>
          </a:prstGeom>
        </p:spPr>
      </p:pic>
      <p:pic>
        <p:nvPicPr>
          <p:cNvPr id="15" name="그림 1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636169" y="1817307"/>
            <a:ext cx="3421287" cy="3238247"/>
          </a:xfrm>
          <a:prstGeom prst="rect">
            <a:avLst/>
          </a:prstGeom>
          <a:ln w="50800">
            <a:solidFill>
              <a:srgbClr val="92D050"/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6295010" y="4658822"/>
            <a:ext cx="2103603" cy="288032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r>
              <a:rPr kumimoji="1" lang="en-US" altLang="ko-KR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4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개소 </a:t>
            </a:r>
            <a:r>
              <a:rPr kumimoji="1" lang="ko-KR" altLang="en-US" sz="1300" b="1" i="0" u="none" strike="noStrike" cap="none" normalizeH="0" baseline="0" dirty="0" err="1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낙하물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 정리</a:t>
            </a:r>
            <a:r>
              <a:rPr kumimoji="1" lang="en-US" altLang="ko-KR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_</a:t>
            </a:r>
            <a:r>
              <a:rPr kumimoji="1" lang="ko-KR" altLang="en-US" sz="1300" b="1" i="0" u="none" strike="noStrike" cap="none" normalizeH="0" baseline="0" dirty="0" smtClean="0">
                <a:solidFill>
                  <a:schemeClr val="tx1"/>
                </a:solidFill>
                <a:effectLst/>
                <a:latin typeface="HY울릉도L"/>
                <a:ea typeface="HY울릉도L"/>
              </a:rPr>
              <a:t>확인</a:t>
            </a: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9291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목재가공장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관리상태불량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호흡기 질환 위험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343956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62979" y="1789561"/>
            <a:ext cx="3696907" cy="3350084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583407" y="5433757"/>
            <a:ext cx="6883616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압축공기 사용유무 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호흡용보호구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착용유무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분진 배출상태</a:t>
            </a:r>
            <a:endParaRPr lang="en-US" altLang="ko-KR" sz="20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비정상적인 작동 및 환경</a:t>
            </a:r>
            <a:r>
              <a:rPr lang="en-US" altLang="ko-KR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위험의 통제유무 등 </a:t>
            </a:r>
            <a:r>
              <a:rPr lang="ko-KR" altLang="en-US" sz="2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en-US" altLang="ko-KR" sz="20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9" name="그림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879711" y="2094155"/>
            <a:ext cx="3249754" cy="3291407"/>
          </a:xfrm>
          <a:prstGeom prst="rect">
            <a:avLst/>
          </a:prstGeom>
        </p:spPr>
      </p:pic>
      <p:pic>
        <p:nvPicPr>
          <p:cNvPr id="30" name="그림 29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459811" y="4565056"/>
            <a:ext cx="2331108" cy="1978954"/>
          </a:xfrm>
          <a:prstGeom prst="rect">
            <a:avLst/>
          </a:prstGeom>
        </p:spPr>
      </p:pic>
      <p:pic>
        <p:nvPicPr>
          <p:cNvPr id="31" name="그림 3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628636" y="1656612"/>
            <a:ext cx="5210902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679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45993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     1. 0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5.08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F/B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73187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계단 참 서포터 하부 수평 및 고정상태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낙하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붕괴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519" y="1666849"/>
            <a:ext cx="3744418" cy="3980019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519" y="1666849"/>
            <a:ext cx="3744417" cy="398001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5752" y="1715661"/>
            <a:ext cx="2498328" cy="4089603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1335" y="4040314"/>
            <a:ext cx="3359857" cy="2485030"/>
          </a:xfrm>
          <a:prstGeom prst="rect">
            <a:avLst/>
          </a:prstGeom>
          <a:ln w="47625">
            <a:solidFill>
              <a:srgbClr val="FFFF00"/>
            </a:solidFill>
          </a:ln>
        </p:spPr>
      </p:pic>
      <p:sp>
        <p:nvSpPr>
          <p:cNvPr id="8" name="타원 7"/>
          <p:cNvSpPr/>
          <p:nvPr/>
        </p:nvSpPr>
        <p:spPr>
          <a:xfrm>
            <a:off x="1712640" y="4437112"/>
            <a:ext cx="1440160" cy="1209756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8" name="타원 17"/>
          <p:cNvSpPr/>
          <p:nvPr/>
        </p:nvSpPr>
        <p:spPr>
          <a:xfrm>
            <a:off x="4473463" y="5718705"/>
            <a:ext cx="1055600" cy="687321"/>
          </a:xfrm>
          <a:prstGeom prst="ellipse">
            <a:avLst/>
          </a:prstGeom>
          <a:noFill/>
          <a:ln w="25400" cap="flat" cmpd="sng" algn="ctr">
            <a:solidFill>
              <a:srgbClr val="FFFF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3080792" y="5282829"/>
            <a:ext cx="1392671" cy="666451"/>
          </a:xfrm>
          <a:prstGeom prst="line">
            <a:avLst/>
          </a:prstGeom>
          <a:solidFill>
            <a:srgbClr val="339966"/>
          </a:solidFill>
          <a:ln w="762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755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2801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추락의 위험장소에서 보호구 미착용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3439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7" y="1795690"/>
            <a:ext cx="1872208" cy="334395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l="24387"/>
          <a:stretch/>
        </p:blipFill>
        <p:spPr>
          <a:xfrm>
            <a:off x="2514089" y="1795690"/>
            <a:ext cx="1934855" cy="33439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232" y="1666849"/>
            <a:ext cx="3441797" cy="5092387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033120" y="1988840"/>
            <a:ext cx="339690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904" y="2113125"/>
            <a:ext cx="2298350" cy="4556235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3658903" y="2924944"/>
            <a:ext cx="529130" cy="36724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17113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784171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배치 전 특수검진 독려 및 재 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검진자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검진 독려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법위반으로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과태료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458563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4585638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13708" y="1762372"/>
            <a:ext cx="3871740" cy="46189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573617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928011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9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추락의 위험장소에서 보호구 미착용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90"/>
            <a:ext cx="3672408" cy="33439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7" y="1795690"/>
            <a:ext cx="1872208" cy="3343955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6"/>
          <a:srcRect l="24387"/>
          <a:stretch/>
        </p:blipFill>
        <p:spPr>
          <a:xfrm>
            <a:off x="2514089" y="1795690"/>
            <a:ext cx="1934855" cy="334395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8232" y="1666849"/>
            <a:ext cx="3441797" cy="5092387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033120" y="1988840"/>
            <a:ext cx="3396909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14" name="그림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8904" y="2113125"/>
            <a:ext cx="2298350" cy="4556235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3658903" y="2924944"/>
            <a:ext cx="529130" cy="3672408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425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3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공지사항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1184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464" y="1268760"/>
            <a:ext cx="9505056" cy="230832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16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일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10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30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~ 11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20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분 정기안전보건교육 </a:t>
            </a:r>
            <a:r>
              <a:rPr lang="en-US" altLang="ko-KR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(5</a:t>
            </a:r>
            <a:r>
              <a:rPr lang="ko-KR" altLang="en-US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</a:t>
            </a:r>
            <a:r>
              <a:rPr lang="en-US" altLang="ko-KR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16</a:t>
            </a:r>
            <a:r>
              <a:rPr lang="ko-KR" altLang="en-US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 및 </a:t>
            </a:r>
            <a:r>
              <a:rPr lang="en-US" altLang="ko-KR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월 </a:t>
            </a:r>
            <a:r>
              <a:rPr lang="en-US" altLang="ko-KR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27</a:t>
            </a:r>
            <a:r>
              <a:rPr lang="ko-KR" altLang="en-US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일</a:t>
            </a:r>
            <a:r>
              <a:rPr lang="en-US" altLang="ko-KR" sz="1800" b="1" dirty="0" smtClean="0">
                <a:solidFill>
                  <a:schemeClr val="accent2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</a:p>
          <a:p>
            <a:r>
              <a:rPr lang="en-US" altLang="ko-KR" sz="18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중앙응급센터 외부강사 초빙으로 교육갈음 예정 </a:t>
            </a:r>
            <a:endParaRPr lang="en-US" altLang="ko-KR" sz="18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2. 2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재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검진자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검진완료 및 퇴사자 확인을 신속히 확인하여 제출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밴드 개선조치 사항 </a:t>
            </a:r>
            <a:r>
              <a:rPr lang="ko-KR" altLang="en-US" sz="1800" b="1" dirty="0" smtClean="0">
                <a:solidFill>
                  <a:srgbClr val="00B05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피드백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사진등재 해주실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972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4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사고사례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1506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04" y="517860"/>
            <a:ext cx="7354326" cy="819264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88" y="1052736"/>
            <a:ext cx="4896544" cy="2080362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076" y="3131856"/>
            <a:ext cx="4734956" cy="3264775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4955" y="3137888"/>
            <a:ext cx="4482581" cy="1297362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5241032" y="3861048"/>
            <a:ext cx="4608512" cy="576064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9169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439" y="764704"/>
            <a:ext cx="8764223" cy="790685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2196" y="1555388"/>
            <a:ext cx="4104456" cy="2233651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504" y="1424570"/>
            <a:ext cx="4824536" cy="502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4"/>
          <a:srcRect t="12206"/>
          <a:stretch/>
        </p:blipFill>
        <p:spPr>
          <a:xfrm>
            <a:off x="344488" y="692696"/>
            <a:ext cx="7668695" cy="669085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504" y="1173497"/>
            <a:ext cx="2886478" cy="476316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512" y="1700808"/>
            <a:ext cx="4320480" cy="453650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5008" y="1728774"/>
            <a:ext cx="4608512" cy="239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7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사용기준 불량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536" y="1795689"/>
            <a:ext cx="3672408" cy="468217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36" y="1795690"/>
            <a:ext cx="3672408" cy="3277480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36" y="1797292"/>
            <a:ext cx="3672408" cy="3275877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 rotWithShape="1">
          <a:blip r:embed="rId7"/>
          <a:srcRect r="49273"/>
          <a:stretch/>
        </p:blipFill>
        <p:spPr>
          <a:xfrm>
            <a:off x="770840" y="1795689"/>
            <a:ext cx="3678104" cy="3277480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0839" y="1824303"/>
            <a:ext cx="2021921" cy="3248865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54778" y="1805055"/>
            <a:ext cx="2063109" cy="3285838"/>
          </a:xfrm>
          <a:prstGeom prst="rect">
            <a:avLst/>
          </a:prstGeom>
        </p:spPr>
      </p:pic>
      <p:pic>
        <p:nvPicPr>
          <p:cNvPr id="20" name="그림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0772" y="1805053"/>
            <a:ext cx="3658172" cy="3275878"/>
          </a:xfrm>
          <a:prstGeom prst="rect">
            <a:avLst/>
          </a:prstGeom>
        </p:spPr>
      </p:pic>
      <p:pic>
        <p:nvPicPr>
          <p:cNvPr id="21" name="그림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970498" y="1625779"/>
            <a:ext cx="3264982" cy="3629795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5803" y="1795092"/>
            <a:ext cx="3694083" cy="3295800"/>
          </a:xfrm>
          <a:prstGeom prst="rect">
            <a:avLst/>
          </a:prstGeom>
        </p:spPr>
      </p:pic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pic>
        <p:nvPicPr>
          <p:cNvPr id="27" name="그림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44954" y="2854413"/>
            <a:ext cx="1590534" cy="2201142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15"/>
          <a:srcRect l="12431" t="5367"/>
          <a:stretch/>
        </p:blipFill>
        <p:spPr>
          <a:xfrm>
            <a:off x="774635" y="1804230"/>
            <a:ext cx="3685251" cy="3286661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8" name="그림 17"/>
          <p:cNvPicPr>
            <a:picLocks noChangeAspect="1"/>
          </p:cNvPicPr>
          <p:nvPr/>
        </p:nvPicPr>
        <p:blipFill rotWithShape="1">
          <a:blip r:embed="rId16"/>
          <a:srcRect r="2564"/>
          <a:stretch/>
        </p:blipFill>
        <p:spPr>
          <a:xfrm>
            <a:off x="766446" y="1787742"/>
            <a:ext cx="3677873" cy="3285426"/>
          </a:xfrm>
          <a:prstGeom prst="rect">
            <a:avLst/>
          </a:prstGeom>
        </p:spPr>
      </p:pic>
      <p:pic>
        <p:nvPicPr>
          <p:cNvPr id="19" name="그림 18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3379" y="1804228"/>
            <a:ext cx="3650940" cy="3268940"/>
          </a:xfrm>
          <a:prstGeom prst="rect">
            <a:avLst/>
          </a:prstGeom>
        </p:spPr>
      </p:pic>
      <p:pic>
        <p:nvPicPr>
          <p:cNvPr id="23" name="그림 22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830" y="1787742"/>
            <a:ext cx="3671015" cy="46901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889104" y="2420888"/>
            <a:ext cx="3816424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사다리 안전기준 미 준수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0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관리가 되지 않으면</a:t>
            </a:r>
            <a:endParaRPr lang="en-US" altLang="ko-KR" sz="20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800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 사용금지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  <a:endParaRPr lang="ko-KR" altLang="en-US" sz="2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8" name="오른쪽 화살표 27"/>
          <p:cNvSpPr/>
          <p:nvPr/>
        </p:nvSpPr>
        <p:spPr>
          <a:xfrm rot="5400000">
            <a:off x="7097675" y="4345286"/>
            <a:ext cx="823218" cy="648072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05128" y="5373216"/>
            <a:ext cx="3420384" cy="6924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사용기준 원칙을 준수하고 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인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조 작업실시 지속적 확인</a:t>
            </a:r>
            <a:r>
              <a:rPr lang="en-US" altLang="ko-KR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사다리는 작업발판이 아님을 지속적으로 교육실시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327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704528" y="2545025"/>
            <a:ext cx="8568952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3224808" y="2663846"/>
            <a:ext cx="287129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5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19814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8464" y="1268760"/>
            <a:ext cx="9505056" cy="92333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-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건의사항 없음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8703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64633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8464" y="1268760"/>
            <a:ext cx="9505056" cy="203132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기본적인 사고가 발생하지 않도록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선제적으로 관리하는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것이 중요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각 협력사별 사고가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발생 위험이 큰 작업은 사전에 확인</a:t>
            </a:r>
            <a:r>
              <a:rPr lang="en-US" altLang="ko-KR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점검이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필요함  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r>
              <a:rPr lang="ko-KR" altLang="en-US" sz="1800" b="1" dirty="0" err="1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혹한기</a:t>
            </a:r>
            <a:r>
              <a:rPr lang="ko-KR" altLang="en-US" sz="18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관련 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안전보건관리에 미리 준비하여 지체되지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않도로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할것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ko-KR" altLang="en-US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61034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1152" y="4293096"/>
            <a:ext cx="3229426" cy="180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348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128464" y="1946906"/>
            <a:ext cx="9577064" cy="4146390"/>
          </a:xfrm>
          <a:prstGeom prst="rect">
            <a:avLst/>
          </a:prstGeom>
        </p:spPr>
      </p:pic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450080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 및 점검회의록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월간</a:t>
            </a:r>
            <a:r>
              <a:rPr lang="en-US" altLang="ko-KR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32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84647" y="1383159"/>
            <a:ext cx="63367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24. 05. 06. ~ 24. 06. 02. (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</a:t>
            </a:r>
            <a:r>
              <a:rPr lang="en-US" altLang="ko-KR" sz="24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)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1784646" y="6093296"/>
            <a:ext cx="63367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비스타동원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4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아트포레</a:t>
            </a:r>
            <a:r>
              <a:rPr lang="ko-KR" altLang="en-US" sz="24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신축공사현장</a:t>
            </a:r>
            <a:endParaRPr lang="ko-KR" altLang="en-US" sz="20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8"/>
          <p:cNvSpPr>
            <a:spLocks noChangeArrowheads="1"/>
          </p:cNvSpPr>
          <p:nvPr/>
        </p:nvSpPr>
        <p:spPr>
          <a:xfrm>
            <a:off x="1784648" y="1713125"/>
            <a:ext cx="6864952" cy="461665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>
            <a:spAutoFit/>
          </a:bodyPr>
          <a:lstStyle/>
          <a:p>
            <a:pPr algn="l">
              <a:defRPr/>
            </a:pPr>
            <a:endParaRPr lang="ko-KR" altLang="en-US" sz="2400" b="1" dirty="0">
              <a:solidFill>
                <a:srgbClr val="2C1490"/>
              </a:solidFill>
              <a:latin typeface="맑은 고딕"/>
              <a:ea typeface="맑은 고딕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398665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사진대지 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(24.05)</a:t>
            </a:r>
            <a:endParaRPr lang="ko-KR" altLang="en-US" sz="24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직사각형 1"/>
          <p:cNvSpPr/>
          <p:nvPr/>
        </p:nvSpPr>
        <p:spPr>
          <a:xfrm>
            <a:off x="653981" y="1213378"/>
            <a:ext cx="883414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부암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차 </a:t>
            </a:r>
            <a:r>
              <a:rPr lang="en-US" altLang="ko-KR" sz="2000" dirty="0">
                <a:latin typeface="HY견고딕" panose="02030600000101010101" pitchFamily="18" charset="-127"/>
                <a:ea typeface="HY견고딕" panose="02030600000101010101" pitchFamily="18" charset="-127"/>
              </a:rPr>
              <a:t>5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월 위험성평가 회의   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 참여</a:t>
            </a:r>
            <a:r>
              <a:rPr lang="en-US" altLang="ko-KR" sz="20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endParaRPr lang="ko-KR" altLang="en-US" sz="18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8" name="그림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303" y="1844824"/>
            <a:ext cx="4106665" cy="2348880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2358" y="1844824"/>
            <a:ext cx="4401121" cy="4536504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12" name="그림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303" y="4325403"/>
            <a:ext cx="4106665" cy="2055926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2357" y="1849412"/>
            <a:ext cx="4401121" cy="4531916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300" y="4325402"/>
            <a:ext cx="4106668" cy="2055926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8300" y="1844822"/>
            <a:ext cx="4034660" cy="2348881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8299" y="1844821"/>
            <a:ext cx="4106669" cy="2348882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8299" y="4319306"/>
            <a:ext cx="4106669" cy="2062021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2356" y="1844821"/>
            <a:ext cx="4401122" cy="453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2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오른쪽 화살표 11"/>
          <p:cNvSpPr/>
          <p:nvPr/>
        </p:nvSpPr>
        <p:spPr>
          <a:xfrm>
            <a:off x="4562427" y="3144373"/>
            <a:ext cx="1284678" cy="648072"/>
          </a:xfrm>
          <a:prstGeom prst="right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8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갱폼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인상 작업 시 근로자 외부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? 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추락사망 원인 </a:t>
            </a:r>
            <a:r>
              <a:rPr lang="en-US" altLang="ko-KR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1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위    </a:t>
            </a:r>
            <a:endParaRPr lang="ko-KR" altLang="en-US" sz="23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9856" y="5646868"/>
            <a:ext cx="8137560" cy="83099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24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24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endParaRPr lang="ko-KR" altLang="en-US" sz="2400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889104" y="3239343"/>
            <a:ext cx="2592288" cy="405681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1300" b="1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25" name="아래쪽 화살표 24"/>
          <p:cNvSpPr/>
          <p:nvPr/>
        </p:nvSpPr>
        <p:spPr>
          <a:xfrm>
            <a:off x="1064568" y="2780928"/>
            <a:ext cx="360040" cy="504056"/>
          </a:xfrm>
          <a:prstGeom prst="downArrow">
            <a:avLst/>
          </a:prstGeom>
          <a:solidFill>
            <a:srgbClr val="FF0000"/>
          </a:solidFill>
          <a:ln w="25400" cap="flat" cmpd="sng" algn="ctr">
            <a:solidFill>
              <a:srgbClr val="FF00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824" y="3417069"/>
            <a:ext cx="733527" cy="647790"/>
          </a:xfrm>
          <a:prstGeom prst="rect">
            <a:avLst/>
          </a:prstGeom>
        </p:spPr>
      </p:pic>
      <p:sp>
        <p:nvSpPr>
          <p:cNvPr id="2" name="직사각형 1"/>
          <p:cNvSpPr/>
          <p:nvPr/>
        </p:nvSpPr>
        <p:spPr>
          <a:xfrm>
            <a:off x="7305789" y="3060232"/>
            <a:ext cx="2124240" cy="864096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R="0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</a:pPr>
            <a:endParaRPr kumimoji="1" lang="ko-KR" altLang="en-US" sz="3200" b="0" i="0" u="none" strike="noStrike" cap="none" normalizeH="0" baseline="0" dirty="0">
              <a:solidFill>
                <a:schemeClr val="tx1"/>
              </a:solidFill>
              <a:effectLst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89104" y="2420888"/>
            <a:ext cx="4104456" cy="267765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동일사항 발생 시</a:t>
            </a:r>
            <a:r>
              <a:rPr lang="en-US" altLang="ko-KR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?</a:t>
            </a:r>
          </a:p>
          <a:p>
            <a:r>
              <a:rPr lang="ko-KR" altLang="en-US" sz="2800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안전대책</a:t>
            </a:r>
            <a:endParaRPr lang="en-US" altLang="ko-KR" sz="2800" dirty="0" smtClean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퇴출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교육 </a:t>
            </a:r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시간 이상 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2800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승강로</a:t>
            </a:r>
            <a:r>
              <a:rPr lang="ko-KR" altLang="en-US" sz="2800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추가설치</a:t>
            </a:r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2800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271" y="2074090"/>
            <a:ext cx="4061666" cy="416322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pic>
        <p:nvPicPr>
          <p:cNvPr id="22" name="그림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10473" y="3980607"/>
            <a:ext cx="2103907" cy="2608535"/>
          </a:xfrm>
          <a:prstGeom prst="rect">
            <a:avLst/>
          </a:prstGeom>
          <a:ln w="44450">
            <a:solidFill>
              <a:srgbClr val="FF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6105128" y="5733256"/>
            <a:ext cx="3420384" cy="6924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사전에 불안전한 행동을 금지하도록 하고 차 후 동일한 위험상황 발생시 해당 근로자 퇴출</a:t>
            </a:r>
            <a:endParaRPr lang="ko-KR" altLang="en-US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8" name="오른쪽 화살표 17"/>
          <p:cNvSpPr/>
          <p:nvPr/>
        </p:nvSpPr>
        <p:spPr>
          <a:xfrm rot="5400000">
            <a:off x="7554374" y="5261754"/>
            <a:ext cx="521891" cy="328254"/>
          </a:xfrm>
          <a:prstGeom prst="rightArrow">
            <a:avLst/>
          </a:prstGeom>
          <a:solidFill>
            <a:srgbClr val="92D050"/>
          </a:solidFill>
          <a:ln w="25400" cap="flat" cmpd="sng" algn="ctr">
            <a:solidFill>
              <a:srgbClr val="92D05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70400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488504" y="2132856"/>
            <a:ext cx="5616624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04" y="4365104"/>
            <a:ext cx="8424936" cy="223224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3538340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72" y="764704"/>
            <a:ext cx="9289032" cy="5760640"/>
          </a:xfrm>
          <a:prstGeom prst="rect">
            <a:avLst/>
          </a:prstGeom>
        </p:spPr>
      </p:pic>
      <p:pic>
        <p:nvPicPr>
          <p:cNvPr id="2" name="그림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480" y="1501600"/>
            <a:ext cx="9001000" cy="516776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488504" y="1501600"/>
            <a:ext cx="2808312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6033120" y="1501600"/>
            <a:ext cx="2891890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476934" y="4002784"/>
            <a:ext cx="8436506" cy="250346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</p:spTree>
    <p:extLst>
      <p:ext uri="{BB962C8B-B14F-4D97-AF65-F5344CB8AC3E}">
        <p14:creationId xmlns:p14="http://schemas.microsoft.com/office/powerpoint/2010/main" val="40392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2" name="직사각형 11"/>
          <p:cNvSpPr/>
          <p:nvPr/>
        </p:nvSpPr>
        <p:spPr>
          <a:xfrm>
            <a:off x="344488" y="398665"/>
            <a:ext cx="3816424" cy="726079"/>
          </a:xfrm>
          <a:prstGeom prst="rect">
            <a:avLst/>
          </a:prstGeom>
          <a:solidFill>
            <a:srgbClr val="92D050"/>
          </a:solidFill>
          <a:ln w="25400" cap="flat" cmpd="sng" algn="ctr">
            <a:noFill/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344488" y="517486"/>
            <a:ext cx="34756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2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현장소장님 당부사항</a:t>
            </a:r>
            <a:endParaRPr lang="ko-KR" altLang="en-US" sz="2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480" y="1196752"/>
            <a:ext cx="9073008" cy="5232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endParaRPr lang="en-US" altLang="ko-KR" sz="14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ko-KR" altLang="en-US" sz="14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7" name="TextBox 18"/>
          <p:cNvSpPr txBox="1"/>
          <p:nvPr/>
        </p:nvSpPr>
        <p:spPr>
          <a:xfrm>
            <a:off x="344488" y="3839278"/>
            <a:ext cx="6907114" cy="2253226"/>
          </a:xfrm>
          <a:prstGeom prst="rect">
            <a:avLst/>
          </a:prstGeom>
          <a:solidFill>
            <a:schemeClr val="bg1"/>
          </a:solidFill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8464" y="1268760"/>
            <a:ext cx="9505056" cy="341632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건설현장의 사고의 대부분이 추락사고 증가에 따라 근로자 개인보호구 집중단속 실시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marL="342900" indent="-342900">
              <a:buAutoNum type="arabicPeriod"/>
            </a:pPr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2.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근로자의 불안전한 행동을 금지하기 위하여 </a:t>
            </a:r>
            <a:r>
              <a:rPr lang="ko-KR" altLang="en-US" sz="18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협력사에서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강력한 조치가 필요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3.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기본적인 것들  미 준수 시 특별교육 강화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4.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위험성평가 회의 공유를 전파하고 작업계획서 작성을 철저히 기록 확인할 것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혹서기 관련 사전에 준비</a:t>
            </a:r>
            <a:endParaRPr lang="en-US" altLang="ko-KR" sz="18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18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en-US" altLang="ko-KR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18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외부강사에 의한 교육준비 철저</a:t>
            </a:r>
          </a:p>
          <a:p>
            <a:endParaRPr lang="en-US" altLang="ko-KR" sz="18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0782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8" name="직사각형 7"/>
          <p:cNvSpPr/>
          <p:nvPr/>
        </p:nvSpPr>
        <p:spPr>
          <a:xfrm>
            <a:off x="992560" y="2545024"/>
            <a:ext cx="7704856" cy="945529"/>
          </a:xfrm>
          <a:prstGeom prst="rect">
            <a:avLst/>
          </a:prstGeom>
          <a:solidFill>
            <a:srgbClr val="FFFF00"/>
          </a:solidFill>
          <a:ln w="25400" cap="flat" cmpd="sng" algn="ctr">
            <a:solidFill>
              <a:srgbClr val="FFFF00"/>
            </a:solidFill>
            <a:prstDash val="solid"/>
            <a:round/>
            <a:headEnd w="med" len="med"/>
            <a:tailEnd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182563" marR="0" indent="-182563" algn="l" defTabSz="914400" rtl="0" eaLnBrk="1" fontAlgn="base" latinLnBrk="1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Font typeface="Wingdings"/>
              <a:buChar char="§"/>
            </a:pPr>
            <a:endParaRPr kumimoji="1" lang="ko-KR" altLang="en-US" sz="1300" b="0" i="0" u="none" strike="noStrike" cap="none" normalizeH="0" baseline="0" dirty="0">
              <a:solidFill>
                <a:schemeClr val="tx1"/>
              </a:solidFill>
              <a:effectLst/>
              <a:latin typeface="HY울릉도L"/>
              <a:ea typeface="HY울릉도L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2094876" y="2663845"/>
            <a:ext cx="55002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4000" b="1" dirty="0">
                <a:latin typeface="HY견고딕" panose="02030600000101010101" pitchFamily="18" charset="-127"/>
                <a:ea typeface="문체부 바탕체" panose="02030609000101010101" pitchFamily="17" charset="-127"/>
              </a:rPr>
              <a:t>2</a:t>
            </a:r>
            <a:r>
              <a:rPr lang="en-US" altLang="ko-KR" sz="4000" b="1" dirty="0" smtClean="0">
                <a:latin typeface="HY견고딕" panose="02030600000101010101" pitchFamily="18" charset="-127"/>
                <a:ea typeface="문체부 바탕체" panose="02030609000101010101" pitchFamily="17" charset="-127"/>
              </a:rPr>
              <a:t>. 0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5.15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위험성평가</a:t>
            </a:r>
            <a:r>
              <a:rPr lang="en-US" altLang="ko-KR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4000" b="1" dirty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6273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3813" y="452348"/>
            <a:ext cx="89560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주간 위험성평가</a:t>
            </a:r>
            <a:r>
              <a:rPr lang="en-US" altLang="ko-KR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&amp;</a:t>
            </a:r>
            <a:r>
              <a:rPr lang="ko-KR" altLang="en-US" sz="36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피드</a:t>
            </a:r>
            <a:r>
              <a:rPr lang="ko-KR" altLang="en-US" sz="3600" b="1" dirty="0">
                <a:latin typeface="HY견고딕" panose="02030600000101010101" pitchFamily="18" charset="-127"/>
                <a:ea typeface="HY견고딕" panose="02030600000101010101" pitchFamily="18" charset="-127"/>
              </a:rPr>
              <a:t>백</a:t>
            </a:r>
            <a:endParaRPr lang="ko-KR" altLang="en-US" sz="3600" b="1" dirty="0" smtClean="0"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3057" y="61656"/>
            <a:ext cx="1596487" cy="33700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9429" y="1159626"/>
            <a:ext cx="895608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*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공종별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안전활동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(</a:t>
            </a:r>
            <a:r>
              <a:rPr lang="ko-KR" altLang="en-US" sz="2300" b="1" dirty="0" err="1" smtClean="0">
                <a:latin typeface="HY견고딕" panose="02030600000101010101" pitchFamily="18" charset="-127"/>
                <a:ea typeface="HY견고딕" panose="02030600000101010101" pitchFamily="18" charset="-127"/>
              </a:rPr>
              <a:t>미래지앤씨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_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상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/ 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중 등급</a:t>
            </a:r>
            <a:r>
              <a:rPr lang="en-US" altLang="ko-KR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)</a:t>
            </a:r>
            <a:r>
              <a:rPr lang="ko-KR" altLang="en-US" sz="2300" b="1" dirty="0" smtClean="0">
                <a:latin typeface="HY견고딕" panose="02030600000101010101" pitchFamily="18" charset="-127"/>
                <a:ea typeface="HY견고딕" panose="02030600000101010101" pitchFamily="18" charset="-127"/>
              </a:rPr>
              <a:t>  </a:t>
            </a:r>
            <a:r>
              <a:rPr lang="ko-KR" altLang="en-US" sz="2300" b="1" dirty="0" smtClean="0">
                <a:solidFill>
                  <a:srgbClr val="FF000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endParaRPr lang="ko-KR" altLang="en-US" sz="2000" b="1" dirty="0">
              <a:solidFill>
                <a:srgbClr val="FF000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429" y="1556792"/>
            <a:ext cx="2655380" cy="4824535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4809" y="1605902"/>
            <a:ext cx="3096344" cy="4775425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 rotWithShape="1">
          <a:blip r:embed="rId6"/>
          <a:srcRect b="1112"/>
          <a:stretch/>
        </p:blipFill>
        <p:spPr>
          <a:xfrm>
            <a:off x="6296818" y="1772816"/>
            <a:ext cx="3096343" cy="485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기본 디자인">
  <a:themeElements>
    <a:clrScheme name="2_기본 디자인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기본 디자인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25400" cap="flat" cmpd="sng" algn="ctr">
          <a:solidFill>
            <a:srgbClr val="FF0000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rtlCol="0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sz="1300" b="0" i="0" u="none" strike="noStrike" cap="none" normalizeH="0" baseline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spDef>
    <a:lnDef>
      <a:spPr>
        <a:solidFill>
          <a:srgbClr val="339966"/>
        </a:solidFill>
        <a:ln w="9525" cap="flat" cmpd="sng" algn="ctr">
          <a:solidFill>
            <a:schemeClr val="tx1"/>
          </a:solidFill>
          <a:prstDash val="solid"/>
          <a:round/>
          <a:headEnd w="med" len="med"/>
          <a:tailEnd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182563" marR="0" indent="-182563" algn="l" defTabSz="914400" rtl="0" eaLnBrk="1" fontAlgn="base" latinLnBrk="1" hangingPunct="1">
          <a:lnSpc>
            <a:spcPct val="120000"/>
          </a:lnSpc>
          <a:spcBef>
            <a:spcPct val="0"/>
          </a:spcBef>
          <a:spcAft>
            <a:spcPct val="0"/>
          </a:spcAft>
          <a:buClrTx/>
          <a:buFont typeface="Wingdings"/>
          <a:buChar char="§"/>
          <a:defRPr kumimoji="1" lang="ko-KR" altLang="en-US" sz="1300" b="0" i="0" u="none" strike="noStrike" cap="none" normalizeH="0" baseline="0" smtClean="0">
            <a:solidFill>
              <a:schemeClr val="tx1"/>
            </a:solidFill>
            <a:effectLst/>
            <a:latin typeface="HY울릉도L"/>
            <a:ea typeface="HY울릉도L"/>
          </a:defRPr>
        </a:defPPr>
      </a:lst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1176</TotalTime>
  <Words>784</Words>
  <Application>Microsoft Office PowerPoint</Application>
  <PresentationFormat>A4 용지(210x297mm)</PresentationFormat>
  <Paragraphs>163</Paragraphs>
  <Slides>35</Slides>
  <Notes>35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35</vt:i4>
      </vt:variant>
    </vt:vector>
  </HeadingPairs>
  <TitlesOfParts>
    <vt:vector size="42" baseType="lpstr">
      <vt:lpstr>HY견고딕</vt:lpstr>
      <vt:lpstr>HY울릉도L</vt:lpstr>
      <vt:lpstr>굴림</vt:lpstr>
      <vt:lpstr>맑은 고딕</vt:lpstr>
      <vt:lpstr>문체부 바탕체</vt:lpstr>
      <vt:lpstr>Wingdings</vt:lpstr>
      <vt:lpstr>4_기본 디자인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admin</dc:creator>
  <cp:keywords>3</cp:keywords>
  <cp:lastModifiedBy>dong</cp:lastModifiedBy>
  <cp:revision>3560</cp:revision>
  <cp:lastPrinted>2024-05-09T01:00:03Z</cp:lastPrinted>
  <dcterms:created xsi:type="dcterms:W3CDTF">2007-09-19T08:05:28Z</dcterms:created>
  <dcterms:modified xsi:type="dcterms:W3CDTF">2024-05-20T00:31:22Z</dcterms:modified>
  <cp:version/>
</cp:coreProperties>
</file>