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6"/>
  </p:notesMasterIdLst>
  <p:handoutMasterIdLst>
    <p:handoutMasterId r:id="rId27"/>
  </p:handoutMasterIdLst>
  <p:sldIdLst>
    <p:sldId id="3896" r:id="rId2"/>
    <p:sldId id="3890" r:id="rId3"/>
    <p:sldId id="3989" r:id="rId4"/>
    <p:sldId id="3990" r:id="rId5"/>
    <p:sldId id="3991" r:id="rId6"/>
    <p:sldId id="3992" r:id="rId7"/>
    <p:sldId id="3916" r:id="rId8"/>
    <p:sldId id="3956" r:id="rId9"/>
    <p:sldId id="3957" r:id="rId10"/>
    <p:sldId id="3958" r:id="rId11"/>
    <p:sldId id="3959" r:id="rId12"/>
    <p:sldId id="3971" r:id="rId13"/>
    <p:sldId id="3977" r:id="rId14"/>
    <p:sldId id="3993" r:id="rId15"/>
    <p:sldId id="3979" r:id="rId16"/>
    <p:sldId id="3984" r:id="rId17"/>
    <p:sldId id="3985" r:id="rId18"/>
    <p:sldId id="3987" r:id="rId19"/>
    <p:sldId id="3986" r:id="rId20"/>
    <p:sldId id="3988" r:id="rId21"/>
    <p:sldId id="3895" r:id="rId22"/>
    <p:sldId id="3939" r:id="rId23"/>
    <p:sldId id="3932" r:id="rId24"/>
    <p:sldId id="3933" r:id="rId2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234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5704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1572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8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8425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384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5/9/2024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2024-05-09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53.png"/><Relationship Id="rId5" Type="http://schemas.openxmlformats.org/officeDocument/2006/relationships/image" Target="../media/image24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63.png"/><Relationship Id="rId5" Type="http://schemas.openxmlformats.org/officeDocument/2006/relationships/image" Target="../media/image25.png"/><Relationship Id="rId10" Type="http://schemas.openxmlformats.org/officeDocument/2006/relationships/image" Target="../media/image62.png"/><Relationship Id="rId4" Type="http://schemas.openxmlformats.org/officeDocument/2006/relationships/image" Target="../media/image24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25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24.png"/><Relationship Id="rId9" Type="http://schemas.openxmlformats.org/officeDocument/2006/relationships/image" Target="../media/image52.pn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0.png"/><Relationship Id="rId1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69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25.png"/><Relationship Id="rId15" Type="http://schemas.openxmlformats.org/officeDocument/2006/relationships/image" Target="../media/image78.png"/><Relationship Id="rId10" Type="http://schemas.openxmlformats.org/officeDocument/2006/relationships/image" Target="../media/image67.png"/><Relationship Id="rId4" Type="http://schemas.openxmlformats.org/officeDocument/2006/relationships/image" Target="../media/image24.png"/><Relationship Id="rId9" Type="http://schemas.openxmlformats.org/officeDocument/2006/relationships/image" Target="../media/image52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24.05.08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가새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안전난간 탈락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92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연결해서 사용시에도 각각의 부재의 탈락이 없도록 관리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921768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추락사고로 인한 중대재해 증강됨을 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인지필요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작업의 방법에 관하여 좀더 세심한 관리가 필요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외노자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사망사고 발생이 증가되고 있고 취약근로자들임을 생각해볼 필요가 많음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62" y="1795726"/>
            <a:ext cx="3658681" cy="3302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089" y="1839094"/>
            <a:ext cx="3577797" cy="323407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84" y="1813607"/>
            <a:ext cx="3646959" cy="32850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239" y="1804886"/>
            <a:ext cx="3658647" cy="329376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0747" y="2036986"/>
            <a:ext cx="2781688" cy="26006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소화기 관리상태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전체적으로 현장의 소화기 미 점검 다수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2509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화재 및 폭발사고 시 초기진압용 소화기 관리불량 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금주 내 현장 소화기 전체적인 자체점검 및 전수검사 요망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0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5052"/>
            <a:ext cx="3672410" cy="32858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22" y="1816218"/>
            <a:ext cx="3669921" cy="328210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533" y="1796983"/>
            <a:ext cx="3672410" cy="327618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813" y="3068960"/>
            <a:ext cx="1565052" cy="19499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01072" y="3247214"/>
            <a:ext cx="37688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소화기 점검 진행 중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락카뚫어뻥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각동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폼 방치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및 폭발 등 중독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감염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52509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물질안전보건에 관한 무지하고 폐기처리 등 너무 지식이 부족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근로자의 유해한 물질로부터 보호하기 위함인데 관리가 안되어서야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;;;;;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 용기를 취급할 시 그늘진 곳에 보관하고 사용함이 원칙이 되어야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0" y="1788235"/>
            <a:ext cx="3647398" cy="3267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30" y="1791981"/>
            <a:ext cx="3695749" cy="32889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140" y="1810459"/>
            <a:ext cx="3555626" cy="324509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448" y="2885742"/>
            <a:ext cx="1919270" cy="199724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5817096" y="3144373"/>
            <a:ext cx="1944216" cy="57265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8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반출완료 확인</a:t>
            </a:r>
            <a:endParaRPr kumimoji="1" lang="ko-KR" altLang="en-US" sz="18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사용기준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89"/>
            <a:ext cx="3672408" cy="46821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830" y="1787742"/>
            <a:ext cx="3671015" cy="46901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89104" y="2420888"/>
            <a:ext cx="4104456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안전기준 미 준수</a:t>
            </a:r>
            <a:endParaRPr lang="en-US" altLang="ko-KR" sz="2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관리가 되지 않으면</a:t>
            </a:r>
            <a:endParaRPr lang="en-US" altLang="ko-KR" sz="2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사용금지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6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작업 시 근로자 외부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추락사망 원인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9104" y="2420888"/>
            <a:ext cx="4104456" cy="31085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동일사항 발생 시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</a:t>
            </a:r>
            <a:endParaRPr lang="en-US" altLang="ko-KR" sz="2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퇴출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시간 이상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승강로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추가설치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71" y="2074090"/>
            <a:ext cx="4061666" cy="41632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73" y="3980607"/>
            <a:ext cx="2103907" cy="260853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5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149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5371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r="37210" b="17505"/>
          <a:stretch/>
        </p:blipFill>
        <p:spPr>
          <a:xfrm>
            <a:off x="272480" y="764705"/>
            <a:ext cx="5832648" cy="7920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772816"/>
            <a:ext cx="4608512" cy="46805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016" y="1760240"/>
            <a:ext cx="4330841" cy="17685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016" y="3528782"/>
            <a:ext cx="4608512" cy="299656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191209" y="1688506"/>
            <a:ext cx="4548074" cy="13084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5.08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6366675" cy="13862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8" y="1385842"/>
            <a:ext cx="4680520" cy="506749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457" y="1385842"/>
            <a:ext cx="3735922" cy="13570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019" y="2856661"/>
            <a:ext cx="4672026" cy="83949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979" y="3753910"/>
            <a:ext cx="4638065" cy="269942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5151064" y="1763542"/>
            <a:ext cx="3672408" cy="115627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5978" y="4536984"/>
            <a:ext cx="4077501" cy="476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209457" y="6027982"/>
            <a:ext cx="4077501" cy="476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811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건설현장의 사고의 대부분이 추락사고 증가에 따라 근로자 개인보호구 집중단속 실시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근로자의 불안전한 행동을 금지하기 위하여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협력사에서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강력한 조치가 필요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것들  미 준수 시 특별교육 강화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 공유를 전파하고 작업계획서 작성을 철저히 기록 확인할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혹서기 관련 사전에 준비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외부강사에 의한 교육준비 철저</a:t>
            </a: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666849"/>
            <a:ext cx="2247619" cy="479054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959" y="1791692"/>
            <a:ext cx="2448272" cy="466570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70" y="1738856"/>
            <a:ext cx="2520280" cy="471853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750" y="1851328"/>
            <a:ext cx="2137778" cy="46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30250"/>
            <a:ext cx="2799396" cy="4751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578106"/>
            <a:ext cx="5038942" cy="364571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68" y="4869160"/>
            <a:ext cx="3312368" cy="18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836780"/>
            <a:ext cx="1878927" cy="21205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148" y="1834953"/>
            <a:ext cx="1855111" cy="21223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914" y="1750223"/>
            <a:ext cx="2222269" cy="22918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119" y="1608632"/>
            <a:ext cx="3081048" cy="243342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69" y="4042058"/>
            <a:ext cx="1909979" cy="23609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3871" y="4071342"/>
            <a:ext cx="1873043" cy="233161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8944" y="4092388"/>
            <a:ext cx="1936645" cy="231057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1"/>
          <a:srcRect b="2262"/>
          <a:stretch/>
        </p:blipFill>
        <p:spPr>
          <a:xfrm>
            <a:off x="6495119" y="4183649"/>
            <a:ext cx="3081048" cy="234169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7871" y="4521260"/>
            <a:ext cx="1296144" cy="17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92744"/>
            <a:ext cx="3231443" cy="468858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880" y="1772816"/>
            <a:ext cx="2623362" cy="468052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42" y="1619209"/>
            <a:ext cx="3217100" cy="22337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136" y="3866251"/>
            <a:ext cx="3536206" cy="27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가설계단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답단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일부 변형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손상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추락위험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통행로 이동수단의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답단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난간등의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파손 시 즉시 조치권고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사업주 의무사항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5" y="1809374"/>
            <a:ext cx="3672409" cy="32815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l="-1" r="453"/>
          <a:stretch/>
        </p:blipFill>
        <p:spPr>
          <a:xfrm>
            <a:off x="784991" y="1809375"/>
            <a:ext cx="3663953" cy="32637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22" y="1852824"/>
            <a:ext cx="3648222" cy="322034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5088" y="1748514"/>
            <a:ext cx="3312368" cy="3324655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796" y="1855827"/>
            <a:ext cx="3603148" cy="321734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2"/>
          <a:srcRect r="23424"/>
          <a:stretch/>
        </p:blipFill>
        <p:spPr>
          <a:xfrm>
            <a:off x="5745088" y="1748514"/>
            <a:ext cx="3312368" cy="332465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794" y="1861590"/>
            <a:ext cx="3603149" cy="321157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7096" y="1750406"/>
            <a:ext cx="3240360" cy="332276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877" y="2432990"/>
            <a:ext cx="3570066" cy="11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미 사용 통로 내 자재적재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45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관리사항이 어려운지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통행로 주변 자재관리가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안되는지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상기사진의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건은 기본적인 사항임을 인지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64" y="1811762"/>
            <a:ext cx="3640979" cy="32791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963" y="1839996"/>
            <a:ext cx="3640980" cy="32331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0"/>
          <a:srcRect t="3003"/>
          <a:stretch/>
        </p:blipFill>
        <p:spPr>
          <a:xfrm>
            <a:off x="781912" y="1809848"/>
            <a:ext cx="3665472" cy="326332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03" y="1806950"/>
            <a:ext cx="3654981" cy="328068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9343" y="1859640"/>
            <a:ext cx="2295845" cy="196242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rcRect t="18001"/>
          <a:stretch/>
        </p:blipFill>
        <p:spPr>
          <a:xfrm>
            <a:off x="6897216" y="3555240"/>
            <a:ext cx="2472680" cy="1660544"/>
          </a:xfrm>
          <a:prstGeom prst="rect">
            <a:avLst/>
          </a:prstGeom>
          <a:ln w="349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고압가스 대차 관리 및 운영상태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7" y="5215784"/>
            <a:ext cx="9126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 혹서기 관련 고압가스대차 및 위험물보관소 관리준수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밴드에 올린 조치사항 중 일부는 반드시 조치해서 등재해야 됨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원청의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지시사항 시정조치 불량은 중대재해 발생 시 위반사항 임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8" y="1803233"/>
            <a:ext cx="3678106" cy="32699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86" y="1806692"/>
            <a:ext cx="3679458" cy="3291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3231"/>
            <a:ext cx="3672409" cy="329520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407" y="1788345"/>
            <a:ext cx="3691536" cy="328482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3080" y="1763032"/>
            <a:ext cx="3528392" cy="331013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552</Words>
  <Application>Microsoft Office PowerPoint</Application>
  <PresentationFormat>A4 용지(210x297mm)</PresentationFormat>
  <Paragraphs>112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3546</cp:revision>
  <cp:lastPrinted>2024-05-09T01:00:03Z</cp:lastPrinted>
  <dcterms:created xsi:type="dcterms:W3CDTF">2007-09-19T08:05:28Z</dcterms:created>
  <dcterms:modified xsi:type="dcterms:W3CDTF">2024-05-09T01:03:59Z</dcterms:modified>
  <cp:version/>
</cp:coreProperties>
</file>