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33"/>
  </p:notesMasterIdLst>
  <p:handoutMasterIdLst>
    <p:handoutMasterId r:id="rId34"/>
  </p:handoutMasterIdLst>
  <p:sldIdLst>
    <p:sldId id="3896" r:id="rId2"/>
    <p:sldId id="3889" r:id="rId3"/>
    <p:sldId id="3989" r:id="rId4"/>
    <p:sldId id="3991" r:id="rId5"/>
    <p:sldId id="3992" r:id="rId6"/>
    <p:sldId id="3990" r:id="rId7"/>
    <p:sldId id="3976" r:id="rId8"/>
    <p:sldId id="3890" r:id="rId9"/>
    <p:sldId id="3956" r:id="rId10"/>
    <p:sldId id="3957" r:id="rId11"/>
    <p:sldId id="3958" r:id="rId12"/>
    <p:sldId id="3959" r:id="rId13"/>
    <p:sldId id="3971" r:id="rId14"/>
    <p:sldId id="3977" r:id="rId15"/>
    <p:sldId id="3999" r:id="rId16"/>
    <p:sldId id="4000" r:id="rId17"/>
    <p:sldId id="4001" r:id="rId18"/>
    <p:sldId id="4002" r:id="rId19"/>
    <p:sldId id="4004" r:id="rId20"/>
    <p:sldId id="3993" r:id="rId21"/>
    <p:sldId id="3994" r:id="rId22"/>
    <p:sldId id="3995" r:id="rId23"/>
    <p:sldId id="3997" r:id="rId24"/>
    <p:sldId id="3998" r:id="rId25"/>
    <p:sldId id="3996" r:id="rId26"/>
    <p:sldId id="3979" r:id="rId27"/>
    <p:sldId id="3986" r:id="rId28"/>
    <p:sldId id="3895" r:id="rId29"/>
    <p:sldId id="3939" r:id="rId30"/>
    <p:sldId id="3932" r:id="rId31"/>
    <p:sldId id="3933" r:id="rId32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76" autoAdjust="0"/>
    <p:restoredTop sz="96391" autoAdjust="0"/>
  </p:normalViewPr>
  <p:slideViewPr>
    <p:cSldViewPr>
      <p:cViewPr varScale="1">
        <p:scale>
          <a:sx n="116" d="100"/>
          <a:sy n="116" d="100"/>
        </p:scale>
        <p:origin x="234" y="108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5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0" tIns="45571" rIns="91140" bIns="45571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0" tIns="45571" rIns="91140" bIns="45571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1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0" tIns="45571" rIns="91140" bIns="45571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1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0" tIns="45571" rIns="91140" bIns="45571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6231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0" tIns="45571" rIns="91140" bIns="45571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0" tIns="45571" rIns="91140" bIns="45571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59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0" tIns="45571" rIns="91140" bIns="45571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1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0" tIns="45571" rIns="91140" bIns="45571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1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0" tIns="45571" rIns="91140" bIns="45571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293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1289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80177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02618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440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4579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35704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81847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72206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41568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62912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75523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90201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7352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59935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74694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170733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095939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69920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11713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194153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74893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5247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986027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1118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930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07329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72173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66947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11314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0894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33680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2024-04-24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31.png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45.png"/><Relationship Id="rId5" Type="http://schemas.openxmlformats.org/officeDocument/2006/relationships/image" Target="../media/image17.png"/><Relationship Id="rId10" Type="http://schemas.openxmlformats.org/officeDocument/2006/relationships/image" Target="../media/image44.png"/><Relationship Id="rId4" Type="http://schemas.openxmlformats.org/officeDocument/2006/relationships/image" Target="../media/image16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3.png"/><Relationship Id="rId21" Type="http://schemas.openxmlformats.org/officeDocument/2006/relationships/image" Target="../media/image60.png"/><Relationship Id="rId7" Type="http://schemas.openxmlformats.org/officeDocument/2006/relationships/image" Target="../media/image27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50.png"/><Relationship Id="rId5" Type="http://schemas.openxmlformats.org/officeDocument/2006/relationships/image" Target="../media/image17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16.png"/><Relationship Id="rId9" Type="http://schemas.openxmlformats.org/officeDocument/2006/relationships/image" Target="../media/image34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2.png"/><Relationship Id="rId18" Type="http://schemas.openxmlformats.org/officeDocument/2006/relationships/image" Target="../media/image64.png"/><Relationship Id="rId3" Type="http://schemas.openxmlformats.org/officeDocument/2006/relationships/image" Target="../media/image3.png"/><Relationship Id="rId21" Type="http://schemas.openxmlformats.org/officeDocument/2006/relationships/image" Target="../media/image67.png"/><Relationship Id="rId7" Type="http://schemas.openxmlformats.org/officeDocument/2006/relationships/image" Target="../media/image27.png"/><Relationship Id="rId12" Type="http://schemas.openxmlformats.org/officeDocument/2006/relationships/image" Target="../media/image51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50.png"/><Relationship Id="rId5" Type="http://schemas.openxmlformats.org/officeDocument/2006/relationships/image" Target="../media/image17.png"/><Relationship Id="rId15" Type="http://schemas.openxmlformats.org/officeDocument/2006/relationships/image" Target="../media/image61.png"/><Relationship Id="rId10" Type="http://schemas.openxmlformats.org/officeDocument/2006/relationships/image" Target="../media/image49.png"/><Relationship Id="rId19" Type="http://schemas.openxmlformats.org/officeDocument/2006/relationships/image" Target="../media/image65.png"/><Relationship Id="rId4" Type="http://schemas.openxmlformats.org/officeDocument/2006/relationships/image" Target="../media/image16.png"/><Relationship Id="rId9" Type="http://schemas.openxmlformats.org/officeDocument/2006/relationships/image" Target="../media/image34.png"/><Relationship Id="rId1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2.png"/><Relationship Id="rId18" Type="http://schemas.openxmlformats.org/officeDocument/2006/relationships/image" Target="../media/image66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12" Type="http://schemas.openxmlformats.org/officeDocument/2006/relationships/image" Target="../media/image51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50.png"/><Relationship Id="rId5" Type="http://schemas.openxmlformats.org/officeDocument/2006/relationships/image" Target="../media/image17.png"/><Relationship Id="rId15" Type="http://schemas.openxmlformats.org/officeDocument/2006/relationships/image" Target="../media/image61.png"/><Relationship Id="rId10" Type="http://schemas.openxmlformats.org/officeDocument/2006/relationships/image" Target="../media/image49.png"/><Relationship Id="rId19" Type="http://schemas.openxmlformats.org/officeDocument/2006/relationships/image" Target="../media/image68.png"/><Relationship Id="rId4" Type="http://schemas.openxmlformats.org/officeDocument/2006/relationships/image" Target="../media/image16.png"/><Relationship Id="rId9" Type="http://schemas.openxmlformats.org/officeDocument/2006/relationships/image" Target="../media/image34.pn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2.png"/><Relationship Id="rId18" Type="http://schemas.openxmlformats.org/officeDocument/2006/relationships/image" Target="../media/image66.png"/><Relationship Id="rId3" Type="http://schemas.openxmlformats.org/officeDocument/2006/relationships/image" Target="../media/image3.png"/><Relationship Id="rId21" Type="http://schemas.openxmlformats.org/officeDocument/2006/relationships/image" Target="../media/image70.png"/><Relationship Id="rId7" Type="http://schemas.openxmlformats.org/officeDocument/2006/relationships/image" Target="../media/image27.png"/><Relationship Id="rId12" Type="http://schemas.openxmlformats.org/officeDocument/2006/relationships/image" Target="../media/image51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2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50.png"/><Relationship Id="rId5" Type="http://schemas.openxmlformats.org/officeDocument/2006/relationships/image" Target="../media/image17.png"/><Relationship Id="rId15" Type="http://schemas.openxmlformats.org/officeDocument/2006/relationships/image" Target="../media/image61.png"/><Relationship Id="rId10" Type="http://schemas.openxmlformats.org/officeDocument/2006/relationships/image" Target="../media/image49.png"/><Relationship Id="rId19" Type="http://schemas.openxmlformats.org/officeDocument/2006/relationships/image" Target="../media/image68.png"/><Relationship Id="rId4" Type="http://schemas.openxmlformats.org/officeDocument/2006/relationships/image" Target="../media/image16.png"/><Relationship Id="rId9" Type="http://schemas.openxmlformats.org/officeDocument/2006/relationships/image" Target="../media/image34.png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2.png"/><Relationship Id="rId18" Type="http://schemas.openxmlformats.org/officeDocument/2006/relationships/image" Target="../media/image66.png"/><Relationship Id="rId3" Type="http://schemas.openxmlformats.org/officeDocument/2006/relationships/image" Target="../media/image3.png"/><Relationship Id="rId21" Type="http://schemas.openxmlformats.org/officeDocument/2006/relationships/image" Target="../media/image70.png"/><Relationship Id="rId7" Type="http://schemas.openxmlformats.org/officeDocument/2006/relationships/image" Target="../media/image27.png"/><Relationship Id="rId12" Type="http://schemas.openxmlformats.org/officeDocument/2006/relationships/image" Target="../media/image51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2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50.png"/><Relationship Id="rId5" Type="http://schemas.openxmlformats.org/officeDocument/2006/relationships/image" Target="../media/image17.png"/><Relationship Id="rId15" Type="http://schemas.openxmlformats.org/officeDocument/2006/relationships/image" Target="../media/image61.png"/><Relationship Id="rId23" Type="http://schemas.openxmlformats.org/officeDocument/2006/relationships/image" Target="../media/image72.png"/><Relationship Id="rId10" Type="http://schemas.openxmlformats.org/officeDocument/2006/relationships/image" Target="../media/image49.png"/><Relationship Id="rId19" Type="http://schemas.openxmlformats.org/officeDocument/2006/relationships/image" Target="../media/image68.png"/><Relationship Id="rId4" Type="http://schemas.openxmlformats.org/officeDocument/2006/relationships/image" Target="../media/image16.png"/><Relationship Id="rId9" Type="http://schemas.openxmlformats.org/officeDocument/2006/relationships/image" Target="../media/image34.png"/><Relationship Id="rId14" Type="http://schemas.openxmlformats.org/officeDocument/2006/relationships/image" Target="../media/image53.png"/><Relationship Id="rId22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2.png"/><Relationship Id="rId18" Type="http://schemas.openxmlformats.org/officeDocument/2006/relationships/image" Target="../media/image66.png"/><Relationship Id="rId3" Type="http://schemas.openxmlformats.org/officeDocument/2006/relationships/image" Target="../media/image3.png"/><Relationship Id="rId21" Type="http://schemas.openxmlformats.org/officeDocument/2006/relationships/image" Target="../media/image71.png"/><Relationship Id="rId7" Type="http://schemas.openxmlformats.org/officeDocument/2006/relationships/image" Target="../media/image27.png"/><Relationship Id="rId12" Type="http://schemas.openxmlformats.org/officeDocument/2006/relationships/image" Target="../media/image51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2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50.png"/><Relationship Id="rId5" Type="http://schemas.openxmlformats.org/officeDocument/2006/relationships/image" Target="../media/image17.png"/><Relationship Id="rId15" Type="http://schemas.openxmlformats.org/officeDocument/2006/relationships/image" Target="../media/image61.png"/><Relationship Id="rId23" Type="http://schemas.openxmlformats.org/officeDocument/2006/relationships/image" Target="../media/image74.png"/><Relationship Id="rId10" Type="http://schemas.openxmlformats.org/officeDocument/2006/relationships/image" Target="../media/image49.png"/><Relationship Id="rId19" Type="http://schemas.openxmlformats.org/officeDocument/2006/relationships/image" Target="../media/image68.png"/><Relationship Id="rId4" Type="http://schemas.openxmlformats.org/officeDocument/2006/relationships/image" Target="../media/image16.png"/><Relationship Id="rId9" Type="http://schemas.openxmlformats.org/officeDocument/2006/relationships/image" Target="../media/image34.png"/><Relationship Id="rId14" Type="http://schemas.openxmlformats.org/officeDocument/2006/relationships/image" Target="../media/image53.png"/><Relationship Id="rId22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2.png"/><Relationship Id="rId18" Type="http://schemas.openxmlformats.org/officeDocument/2006/relationships/image" Target="../media/image66.png"/><Relationship Id="rId3" Type="http://schemas.openxmlformats.org/officeDocument/2006/relationships/image" Target="../media/image3.png"/><Relationship Id="rId21" Type="http://schemas.openxmlformats.org/officeDocument/2006/relationships/image" Target="../media/image71.png"/><Relationship Id="rId7" Type="http://schemas.openxmlformats.org/officeDocument/2006/relationships/image" Target="../media/image27.png"/><Relationship Id="rId12" Type="http://schemas.openxmlformats.org/officeDocument/2006/relationships/image" Target="../media/image51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2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50.png"/><Relationship Id="rId24" Type="http://schemas.openxmlformats.org/officeDocument/2006/relationships/image" Target="../media/image76.png"/><Relationship Id="rId5" Type="http://schemas.openxmlformats.org/officeDocument/2006/relationships/image" Target="../media/image17.png"/><Relationship Id="rId15" Type="http://schemas.openxmlformats.org/officeDocument/2006/relationships/image" Target="../media/image61.png"/><Relationship Id="rId23" Type="http://schemas.openxmlformats.org/officeDocument/2006/relationships/image" Target="../media/image75.png"/><Relationship Id="rId10" Type="http://schemas.openxmlformats.org/officeDocument/2006/relationships/image" Target="../media/image49.png"/><Relationship Id="rId19" Type="http://schemas.openxmlformats.org/officeDocument/2006/relationships/image" Target="../media/image68.png"/><Relationship Id="rId4" Type="http://schemas.openxmlformats.org/officeDocument/2006/relationships/image" Target="../media/image16.png"/><Relationship Id="rId9" Type="http://schemas.openxmlformats.org/officeDocument/2006/relationships/image" Target="../media/image34.png"/><Relationship Id="rId14" Type="http://schemas.openxmlformats.org/officeDocument/2006/relationships/image" Target="../media/image53.png"/><Relationship Id="rId22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3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64568" y="2060848"/>
            <a:ext cx="7704856" cy="360040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24.04.24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보행자 이동통로 확보 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전도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7" y="5215784"/>
            <a:ext cx="91264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통행로 내 자재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폐기물 적재금지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자재 및 폐기물은 지정된 장소에 이동보관</a:t>
            </a:r>
            <a:r>
              <a:rPr lang="en-US" altLang="ko-KR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및 적재실시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05054"/>
            <a:ext cx="3678105" cy="3285838"/>
          </a:xfrm>
          <a:prstGeom prst="rect">
            <a:avLst/>
          </a:prstGeom>
        </p:spPr>
      </p:pic>
      <p:sp>
        <p:nvSpPr>
          <p:cNvPr id="9" name="타원 8"/>
          <p:cNvSpPr/>
          <p:nvPr/>
        </p:nvSpPr>
        <p:spPr>
          <a:xfrm>
            <a:off x="1719463" y="3208461"/>
            <a:ext cx="800472" cy="45174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2513112" y="4229472"/>
            <a:ext cx="1008112" cy="7200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8" y="1803233"/>
            <a:ext cx="3678106" cy="3269935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486" y="1806692"/>
            <a:ext cx="3679458" cy="329174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534" y="1803231"/>
            <a:ext cx="3672409" cy="3295204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9485" y="1829721"/>
            <a:ext cx="3679458" cy="3268712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sp>
        <p:nvSpPr>
          <p:cNvPr id="22" name="직사각형 21"/>
          <p:cNvSpPr/>
          <p:nvPr/>
        </p:nvSpPr>
        <p:spPr>
          <a:xfrm>
            <a:off x="6321152" y="3144373"/>
            <a:ext cx="1931905" cy="77995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조치유무 확인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kumimoji="1" lang="ko-KR" altLang="en-US" sz="1800" b="1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973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시스템 비계 거푸집 해체 후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벽이음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누락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붕괴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643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단 시스템 비계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벽이음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미설치로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인한 추락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붕괴위험 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9217680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벽이음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가새재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등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누락되지않도록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관리 및 유지필요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rcRect t="935"/>
          <a:stretch/>
        </p:blipFill>
        <p:spPr>
          <a:xfrm>
            <a:off x="770838" y="1795500"/>
            <a:ext cx="3689048" cy="327766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926" y="3176662"/>
            <a:ext cx="3636018" cy="1921993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0262" y="1795726"/>
            <a:ext cx="3658681" cy="330292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0089" y="1839094"/>
            <a:ext cx="3577797" cy="3234073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1984" y="1813607"/>
            <a:ext cx="3646959" cy="328504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9033" y="1819893"/>
            <a:ext cx="3639910" cy="3253274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73080" y="1795500"/>
            <a:ext cx="3312368" cy="3277667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440576668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가설전선 접지탈락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감전위험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83407" y="5433757"/>
            <a:ext cx="82894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현장에서 사용하는 가설전선 관리기준 철저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지속적인 점검 및 권고에도 미 이행 시 전 현장에 사용하는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가설전선 절단 조치 중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8"/>
          <a:srcRect l="7811" r="4295"/>
          <a:stretch/>
        </p:blipFill>
        <p:spPr>
          <a:xfrm rot="16200000">
            <a:off x="2893084" y="2298160"/>
            <a:ext cx="1381529" cy="1462160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9"/>
          <a:srcRect b="4546"/>
          <a:stretch/>
        </p:blipFill>
        <p:spPr>
          <a:xfrm>
            <a:off x="770838" y="1797623"/>
            <a:ext cx="3689048" cy="3293269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10"/>
          <a:srcRect l="15768" r="11141"/>
          <a:stretch/>
        </p:blipFill>
        <p:spPr>
          <a:xfrm>
            <a:off x="776535" y="1795500"/>
            <a:ext cx="3672409" cy="327766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534" y="1805052"/>
            <a:ext cx="3672410" cy="328583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022" y="1816218"/>
            <a:ext cx="3669921" cy="328210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1515" y="1803208"/>
            <a:ext cx="3667427" cy="3281125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01072" y="1758895"/>
            <a:ext cx="3683268" cy="3314273"/>
          </a:xfrm>
          <a:prstGeom prst="rect">
            <a:avLst/>
          </a:prstGeom>
          <a:ln w="412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84027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인상 작업 시 작업 전 점검불량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깔림 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583407" y="5433757"/>
            <a:ext cx="8505855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작업 관련 분출한 작업계획서 등 인양공기 확인을 철저히 이행관리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추락 및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낙하에 의한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깔림예방을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위한 철저한 관리필요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정해진 수칙 과 기준을 준수해 주시길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!!!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0490" y="1802121"/>
            <a:ext cx="3664998" cy="3288769"/>
          </a:xfrm>
          <a:prstGeom prst="rect">
            <a:avLst/>
          </a:prstGeom>
        </p:spPr>
      </p:pic>
      <p:sp>
        <p:nvSpPr>
          <p:cNvPr id="18" name="타원 17"/>
          <p:cNvSpPr/>
          <p:nvPr/>
        </p:nvSpPr>
        <p:spPr>
          <a:xfrm>
            <a:off x="1280592" y="2060848"/>
            <a:ext cx="1074186" cy="1083525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1856656" y="3239343"/>
            <a:ext cx="0" cy="1833825"/>
          </a:xfrm>
          <a:prstGeom prst="line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2156" y="1777968"/>
            <a:ext cx="3679470" cy="3302963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8090" y="1788235"/>
            <a:ext cx="3647398" cy="326732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2230" y="1791981"/>
            <a:ext cx="3695749" cy="328895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32165" y="1748534"/>
            <a:ext cx="3772426" cy="3480666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0772" y="1793791"/>
            <a:ext cx="3644716" cy="3261763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63222" y="1802121"/>
            <a:ext cx="3741369" cy="338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1284678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현장의 안전시설물 임의해체 금지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589977" y="5267574"/>
            <a:ext cx="72202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안전시설물 임의해체 및 개조는 절대금지</a:t>
            </a:r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-</a:t>
            </a:r>
            <a:r>
              <a:rPr lang="ko-KR" altLang="en-US" sz="1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작업실시 후 반드시 원상복구 해주시기 바랍니다  </a:t>
            </a:r>
            <a:endParaRPr lang="en-US" altLang="ko-KR" sz="2400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5"/>
          <a:srcRect l="12431" t="5367"/>
          <a:stretch/>
        </p:blipFill>
        <p:spPr>
          <a:xfrm>
            <a:off x="774635" y="1804230"/>
            <a:ext cx="3685251" cy="3286661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7305789" y="3060232"/>
            <a:ext cx="2124240" cy="864096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6"/>
          <a:srcRect r="2564"/>
          <a:stretch/>
        </p:blipFill>
        <p:spPr>
          <a:xfrm>
            <a:off x="766446" y="1787742"/>
            <a:ext cx="3677873" cy="3285426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49646" y="1804229"/>
            <a:ext cx="3323834" cy="325132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3379" y="1804228"/>
            <a:ext cx="3650940" cy="326894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49646" y="1859640"/>
            <a:ext cx="3323833" cy="3195914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20"/>
          <a:srcRect l="32088" t="19022" r="15370"/>
          <a:stretch/>
        </p:blipFill>
        <p:spPr>
          <a:xfrm>
            <a:off x="774634" y="1835372"/>
            <a:ext cx="3631244" cy="3220182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67276" y="1804228"/>
            <a:ext cx="3306203" cy="325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7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1284678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현장의 정리 및 청소상태 확인철저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정리정돈 불량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589977" y="5267574"/>
            <a:ext cx="74847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지정된 장소에서 휴식 후 쓰레기 청소 등 확실히 제거</a:t>
            </a:r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공정별</a:t>
            </a:r>
            <a:r>
              <a:rPr lang="ko-KR" altLang="en-US" sz="1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청소 및 음료 시식 후 정리정돈 할 것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en-US" altLang="ko-KR" sz="2400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5"/>
          <a:srcRect l="12431" t="5367"/>
          <a:stretch/>
        </p:blipFill>
        <p:spPr>
          <a:xfrm>
            <a:off x="774635" y="1804230"/>
            <a:ext cx="3685251" cy="3286661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7305789" y="3060232"/>
            <a:ext cx="2124240" cy="864096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6"/>
          <a:srcRect r="2564"/>
          <a:stretch/>
        </p:blipFill>
        <p:spPr>
          <a:xfrm>
            <a:off x="766446" y="1787742"/>
            <a:ext cx="3677873" cy="328542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3379" y="1804228"/>
            <a:ext cx="3650940" cy="326894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18"/>
          <a:srcRect l="32088" t="19022" r="15370"/>
          <a:stretch/>
        </p:blipFill>
        <p:spPr>
          <a:xfrm>
            <a:off x="774634" y="1835372"/>
            <a:ext cx="3631244" cy="3220182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0960" y="1785729"/>
            <a:ext cx="3688926" cy="3312100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sp>
        <p:nvSpPr>
          <p:cNvPr id="17" name="직사각형 16"/>
          <p:cNvSpPr/>
          <p:nvPr/>
        </p:nvSpPr>
        <p:spPr>
          <a:xfrm>
            <a:off x="6321152" y="3144373"/>
            <a:ext cx="1931905" cy="77995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조치유무 확인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kumimoji="1" lang="ko-KR" altLang="en-US" sz="1800" b="1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377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1284678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슬라브 상부 거푸집 널 설치 작업 시 생명줄 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추락위험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589977" y="5267574"/>
            <a:ext cx="812434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모든 공정의 고소 작업 시 추락방호조치를 철저히 이행</a:t>
            </a:r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안전난간대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생명줄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작업발판 등 근로자 보호조치를 충실히 이행하도록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할것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2400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5"/>
          <a:srcRect l="12431" t="5367"/>
          <a:stretch/>
        </p:blipFill>
        <p:spPr>
          <a:xfrm>
            <a:off x="774635" y="1804230"/>
            <a:ext cx="3685251" cy="3286661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7305789" y="3060232"/>
            <a:ext cx="2124240" cy="864096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6"/>
          <a:srcRect r="2564"/>
          <a:stretch/>
        </p:blipFill>
        <p:spPr>
          <a:xfrm>
            <a:off x="766446" y="1787742"/>
            <a:ext cx="3677873" cy="328542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3379" y="1804228"/>
            <a:ext cx="3650940" cy="326894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18"/>
          <a:srcRect l="32088" t="19022" r="15370"/>
          <a:stretch/>
        </p:blipFill>
        <p:spPr>
          <a:xfrm>
            <a:off x="774634" y="1835372"/>
            <a:ext cx="3631244" cy="3220182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0960" y="1785729"/>
            <a:ext cx="3688926" cy="331210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0"/>
          <a:srcRect l="42136"/>
          <a:stretch/>
        </p:blipFill>
        <p:spPr>
          <a:xfrm>
            <a:off x="775833" y="1794151"/>
            <a:ext cx="3675012" cy="3303677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23484" y="1802202"/>
            <a:ext cx="3506545" cy="3400936"/>
          </a:xfrm>
          <a:prstGeom prst="rect">
            <a:avLst/>
          </a:prstGeom>
          <a:ln w="412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87608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1284678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이동식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틀비계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상부난간 손상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추락위험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589977" y="5267574"/>
            <a:ext cx="810510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이동식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틀비계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추락사고 증가로 인한 안전기준 준수</a:t>
            </a:r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부재의 손상 및 변형 시 즉시 교체하여 탈락되는 일이 발생하지 않도록 할 것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2400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5"/>
          <a:srcRect l="12431" t="5367"/>
          <a:stretch/>
        </p:blipFill>
        <p:spPr>
          <a:xfrm>
            <a:off x="774635" y="1804230"/>
            <a:ext cx="3685251" cy="3286661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7305789" y="3060232"/>
            <a:ext cx="2124240" cy="864096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6"/>
          <a:srcRect r="2564"/>
          <a:stretch/>
        </p:blipFill>
        <p:spPr>
          <a:xfrm>
            <a:off x="766446" y="1787742"/>
            <a:ext cx="3677873" cy="328542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3379" y="1804228"/>
            <a:ext cx="3650940" cy="326894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18"/>
          <a:srcRect l="32088" t="19022" r="15370"/>
          <a:stretch/>
        </p:blipFill>
        <p:spPr>
          <a:xfrm>
            <a:off x="774634" y="1835372"/>
            <a:ext cx="3631244" cy="3220182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0960" y="1785729"/>
            <a:ext cx="3688926" cy="331210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0"/>
          <a:srcRect l="42136"/>
          <a:stretch/>
        </p:blipFill>
        <p:spPr>
          <a:xfrm>
            <a:off x="775833" y="1794151"/>
            <a:ext cx="3675012" cy="3303677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23484" y="1802202"/>
            <a:ext cx="3506545" cy="3400936"/>
          </a:xfrm>
          <a:prstGeom prst="rect">
            <a:avLst/>
          </a:prstGeom>
          <a:ln w="41275">
            <a:solidFill>
              <a:srgbClr val="92D050"/>
            </a:solidFill>
          </a:ln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8090" y="1804932"/>
            <a:ext cx="3647397" cy="3267531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14443" y="1815390"/>
            <a:ext cx="3515586" cy="338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3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1284678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10)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시스템 비계 지지대 기능상실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붕괴위험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589977" y="5267574"/>
            <a:ext cx="890500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시스템 비계 붕괴를 예방을 위한 버팀대의 고정을 확실히 할 것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전체적인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깔목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깔판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등 설치 및 고정상태 육안점검을 철저히 할 것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2400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5"/>
          <a:srcRect l="12431" t="5367"/>
          <a:stretch/>
        </p:blipFill>
        <p:spPr>
          <a:xfrm>
            <a:off x="774635" y="1804230"/>
            <a:ext cx="3685251" cy="3286661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7305789" y="3060232"/>
            <a:ext cx="2124240" cy="864096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6"/>
          <a:srcRect r="2564"/>
          <a:stretch/>
        </p:blipFill>
        <p:spPr>
          <a:xfrm>
            <a:off x="766446" y="1787742"/>
            <a:ext cx="3677873" cy="328542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3379" y="1804228"/>
            <a:ext cx="3650940" cy="326894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18"/>
          <a:srcRect l="32088" t="19022" r="15370"/>
          <a:stretch/>
        </p:blipFill>
        <p:spPr>
          <a:xfrm>
            <a:off x="774634" y="1835372"/>
            <a:ext cx="3631244" cy="3220182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0960" y="1785729"/>
            <a:ext cx="3688926" cy="331210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0"/>
          <a:srcRect l="42136"/>
          <a:stretch/>
        </p:blipFill>
        <p:spPr>
          <a:xfrm>
            <a:off x="775833" y="1794151"/>
            <a:ext cx="3675012" cy="330367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8090" y="1804932"/>
            <a:ext cx="3647397" cy="3267531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22"/>
          <a:srcRect b="2816"/>
          <a:stretch/>
        </p:blipFill>
        <p:spPr>
          <a:xfrm>
            <a:off x="808428" y="1807945"/>
            <a:ext cx="3641159" cy="3264517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49647" y="1824303"/>
            <a:ext cx="3420250" cy="3315342"/>
          </a:xfrm>
          <a:prstGeom prst="rect">
            <a:avLst/>
          </a:prstGeom>
          <a:ln w="444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77588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1284678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11)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사다리 보관기준 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추락위험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589977" y="5267574"/>
            <a:ext cx="767549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사다리 사용 시 반드시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인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 및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경작업에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한해 실시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사다리의 방호조치인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아웃트리거</a:t>
            </a:r>
            <a:r>
              <a:rPr lang="ko-KR" altLang="en-US" sz="1800" b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접어서 사용하는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행위 금지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2400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5"/>
          <a:srcRect l="12431" t="5367"/>
          <a:stretch/>
        </p:blipFill>
        <p:spPr>
          <a:xfrm>
            <a:off x="774635" y="1804230"/>
            <a:ext cx="3685251" cy="3286661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7305789" y="3060232"/>
            <a:ext cx="2124240" cy="864096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6"/>
          <a:srcRect r="2564"/>
          <a:stretch/>
        </p:blipFill>
        <p:spPr>
          <a:xfrm>
            <a:off x="766446" y="1787742"/>
            <a:ext cx="3677873" cy="328542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3379" y="1804228"/>
            <a:ext cx="3650940" cy="326894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18"/>
          <a:srcRect l="32088" t="19022" r="15370"/>
          <a:stretch/>
        </p:blipFill>
        <p:spPr>
          <a:xfrm>
            <a:off x="774634" y="1835372"/>
            <a:ext cx="3631244" cy="3220182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0960" y="1785729"/>
            <a:ext cx="3688926" cy="331210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0"/>
          <a:srcRect l="42136"/>
          <a:stretch/>
        </p:blipFill>
        <p:spPr>
          <a:xfrm>
            <a:off x="775833" y="1794151"/>
            <a:ext cx="3675012" cy="330367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8090" y="1804932"/>
            <a:ext cx="3647397" cy="3267531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22"/>
          <a:srcRect b="2816"/>
          <a:stretch/>
        </p:blipFill>
        <p:spPr>
          <a:xfrm>
            <a:off x="808428" y="1807945"/>
            <a:ext cx="3641159" cy="3264517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8167" y="1810670"/>
            <a:ext cx="3650387" cy="3244883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18667" y="1709594"/>
            <a:ext cx="3396546" cy="3388234"/>
          </a:xfrm>
          <a:prstGeom prst="rect">
            <a:avLst/>
          </a:prstGeom>
          <a:ln w="3492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93305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48883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222232" y="2649976"/>
            <a:ext cx="67794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  1. 0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4.17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F/B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954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3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사고사례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526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764704"/>
            <a:ext cx="8354591" cy="114316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588" y="1556792"/>
            <a:ext cx="3934374" cy="30484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106" y="2204864"/>
            <a:ext cx="4411254" cy="352839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8554" y="2273902"/>
            <a:ext cx="4900950" cy="180316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0300" y="4941168"/>
            <a:ext cx="4777457" cy="51232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4650300" y="4797152"/>
            <a:ext cx="4777457" cy="72008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08378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12" y="509412"/>
            <a:ext cx="5653707" cy="97537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88" y="4869160"/>
            <a:ext cx="4536504" cy="164366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561" y="1484784"/>
            <a:ext cx="3923383" cy="330533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0992" y="1052736"/>
            <a:ext cx="4752528" cy="5544616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4880992" y="2708920"/>
            <a:ext cx="4680520" cy="6480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880992" y="4653062"/>
            <a:ext cx="4680520" cy="108019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02873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476672"/>
            <a:ext cx="7529748" cy="8859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300" y="1556792"/>
            <a:ext cx="5009452" cy="201622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04" y="1556792"/>
            <a:ext cx="3816424" cy="43924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4260" y="3861048"/>
            <a:ext cx="4988492" cy="1282023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4520952" y="2520699"/>
            <a:ext cx="5040560" cy="105231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4784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29" y="724722"/>
            <a:ext cx="7906038" cy="62953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50" y="1354260"/>
            <a:ext cx="4061586" cy="401895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248" y="1484784"/>
            <a:ext cx="4566200" cy="266429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248" y="4251890"/>
            <a:ext cx="4782224" cy="241746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4376936" y="4149081"/>
            <a:ext cx="4896544" cy="259228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376936" y="2204864"/>
            <a:ext cx="4896544" cy="3600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75140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692696"/>
            <a:ext cx="6912768" cy="82879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49" y="1628800"/>
            <a:ext cx="3904396" cy="381642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0952" y="1612251"/>
            <a:ext cx="5212994" cy="2104781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4520952" y="2564904"/>
            <a:ext cx="5040560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2161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18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496" y="1916832"/>
            <a:ext cx="8784976" cy="31393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의견 청취 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아침 조회장 먼지제거 청소기기의 구매의 건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비상상태 대응훈련 실시 및 일정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조율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(4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25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 실시 결정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데크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상부 작업 시 선 조치 후 투입절차 준수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하역부터 설치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인상까지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Detail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한 점검필요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공종의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전 근로자의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전체식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안전그네 착용의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*4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19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 상반기 작업환경측정 완료</a:t>
            </a:r>
            <a:r>
              <a:rPr lang="en-US" altLang="ko-KR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무재해 밴드 참조</a:t>
            </a:r>
            <a:r>
              <a:rPr lang="en-US" altLang="ko-KR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 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차후 결과보고서 게시예정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endParaRPr lang="ko-KR" altLang="en-US" sz="1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69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44488" y="398665"/>
            <a:ext cx="3816424" cy="726079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4488" y="517486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19675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23083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데크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작업 시 근로자 개인보호구 점검을 철저히 하고 임의투입 금지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상체식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안전대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착용한 근로자 확인을 철저히 하여 교체지급 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안전화 손상 확인 시 즉시 지급</a:t>
            </a:r>
            <a:endParaRPr lang="en-US" altLang="ko-KR" sz="1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18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알폼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근로자 안전벨트 미 착용 금지  지급조치 및 개인보호구 여유분 구비필요</a:t>
            </a:r>
            <a:endParaRPr lang="en-US" altLang="ko-KR" sz="1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10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152" y="4293096"/>
            <a:ext cx="3229426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692696"/>
            <a:ext cx="4608512" cy="583264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798" y="548680"/>
            <a:ext cx="463271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8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04. 08. ~ 24. 05. 05.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(24.04)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03" y="1844824"/>
            <a:ext cx="4106665" cy="234888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358" y="1844824"/>
            <a:ext cx="4401121" cy="4536504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03" y="4325403"/>
            <a:ext cx="4106665" cy="205592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357" y="1849412"/>
            <a:ext cx="4401121" cy="45319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300" y="4325402"/>
            <a:ext cx="4106668" cy="2055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300" y="1844822"/>
            <a:ext cx="4034660" cy="234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798" y="548680"/>
            <a:ext cx="4632714" cy="597666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548680"/>
            <a:ext cx="460851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6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798" y="548680"/>
            <a:ext cx="4632714" cy="597666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548680"/>
            <a:ext cx="4608512" cy="597666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rcRect r="4343"/>
          <a:stretch/>
        </p:blipFill>
        <p:spPr>
          <a:xfrm>
            <a:off x="272480" y="398665"/>
            <a:ext cx="4804670" cy="612667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7"/>
          <a:srcRect l="4564"/>
          <a:stretch/>
        </p:blipFill>
        <p:spPr>
          <a:xfrm>
            <a:off x="5097016" y="398665"/>
            <a:ext cx="4608512" cy="61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44488" y="398665"/>
            <a:ext cx="3816424" cy="726079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4488" y="517486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19675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34163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데크플레이트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시공관련 표준안전작업절차 준수확인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우수근로자 포상제도 활성화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개인보호구 지급을 철저히 실시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추락예방관련 안전시설 및 방호에 최선을 다할 것</a:t>
            </a:r>
            <a:endParaRPr lang="en-US" altLang="ko-KR" sz="1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감전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관련 가설전선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분전반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등 차량경로 내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전선이격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조치를 철저히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할것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기본은 지키자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!!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793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1772816"/>
            <a:ext cx="4464496" cy="432048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7" y="1772816"/>
            <a:ext cx="4464496" cy="439248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94" y="1772816"/>
            <a:ext cx="4464497" cy="439248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494" y="368107"/>
            <a:ext cx="5054394" cy="125626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492" y="1768392"/>
            <a:ext cx="4464499" cy="439691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8851" y="1447202"/>
            <a:ext cx="4032449" cy="4680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04728" y="219667"/>
            <a:ext cx="547260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추락사고예방 관리철저</a:t>
            </a:r>
            <a:r>
              <a:rPr lang="en-US" altLang="ko-KR" sz="2000" b="1" dirty="0" smtClean="0">
                <a:solidFill>
                  <a:srgbClr val="FF0000"/>
                </a:solidFill>
                <a:ea typeface="HY견고딕" panose="02030600000101010101" pitchFamily="18" charset="-127"/>
              </a:rPr>
              <a:t>_ _ _ </a:t>
            </a:r>
            <a:r>
              <a:rPr lang="ko-KR" altLang="en-US" sz="2000" b="1" dirty="0" smtClean="0">
                <a:solidFill>
                  <a:srgbClr val="FF0000"/>
                </a:solidFill>
                <a:ea typeface="HY견고딕" panose="02030600000101010101" pitchFamily="18" charset="-127"/>
              </a:rPr>
              <a:t>지속관리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8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2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4.24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105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단차부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이동 시 사다리 사용 시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추락위험  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6817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지정된 통행로 확보 후 근로자 투입절차 준수철저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965656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불안전한 자세로 사다리 이용하여 통행하다가 사다리 전도로 인한 추락위험 </a:t>
            </a:r>
            <a:r>
              <a:rPr lang="en-US" altLang="ko-KR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en-US" altLang="ko-KR" sz="1800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802" y="1795690"/>
            <a:ext cx="3682142" cy="329520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964" y="1811762"/>
            <a:ext cx="3640979" cy="327912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963" y="1839996"/>
            <a:ext cx="3640980" cy="323317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3574" y="1730793"/>
            <a:ext cx="3587898" cy="334237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1"/>
          <a:srcRect t="3003"/>
          <a:stretch/>
        </p:blipFill>
        <p:spPr>
          <a:xfrm>
            <a:off x="781912" y="1809848"/>
            <a:ext cx="3665472" cy="326332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242" y="1795690"/>
            <a:ext cx="3682142" cy="32952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2014" y="1730793"/>
            <a:ext cx="3589458" cy="3342375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1540" y="1825750"/>
            <a:ext cx="3665844" cy="3247418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8721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</TotalTime>
  <Words>717</Words>
  <Application>Microsoft Office PowerPoint</Application>
  <PresentationFormat>A4 용지(210x297mm)</PresentationFormat>
  <Paragraphs>143</Paragraphs>
  <Slides>31</Slides>
  <Notes>31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8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3552</cp:revision>
  <cp:lastPrinted>2024-04-17T06:15:51Z</cp:lastPrinted>
  <dcterms:created xsi:type="dcterms:W3CDTF">2007-09-19T08:05:28Z</dcterms:created>
  <dcterms:modified xsi:type="dcterms:W3CDTF">2024-04-24T06:47:36Z</dcterms:modified>
  <cp:version/>
</cp:coreProperties>
</file>