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29"/>
  </p:notesMasterIdLst>
  <p:handoutMasterIdLst>
    <p:handoutMasterId r:id="rId30"/>
  </p:handoutMasterIdLst>
  <p:sldIdLst>
    <p:sldId id="3896" r:id="rId2"/>
    <p:sldId id="3889" r:id="rId3"/>
    <p:sldId id="3976" r:id="rId4"/>
    <p:sldId id="3974" r:id="rId5"/>
    <p:sldId id="3973" r:id="rId6"/>
    <p:sldId id="3890" r:id="rId7"/>
    <p:sldId id="3975" r:id="rId8"/>
    <p:sldId id="3961" r:id="rId9"/>
    <p:sldId id="3916" r:id="rId10"/>
    <p:sldId id="3956" r:id="rId11"/>
    <p:sldId id="3957" r:id="rId12"/>
    <p:sldId id="3958" r:id="rId13"/>
    <p:sldId id="3959" r:id="rId14"/>
    <p:sldId id="3971" r:id="rId15"/>
    <p:sldId id="3977" r:id="rId16"/>
    <p:sldId id="3972" r:id="rId17"/>
    <p:sldId id="3978" r:id="rId18"/>
    <p:sldId id="3931" r:id="rId19"/>
    <p:sldId id="3968" r:id="rId20"/>
    <p:sldId id="3969" r:id="rId21"/>
    <p:sldId id="3979" r:id="rId22"/>
    <p:sldId id="3892" r:id="rId23"/>
    <p:sldId id="3980" r:id="rId24"/>
    <p:sldId id="3895" r:id="rId25"/>
    <p:sldId id="3939" r:id="rId26"/>
    <p:sldId id="3932" r:id="rId27"/>
    <p:sldId id="3933" r:id="rId28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912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8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0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0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47" tIns="45575" rIns="91147" bIns="45575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5704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444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3206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6581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744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0201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6745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3015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4265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1131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21735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5139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5309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1577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2024-04-05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21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51.png"/><Relationship Id="rId5" Type="http://schemas.openxmlformats.org/officeDocument/2006/relationships/image" Target="../media/image40.png"/><Relationship Id="rId15" Type="http://schemas.openxmlformats.org/officeDocument/2006/relationships/image" Target="../media/image55.png"/><Relationship Id="rId10" Type="http://schemas.openxmlformats.org/officeDocument/2006/relationships/image" Target="../media/image36.png"/><Relationship Id="rId19" Type="http://schemas.openxmlformats.org/officeDocument/2006/relationships/image" Target="../media/image59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61.png"/><Relationship Id="rId10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53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4568" y="2060848"/>
            <a:ext cx="7704856" cy="360040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24.04.03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붐대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직하부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통제관리 미흡으로 인한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사고위험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4908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붐대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파단으로 인한 사고사례 다수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구조상 압송관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타설이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힘들 경우 상부로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붐대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펼쳐서 작업을 하지만 그래도  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하부에 위험경고 식별을 설치하여 표기는 반드시 해놔야 </a:t>
            </a:r>
            <a:r>
              <a:rPr lang="ko-KR" altLang="en-US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됨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64" y="1811762"/>
            <a:ext cx="3640979" cy="32791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681" y="1730794"/>
            <a:ext cx="3553879" cy="3408851"/>
          </a:xfrm>
          <a:prstGeom prst="rect">
            <a:avLst/>
          </a:prstGeom>
          <a:ln w="444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철근벽체 전도로 인한 조치 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7" y="5215784"/>
            <a:ext cx="9126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사전에 높이가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5m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이상의 철근벽체 및 거푸집을 별도의 지지대를 설치하여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무너짐을 방지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하도록 할 것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8" y="1803233"/>
            <a:ext cx="3678106" cy="32699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2014" y="1781944"/>
            <a:ext cx="3661466" cy="3308948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 거치 불량으로 인한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등 복합적 사고발생 위험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523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 관리 및 적재방법 등 지속적인 전달 및 교육필요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20956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특히 자재투척 등 자재관리하고 사용하는 방법에 대해 미흡한 부분이 많음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저번주에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이어 동일항목 반복적으로 관리가 안됨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안전난간 변형으로 인한 추락사고 발생 위험 증대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1072" y="1676604"/>
            <a:ext cx="3602077" cy="123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E/V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 난간해체 후 작업투입 지연으로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추락사고위험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225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_E/V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추락사고 급증으로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중으로 관리 강화 철저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재래식 사고재해는 무조건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선조치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하여 관리를 철저히 할 것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600400" cy="3295202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014" y="1805054"/>
            <a:ext cx="3589458" cy="326811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9"/>
          <a:srcRect l="31142" b="18679"/>
          <a:stretch/>
        </p:blipFill>
        <p:spPr>
          <a:xfrm>
            <a:off x="5618600" y="1795500"/>
            <a:ext cx="3582871" cy="327766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072" y="1795500"/>
            <a:ext cx="3600399" cy="32776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2129" y="1805053"/>
            <a:ext cx="3569342" cy="326811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3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2051" y="1800313"/>
            <a:ext cx="3586006" cy="3272855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5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10121" y="1796838"/>
            <a:ext cx="3591350" cy="327633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7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34858" y="1794549"/>
            <a:ext cx="3583277" cy="32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안전난간 일부 해체 후 철근적치로 인한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조치완료 차주 피드백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072" y="1795691"/>
            <a:ext cx="3456384" cy="3295202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4373" y="1795092"/>
            <a:ext cx="2516979" cy="3295799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72955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안전난간 임의해체 금지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안전난간에 자재적재 금지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작업방법을 개선해야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…..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95532" y="1783603"/>
            <a:ext cx="2525820" cy="33072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1072" y="1777968"/>
            <a:ext cx="3456384" cy="33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6" y="3144373"/>
            <a:ext cx="2478805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철골야적상태 불량으로 인한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끼임 및 충돌위험 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801982" y="5267574"/>
            <a:ext cx="33489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중량물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적재상태 불량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동일한 사고유형 관리상태 불량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7041232" y="812104"/>
            <a:ext cx="1152128" cy="114131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조치중</a:t>
            </a: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86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법면상부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철골 방치로 인한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낙하위험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943649" y="5320368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자재정리상태 불량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090" y="1793760"/>
            <a:ext cx="3672409" cy="3279408"/>
          </a:xfrm>
          <a:prstGeom prst="rect">
            <a:avLst/>
          </a:prstGeom>
        </p:spPr>
      </p:pic>
      <p:sp>
        <p:nvSpPr>
          <p:cNvPr id="19" name="오른쪽 화살표 18"/>
          <p:cNvSpPr/>
          <p:nvPr/>
        </p:nvSpPr>
        <p:spPr>
          <a:xfrm>
            <a:off x="1064568" y="2854413"/>
            <a:ext cx="864096" cy="38493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9425" y="1802351"/>
            <a:ext cx="3690252" cy="3277248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6249144" y="2985021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err="1" smtClean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조치중</a:t>
            </a: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33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72680" y="2663846"/>
            <a:ext cx="5221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3.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최근 중대재해 전파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5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764704"/>
            <a:ext cx="6744641" cy="8640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628800"/>
            <a:ext cx="4464496" cy="38699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456" y="1601881"/>
            <a:ext cx="4608512" cy="261920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5" y="1635795"/>
            <a:ext cx="4464497" cy="3862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7" y="1813490"/>
            <a:ext cx="4464496" cy="3343702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b="43082"/>
          <a:stretch/>
        </p:blipFill>
        <p:spPr>
          <a:xfrm>
            <a:off x="432475" y="692696"/>
            <a:ext cx="6757292" cy="72805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46" y="1807827"/>
            <a:ext cx="4451748" cy="290243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/>
          <a:srcRect b="4401"/>
          <a:stretch/>
        </p:blipFill>
        <p:spPr>
          <a:xfrm>
            <a:off x="416497" y="1807826"/>
            <a:ext cx="4464495" cy="334936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6503" y="1751709"/>
            <a:ext cx="4278985" cy="14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48883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222232" y="2649976"/>
            <a:ext cx="67794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3.27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54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4" y="1772816"/>
            <a:ext cx="4464497" cy="345638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38" y="1768392"/>
            <a:ext cx="4474153" cy="3460808"/>
          </a:xfrm>
          <a:prstGeom prst="rect">
            <a:avLst/>
          </a:prstGeom>
          <a:ln w="50800">
            <a:solidFill>
              <a:srgbClr val="FF0000">
                <a:alpha val="99000"/>
              </a:srgbClr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145" y="1801270"/>
            <a:ext cx="4490367" cy="1483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494" y="908720"/>
            <a:ext cx="799289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철골 기둥이 떨어지며 비계와 충돌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추락하여 사망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5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94076"/>
            <a:ext cx="4445185" cy="51558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525" y="1194075"/>
            <a:ext cx="4195775" cy="4979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512" y="732410"/>
            <a:ext cx="799289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투입 전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배치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특수검진 이행상태 불량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6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194076"/>
            <a:ext cx="4445185" cy="515585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525" y="1194075"/>
            <a:ext cx="4195775" cy="49795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512" y="732410"/>
            <a:ext cx="799289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 법적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보건분야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점검리스트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190509"/>
            <a:ext cx="4376676" cy="497778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b="1467"/>
          <a:stretch/>
        </p:blipFill>
        <p:spPr>
          <a:xfrm>
            <a:off x="4866698" y="1185179"/>
            <a:ext cx="4046741" cy="49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자재상태 및 거치상태 등 점검을 통한 안전조치상태 확인 철저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회의록 등 안전보건 주요사항 각각의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사무실에  비치하여 근로자들이 잘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볼수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있도록 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사고사례를 통한 안전관리의식을 매일 작업 시작 전 공지하고 독려할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 및 낙하사고 등 사고의 피해가 높은 작업은 집중관리 하도록 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03. 11. ~ 24. 04. 07.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(24.03)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및 유해위험요인조사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772816"/>
            <a:ext cx="4464496" cy="43204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7" y="1772816"/>
            <a:ext cx="4464496" cy="439248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4" y="1772816"/>
            <a:ext cx="4464497" cy="439248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94" y="368107"/>
            <a:ext cx="5054394" cy="1256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2" y="1768392"/>
            <a:ext cx="4464499" cy="43969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851" y="1447202"/>
            <a:ext cx="4032449" cy="4680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0512" y="4725144"/>
            <a:ext cx="424847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추락사고예방 관리철저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!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4104456" cy="510055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4287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28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504" y="1124744"/>
            <a:ext cx="8280920" cy="18158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동단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개층에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메랄라스망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제작 및 설치의 건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2. 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 투입 근로자 사전에</a:t>
            </a:r>
            <a:r>
              <a:rPr lang="en-US" altLang="ko-KR" sz="1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 시 이상유무 확인 및 절차에 의한 투입 확인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고령근로자 및 고혈압 근로자 의사소견서 및 검진유무 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3.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1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상시 위험성평가 회의록 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</a:t>
            </a:r>
            <a:r>
              <a:rPr lang="ko-KR" altLang="en-US" sz="1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사무실  앞 인쇄 후 비치</a:t>
            </a:r>
            <a:endParaRPr lang="en-US" altLang="ko-KR" sz="1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0472" y="1556792"/>
            <a:ext cx="8928992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7" name="꺾인 연결선 6"/>
          <p:cNvCxnSpPr/>
          <p:nvPr/>
        </p:nvCxnSpPr>
        <p:spPr>
          <a:xfrm>
            <a:off x="200472" y="2204864"/>
            <a:ext cx="864096" cy="792088"/>
          </a:xfrm>
          <a:prstGeom prst="bentConnector3">
            <a:avLst>
              <a:gd name="adj1" fmla="val 50000"/>
            </a:avLst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type="triangle"/>
          </a:ln>
          <a:effectLst/>
        </p:spPr>
      </p:cxnSp>
      <p:pic>
        <p:nvPicPr>
          <p:cNvPr id="21" name="그림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007" y="2823723"/>
            <a:ext cx="2533528" cy="166544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5"/>
          <a:srcRect r="14737"/>
          <a:stretch/>
        </p:blipFill>
        <p:spPr>
          <a:xfrm>
            <a:off x="3872880" y="2658637"/>
            <a:ext cx="5380906" cy="171362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479" y="4489169"/>
            <a:ext cx="5398929" cy="212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272480" y="2996952"/>
            <a:ext cx="8856984" cy="88586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 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상기 </a:t>
            </a:r>
            <a:r>
              <a:rPr lang="en-US" altLang="ko-KR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번 항목 </a:t>
            </a:r>
            <a:r>
              <a:rPr lang="en-US" altLang="ko-KR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endParaRPr lang="en-US" altLang="ko-KR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차주 </a:t>
            </a:r>
            <a:r>
              <a:rPr lang="en-US" altLang="ko-KR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월요일부터 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 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 아침조회 종료 후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동원개발 및 각 </a:t>
            </a:r>
            <a:r>
              <a:rPr lang="ko-KR" altLang="en-US" sz="1400" b="1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협력사</a:t>
            </a:r>
            <a:r>
              <a:rPr lang="ko-KR" altLang="en-US" sz="140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동행하여 합동점검 실시의 건 </a:t>
            </a:r>
            <a:endParaRPr lang="en-US" altLang="ko-KR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위험성평가 회의 실시 후 합동점검 실시의 건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노동부 추락사고예방 불시점검 대비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평소에 실질적 으로 안전관리에 신경을 써라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감전사고 관련 점검불량 및  감전의 위험이 높은 전선 등은 현장에서 즉시 폐기조치 할 것</a:t>
            </a:r>
            <a:endParaRPr lang="en-US" altLang="ko-KR" sz="1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84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4.03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70" y="1098679"/>
            <a:ext cx="8462277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중등급에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대한 조치등록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누락유무 확인</a:t>
            </a:r>
            <a:endParaRPr lang="ko-KR" altLang="en-US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10625"/>
          <a:stretch/>
        </p:blipFill>
        <p:spPr>
          <a:xfrm>
            <a:off x="523170" y="1836805"/>
            <a:ext cx="4213805" cy="215403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0992" y="1844824"/>
            <a:ext cx="4176464" cy="19442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4149080"/>
            <a:ext cx="3672408" cy="237626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70" y="4144828"/>
            <a:ext cx="4069790" cy="259654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991" y="3990836"/>
            <a:ext cx="4104455" cy="26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170" y="1098679"/>
            <a:ext cx="8678301" cy="4462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작성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검토  및 승인절차 확인철저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0" y="1745229"/>
            <a:ext cx="8681491" cy="12517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29" y="2996952"/>
            <a:ext cx="8638536" cy="20162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2841" y="5157192"/>
            <a:ext cx="5688630" cy="160043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작성절차 및 검토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승인절차 꼼꼼히 확인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누락공정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없도록 작성할 것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(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단위작업 등 소규모 작업에 대한 위험성평가표 확인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15%,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35%,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</a:t>
            </a:r>
            <a:r>
              <a:rPr lang="en-US" altLang="ko-KR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 50% </a:t>
            </a:r>
            <a:r>
              <a:rPr lang="ko-KR" altLang="en-US" sz="1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정하여 상 등급 및 중 등급 기준확립</a:t>
            </a:r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80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현장에서 사용하는 말비계 사용수칙 미 준수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전도위험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9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 지하층 말비계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아웃트리거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설치로 인한 전도위험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가새조임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상태 점검상태 미비한 상태에서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아웃트리거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설치상태 불량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5" y="1809374"/>
            <a:ext cx="3672409" cy="32815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l="-1" r="453"/>
          <a:stretch/>
        </p:blipFill>
        <p:spPr>
          <a:xfrm>
            <a:off x="784991" y="1809375"/>
            <a:ext cx="3663953" cy="32637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318" y="1782795"/>
            <a:ext cx="3424146" cy="31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686</Words>
  <Application>Microsoft Office PowerPoint</Application>
  <PresentationFormat>A4 용지(210x297mm)</PresentationFormat>
  <Paragraphs>124</Paragraphs>
  <Slides>27</Slides>
  <Notes>27</Notes>
  <HiddenSlides>1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3511</cp:revision>
  <cp:lastPrinted>2024-04-04T05:14:28Z</cp:lastPrinted>
  <dcterms:created xsi:type="dcterms:W3CDTF">2007-09-19T08:05:28Z</dcterms:created>
  <dcterms:modified xsi:type="dcterms:W3CDTF">2024-04-04T22:02:42Z</dcterms:modified>
  <cp:version/>
</cp:coreProperties>
</file>