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6"/>
  </p:notesMasterIdLst>
  <p:handoutMasterIdLst>
    <p:handoutMasterId r:id="rId27"/>
  </p:handoutMasterIdLst>
  <p:sldIdLst>
    <p:sldId id="3896" r:id="rId2"/>
    <p:sldId id="3889" r:id="rId3"/>
    <p:sldId id="3942" r:id="rId4"/>
    <p:sldId id="3943" r:id="rId5"/>
    <p:sldId id="3938" r:id="rId6"/>
    <p:sldId id="3890" r:id="rId7"/>
    <p:sldId id="3961" r:id="rId8"/>
    <p:sldId id="3916" r:id="rId9"/>
    <p:sldId id="3956" r:id="rId10"/>
    <p:sldId id="3957" r:id="rId11"/>
    <p:sldId id="3958" r:id="rId12"/>
    <p:sldId id="3959" r:id="rId13"/>
    <p:sldId id="3963" r:id="rId14"/>
    <p:sldId id="3962" r:id="rId15"/>
    <p:sldId id="3965" r:id="rId16"/>
    <p:sldId id="3966" r:id="rId17"/>
    <p:sldId id="3836" r:id="rId18"/>
    <p:sldId id="3931" r:id="rId19"/>
    <p:sldId id="3953" r:id="rId20"/>
    <p:sldId id="3892" r:id="rId21"/>
    <p:sldId id="3895" r:id="rId22"/>
    <p:sldId id="3939" r:id="rId23"/>
    <p:sldId id="3932" r:id="rId24"/>
    <p:sldId id="3933" r:id="rId2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912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8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5834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773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9797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4948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751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6581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383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20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3015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789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66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097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577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2024-03-20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21" Type="http://schemas.openxmlformats.org/officeDocument/2006/relationships/image" Target="../media/image41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23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Relationship Id="rId2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24.03.20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생명줄 미 설치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84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70%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이상을 차지하는 떨어짐 사고발생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생명줄은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최소한의 방호조치일 뿐 추락사고 발생의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직접적인 안전대책이 아닙니다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349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9608" y="4388293"/>
            <a:ext cx="2035919" cy="199303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 시 작업방법 불량으로 인한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95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 벽체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계단실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작업발판이 없거나 모자란 부분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209568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근본적인 대책이 필요함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매번 동일하게 알면서 묵인할 수 없는 사고발생이 빈도와 강도가 높은 구역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안전모 착용상태 지속적으로 발생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561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아침조회 시 매일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지적구호를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실시하고 점검을 해도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동일한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 이상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지적발생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시 퇴출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 이동 가설통로 고정 및 설치불량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2014" y="1819537"/>
            <a:ext cx="3589458" cy="325363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2520" y="5177473"/>
            <a:ext cx="6464139" cy="73762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5804" y="5727579"/>
            <a:ext cx="4531173" cy="6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개방 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방치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6724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기본적으로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냈으면 최소한의 안전조치는 해야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34925">
            <a:solidFill>
              <a:srgbClr val="00B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6"/>
          <a:srcRect l="30367" t="11519" r="19147"/>
          <a:stretch/>
        </p:blipFill>
        <p:spPr>
          <a:xfrm>
            <a:off x="766525" y="1805050"/>
            <a:ext cx="3651361" cy="328364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8599" y="1822004"/>
            <a:ext cx="3582872" cy="32511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4529" y="5615894"/>
            <a:ext cx="7632848" cy="86197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077" y="5615894"/>
            <a:ext cx="767398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누군가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빠져서 다치거나 사망해 버리면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확실한 방호조치를 해주시기 바랍니다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53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윈치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주요 와이어 감시인 미비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절단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81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윈치의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주요 와이어가 내력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외력에 의해 절단 시 빔을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양중하는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와이어 낙하로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인한 깔림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협착사고 및 상부 와이어 절단 후 근로자 충격 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잘림사고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발생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6"/>
          <a:srcRect l="30367" t="11519" r="19147"/>
          <a:stretch/>
        </p:blipFill>
        <p:spPr>
          <a:xfrm>
            <a:off x="766525" y="1805050"/>
            <a:ext cx="3651361" cy="328364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8599" y="1822004"/>
            <a:ext cx="3582872" cy="32511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4529" y="5615894"/>
            <a:ext cx="7632848" cy="86197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3466" y="5985422"/>
            <a:ext cx="831973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사용하는 장비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기구의 가장 위험한 부분을 선제적으로 관리를 해야 됩니다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530" y="1814342"/>
            <a:ext cx="3629356" cy="325882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9"/>
          <a:srcRect l="3309"/>
          <a:stretch/>
        </p:blipFill>
        <p:spPr>
          <a:xfrm>
            <a:off x="5643231" y="1814343"/>
            <a:ext cx="3516080" cy="32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공통</a:t>
            </a:r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위험보관소</a:t>
            </a:r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유류저장소</a:t>
            </a:r>
            <a:r>
              <a:rPr lang="en-US" altLang="ko-KR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유해물질보관함</a:t>
            </a:r>
            <a:r>
              <a:rPr lang="ko-KR" altLang="en-US" sz="23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사용관리 불량 </a:t>
            </a:r>
            <a:endParaRPr lang="ko-KR" altLang="en-US" sz="23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0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6"/>
          <a:srcRect l="30367" t="11519" r="19147"/>
          <a:stretch/>
        </p:blipFill>
        <p:spPr>
          <a:xfrm>
            <a:off x="766525" y="1805050"/>
            <a:ext cx="3651361" cy="328364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18599" y="1822004"/>
            <a:ext cx="3582872" cy="32511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4529" y="5615894"/>
            <a:ext cx="7632848" cy="86197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530" y="1814342"/>
            <a:ext cx="3629356" cy="325882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9"/>
          <a:srcRect l="3309"/>
          <a:stretch/>
        </p:blipFill>
        <p:spPr>
          <a:xfrm>
            <a:off x="5643231" y="1814343"/>
            <a:ext cx="3516080" cy="325882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535" y="1794889"/>
            <a:ext cx="3678995" cy="328603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7367" y="5157478"/>
            <a:ext cx="6875914" cy="45839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4529" y="5543749"/>
            <a:ext cx="3071539" cy="1288758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7658" y="1794650"/>
            <a:ext cx="3551653" cy="32785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88904" y="5733256"/>
            <a:ext cx="561662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등의 사고는 거의 인재로 인한 사망사고라는 것을 인지해 주시길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endParaRPr lang="ko-KR" altLang="en-US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9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72680" y="2663846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3.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최근 중대재해 전파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08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620688"/>
            <a:ext cx="9217024" cy="18133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2175024"/>
            <a:ext cx="5010849" cy="9621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80" y="3467881"/>
            <a:ext cx="6344535" cy="9907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80" y="4797152"/>
            <a:ext cx="6163535" cy="10097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015" y="3044307"/>
            <a:ext cx="3160521" cy="276263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72480" y="2175024"/>
            <a:ext cx="4824536" cy="86928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24744"/>
            <a:ext cx="6120680" cy="51918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423089"/>
            <a:ext cx="6468378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77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3.13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464" y="398665"/>
            <a:ext cx="3024336" cy="51005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428740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2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외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1124744"/>
            <a:ext cx="5256584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특이사항 없음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23237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회의록 각 업체 반장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근로자까지 전파를 실시</a:t>
            </a:r>
            <a:endParaRPr lang="en-US" altLang="ko-KR" sz="1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 크레인을 이용한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양중작업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양중상태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점검을 철저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착용상태 점검 후 이상 시 즉시 교체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지연금지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업체별로 회의록 등 주요 안전수칙 인쇄하여 사무실에 부착관리 하도록 할 것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712" y="1052736"/>
            <a:ext cx="518457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03. 11. ~ 24. 04. 07.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(24.03)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및 유해위험요인조사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1.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1898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1) </a:t>
            </a:r>
            <a:r>
              <a:rPr lang="ko-KR" altLang="en-US" sz="2300" b="1">
                <a:latin typeface="HY견고딕"/>
                <a:ea typeface="HY견고딕"/>
              </a:rPr>
              <a:t>용마루건설</a:t>
            </a:r>
            <a:r>
              <a:rPr lang="en-US" altLang="ko-KR" sz="2300" b="1">
                <a:latin typeface="HY견고딕"/>
                <a:ea typeface="HY견고딕"/>
              </a:rPr>
              <a:t> _ </a:t>
            </a:r>
            <a:r>
              <a:rPr lang="ko-KR" altLang="en-US" sz="2300" b="1">
                <a:latin typeface="HY견고딕"/>
                <a:ea typeface="HY견고딕"/>
              </a:rPr>
              <a:t>개선조치 사항</a:t>
            </a:r>
            <a:endParaRPr lang="en-US" altLang="ko-KR" sz="2300" b="1">
              <a:latin typeface="HY견고딕"/>
              <a:ea typeface="HY견고딕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779928" y="6182574"/>
            <a:ext cx="8596044" cy="562393"/>
          </a:xfrm>
          <a:prstGeom prst="rect">
            <a:avLst/>
          </a:prstGeom>
          <a:solidFill>
            <a:srgbClr val="FFFF66">
              <a:alpha val="100000"/>
            </a:srgbClr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89999" tIns="46800" rIns="89999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kern="1200" cap="none" spc="0" normalizeH="0" baseline="0">
              <a:solidFill>
                <a:srgbClr val="00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661916" y="6263715"/>
            <a:ext cx="4963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20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협력업체 자체 안전관리 미흡 및 의지 부족</a:t>
            </a:r>
          </a:p>
        </p:txBody>
      </p:sp>
      <p:pic>
        <p:nvPicPr>
          <p:cNvPr id="42" name="그림 4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907559" y="3933693"/>
            <a:ext cx="2160000" cy="1800000"/>
          </a:xfrm>
          <a:prstGeom prst="rect">
            <a:avLst/>
          </a:prstGeom>
          <a:ln w="25400">
            <a:solidFill>
              <a:srgbClr val="FF0000">
                <a:alpha val="100000"/>
              </a:srgbClr>
            </a:solidFill>
          </a:ln>
        </p:spPr>
      </p:pic>
      <p:sp>
        <p:nvSpPr>
          <p:cNvPr id="43" name="직사각형 42"/>
          <p:cNvSpPr/>
          <p:nvPr/>
        </p:nvSpPr>
        <p:spPr>
          <a:xfrm>
            <a:off x="1045733" y="3513913"/>
            <a:ext cx="1284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양중함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10B220"/>
                </a:solidFill>
                <a:latin typeface="HY견고딕"/>
                <a:ea typeface="HY견고딕"/>
              </a:rPr>
              <a:t>정리</a:t>
            </a:r>
            <a:endParaRPr kumimoji="1" lang="en-US" altLang="ko-KR" sz="1600" b="1" i="0" u="none" strike="noStrike" kern="1200" cap="none" spc="0" normalizeH="0" baseline="0">
              <a:solidFill>
                <a:srgbClr val="10B220"/>
              </a:solidFill>
              <a:latin typeface="HY견고딕"/>
              <a:ea typeface="HY견고딕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936776" y="3506341"/>
            <a:ext cx="2160240" cy="33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개구부 난간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임의이동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5029200" y="3514725"/>
            <a:ext cx="2406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유해위험물질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1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주째방치</a:t>
            </a:r>
          </a:p>
        </p:txBody>
      </p:sp>
      <p:pic>
        <p:nvPicPr>
          <p:cNvPr id="46" name="그림 45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413083" y="3932015"/>
            <a:ext cx="2160000" cy="1800000"/>
          </a:xfrm>
          <a:prstGeom prst="rect">
            <a:avLst/>
          </a:prstGeom>
          <a:ln w="25400">
            <a:solidFill>
              <a:srgbClr val="FF0000">
                <a:alpha val="100000"/>
              </a:srgbClr>
            </a:solidFill>
          </a:ln>
        </p:spPr>
      </p:pic>
      <p:sp>
        <p:nvSpPr>
          <p:cNvPr id="47" name="직사각형 46"/>
          <p:cNvSpPr/>
          <p:nvPr/>
        </p:nvSpPr>
        <p:spPr>
          <a:xfrm>
            <a:off x="7390857" y="3513913"/>
            <a:ext cx="2216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난간 외부 낙하물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10B220"/>
                </a:solidFill>
                <a:latin typeface="HY견고딕"/>
                <a:ea typeface="HY견고딕"/>
              </a:rPr>
              <a:t>정리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48544" y="5761831"/>
            <a:ext cx="1754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개구부 난간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10B220"/>
                </a:solidFill>
                <a:latin typeface="HY견고딕"/>
                <a:ea typeface="HY견고딕"/>
              </a:rPr>
              <a:t>설치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2816918" y="5762878"/>
            <a:ext cx="2387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en-US" altLang="ko-KR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B/T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비계 사용수칙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위반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5180638" y="5762878"/>
            <a:ext cx="2149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사다리 사용수칙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10B220"/>
                </a:solidFill>
                <a:latin typeface="HY견고딕"/>
                <a:ea typeface="HY견고딕"/>
              </a:rPr>
              <a:t>준수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7397651" y="5762878"/>
            <a:ext cx="220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비계 상부 낙하물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방치</a:t>
            </a:r>
          </a:p>
        </p:txBody>
      </p:sp>
      <p:pic>
        <p:nvPicPr>
          <p:cNvPr id="52" name="그림 5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151126" y="1685389"/>
            <a:ext cx="2160000" cy="1800000"/>
          </a:xfrm>
          <a:prstGeom prst="rect">
            <a:avLst/>
          </a:prstGeom>
          <a:ln w="25400">
            <a:solidFill>
              <a:srgbClr val="FF0000">
                <a:alpha val="100000"/>
              </a:srgbClr>
            </a:solidFill>
          </a:ln>
        </p:spPr>
      </p:pic>
      <p:pic>
        <p:nvPicPr>
          <p:cNvPr id="53" name="그림 52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7401272" y="1685950"/>
            <a:ext cx="2160270" cy="1800225"/>
          </a:xfrm>
          <a:prstGeom prst="rect">
            <a:avLst/>
          </a:prstGeom>
          <a:ln w="25400">
            <a:solidFill>
              <a:srgbClr val="09D71E"/>
            </a:solidFill>
          </a:ln>
        </p:spPr>
      </p:pic>
      <p:pic>
        <p:nvPicPr>
          <p:cNvPr id="54" name="그림 5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5159469" y="3947889"/>
            <a:ext cx="2160270" cy="1800224"/>
          </a:xfrm>
          <a:prstGeom prst="rect">
            <a:avLst/>
          </a:prstGeom>
          <a:ln w="25400">
            <a:solidFill>
              <a:srgbClr val="10B220"/>
            </a:solidFill>
          </a:ln>
        </p:spPr>
      </p:pic>
      <p:pic>
        <p:nvPicPr>
          <p:cNvPr id="55" name="그림 54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27157" y="3933031"/>
            <a:ext cx="2160270" cy="1800225"/>
          </a:xfrm>
          <a:prstGeom prst="rect">
            <a:avLst/>
          </a:prstGeom>
          <a:ln w="25400">
            <a:solidFill>
              <a:srgbClr val="10B220"/>
            </a:solidFill>
          </a:ln>
        </p:spPr>
      </p:pic>
      <p:pic>
        <p:nvPicPr>
          <p:cNvPr id="56" name="그림 55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2898676" y="1685925"/>
            <a:ext cx="2160270" cy="18002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7" name="그림 56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621854" y="1704975"/>
            <a:ext cx="2160270" cy="1800225"/>
          </a:xfrm>
          <a:prstGeom prst="rect">
            <a:avLst/>
          </a:prstGeom>
          <a:ln w="25400">
            <a:solidFill>
              <a:srgbClr val="10B22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1.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1898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6) </a:t>
            </a:r>
            <a:r>
              <a:rPr lang="ko-KR" altLang="en-US" sz="2300" b="1">
                <a:latin typeface="HY견고딕"/>
                <a:ea typeface="HY견고딕"/>
              </a:rPr>
              <a:t>공통사항 </a:t>
            </a:r>
            <a:r>
              <a:rPr lang="en-US" altLang="ko-KR" sz="2300" b="1">
                <a:latin typeface="HY견고딕"/>
                <a:ea typeface="HY견고딕"/>
              </a:rPr>
              <a:t> _ </a:t>
            </a:r>
            <a:r>
              <a:rPr lang="ko-KR" altLang="en-US" sz="2300" b="1">
                <a:latin typeface="HY견고딕"/>
                <a:ea typeface="HY견고딕"/>
              </a:rPr>
              <a:t>개선조치 사항</a:t>
            </a:r>
          </a:p>
        </p:txBody>
      </p:sp>
      <p:pic>
        <p:nvPicPr>
          <p:cNvPr id="21" name="그림 2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921960" y="1795519"/>
            <a:ext cx="1839352" cy="3240000"/>
          </a:xfrm>
          <a:prstGeom prst="rect">
            <a:avLst/>
          </a:prstGeom>
          <a:ln w="38100">
            <a:solidFill>
              <a:srgbClr val="FF0000">
                <a:alpha val="100000"/>
              </a:srgbClr>
            </a:solidFill>
          </a:ln>
        </p:spPr>
      </p:pic>
      <p:sp>
        <p:nvSpPr>
          <p:cNvPr id="22" name="직사각형 21"/>
          <p:cNvSpPr/>
          <p:nvPr/>
        </p:nvSpPr>
        <p:spPr>
          <a:xfrm>
            <a:off x="754435" y="5146598"/>
            <a:ext cx="270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2000" b="1" i="0" u="none" strike="noStrike" kern="1200" cap="none" spc="0" normalizeH="0" baseline="0">
                <a:solidFill>
                  <a:srgbClr val="000000"/>
                </a:solidFill>
                <a:latin typeface="HY견고딕"/>
                <a:ea typeface="HY견고딕"/>
              </a:rPr>
              <a:t>하부 작업자</a:t>
            </a:r>
            <a:r>
              <a:rPr kumimoji="1" lang="ko-KR" altLang="en-US" sz="20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2000" b="1" i="0" u="none" strike="noStrike" kern="1200" cap="none" spc="0" normalizeH="0" baseline="0">
                <a:solidFill>
                  <a:srgbClr val="008000"/>
                </a:solidFill>
                <a:latin typeface="HY견고딕"/>
                <a:ea typeface="HY견고딕"/>
              </a:rPr>
              <a:t>이동 확인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3930337" y="5138011"/>
            <a:ext cx="1799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2000" b="1" i="0" u="none" strike="noStrike" kern="1200" cap="none" spc="0" normalizeH="0" baseline="0">
                <a:solidFill>
                  <a:schemeClr val="dk1"/>
                </a:solidFill>
                <a:latin typeface="HY견고딕"/>
                <a:ea typeface="HY견고딕"/>
              </a:rPr>
              <a:t>이동통로</a:t>
            </a:r>
            <a:r>
              <a:rPr kumimoji="1" lang="ko-KR" altLang="en-US" sz="20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2000" b="1" i="0" u="none" strike="noStrike" kern="1200" cap="none" spc="0" normalizeH="0" baseline="0">
                <a:solidFill>
                  <a:srgbClr val="008000"/>
                </a:solidFill>
                <a:latin typeface="HY견고딕"/>
                <a:ea typeface="HY견고딕"/>
              </a:rPr>
              <a:t>확보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6554968" y="5132058"/>
            <a:ext cx="3013847" cy="5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우천 중 발판 작업</a:t>
            </a:r>
            <a:r>
              <a:rPr kumimoji="1" lang="en-US" altLang="ko-KR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kumimoji="1" lang="en-US" altLang="ko-KR" sz="1600" b="1" i="0" u="none" strike="noStrike" kern="1200" cap="none" spc="0" normalizeH="0" baseline="0">
                <a:solidFill>
                  <a:schemeClr val="dk1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1600" b="1" i="0" u="none" strike="noStrike" kern="1200" cap="none" spc="0" normalizeH="0" baseline="0">
                <a:solidFill>
                  <a:schemeClr val="dk1"/>
                </a:solidFill>
                <a:latin typeface="HY견고딕"/>
                <a:ea typeface="HY견고딕"/>
              </a:rPr>
              <a:t>고소작업 </a:t>
            </a:r>
            <a:endParaRPr kumimoji="1" lang="ko-KR" altLang="en-US" sz="1600" b="1" i="0" u="none" strike="noStrike" kern="1200" cap="none" spc="0" normalizeH="0" baseline="0">
              <a:solidFill>
                <a:srgbClr val="FF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i="0" u="none" strike="noStrike" kern="1200" cap="none" spc="0" normalizeH="0" baseline="0">
                <a:solidFill>
                  <a:schemeClr val="dk1"/>
                </a:solidFill>
                <a:latin typeface="HY견고딕"/>
                <a:ea typeface="HY견고딕"/>
              </a:rPr>
              <a:t>개인보호구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kumimoji="1" lang="ko-KR" altLang="en-US" sz="1600" b="1" i="0" u="none" strike="noStrike" kern="1200" cap="none" spc="0" normalizeH="0" baseline="0">
                <a:solidFill>
                  <a:srgbClr val="008000"/>
                </a:solidFill>
                <a:latin typeface="HY견고딕"/>
                <a:ea typeface="HY견고딕"/>
              </a:rPr>
              <a:t>전체식 안전대 변경</a:t>
            </a:r>
          </a:p>
        </p:txBody>
      </p:sp>
      <p:pic>
        <p:nvPicPr>
          <p:cNvPr id="25" name="그림 2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69540" y="1794867"/>
            <a:ext cx="3600450" cy="3240405"/>
          </a:xfrm>
          <a:prstGeom prst="rect">
            <a:avLst/>
          </a:prstGeom>
          <a:ln w="38100">
            <a:solidFill>
              <a:srgbClr val="10B220"/>
            </a:solidFill>
          </a:ln>
        </p:spPr>
      </p:pic>
      <p:pic>
        <p:nvPicPr>
          <p:cNvPr id="26" name="그림 2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872865" y="1772816"/>
            <a:ext cx="1944231" cy="3312368"/>
          </a:xfrm>
          <a:prstGeom prst="rect">
            <a:avLst/>
          </a:prstGeom>
          <a:ln w="25400">
            <a:solidFill>
              <a:srgbClr val="10B220">
                <a:alpha val="100000"/>
              </a:srgbClr>
            </a:solidFill>
          </a:ln>
        </p:spPr>
      </p:pic>
      <p:pic>
        <p:nvPicPr>
          <p:cNvPr id="27" name="그림 26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7852370" y="1799272"/>
            <a:ext cx="1800225" cy="3240405"/>
          </a:xfrm>
          <a:prstGeom prst="rect">
            <a:avLst/>
          </a:prstGeom>
          <a:ln w="38100">
            <a:solidFill>
              <a:srgbClr val="10B22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28464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64" y="1268760"/>
            <a:ext cx="9505056" cy="28161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톤마대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사용 시 안전수칙 철저히 이행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철재 및 날카로운 부속은 </a:t>
            </a:r>
            <a:r>
              <a:rPr lang="ko-KR" altLang="en-US" sz="1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톤마대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사용을 금지하고 적정중량을 준수할 것</a:t>
            </a:r>
            <a:endParaRPr lang="en-US" altLang="ko-KR" sz="1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/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추락사고 예방을 위한 추락방호시설 장치의 이상유무를 수시로 확인을 할 것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아침 조회 시 근로자 개인보호구 착용상태 및 손상유무 확인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손상 및 변형된 안전모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안전대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안전화 등은 즉시 교체하여 줄 것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사용하는 작업발판의 안전기준 사용수칙 점검을 할 것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/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현장의 통로 확보 및 작업장 정리정돈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청소상태 확인을 할 것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2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5069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3.20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71" y="1098679"/>
            <a:ext cx="8068864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톤마대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전 주 심의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의결 실시 했음에도 불구하고 이행불량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71" y="1660621"/>
            <a:ext cx="2906821" cy="3208539"/>
          </a:xfrm>
          <a:prstGeom prst="rect">
            <a:avLst/>
          </a:prstGeom>
          <a:ln w="41275">
            <a:solidFill>
              <a:srgbClr val="FF0000"/>
            </a:solidFill>
            <a:prstDash val="sysDash"/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b="20956"/>
          <a:stretch/>
        </p:blipFill>
        <p:spPr>
          <a:xfrm>
            <a:off x="2130766" y="3789040"/>
            <a:ext cx="2769278" cy="2736304"/>
          </a:xfrm>
          <a:prstGeom prst="rect">
            <a:avLst/>
          </a:prstGeom>
          <a:ln w="41275">
            <a:solidFill>
              <a:srgbClr val="FF0000"/>
            </a:solidFill>
            <a:prstDash val="sysDash"/>
          </a:ln>
        </p:spPr>
      </p:pic>
      <p:sp>
        <p:nvSpPr>
          <p:cNvPr id="8" name="TextBox 7"/>
          <p:cNvSpPr txBox="1"/>
          <p:nvPr/>
        </p:nvSpPr>
        <p:spPr>
          <a:xfrm>
            <a:off x="5241032" y="1988840"/>
            <a:ext cx="4271595" cy="280076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사용기준 원칙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심의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의결한 내용에 부적합하게 사용하다가 적발 시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(</a:t>
            </a:r>
            <a:r>
              <a:rPr lang="ko-KR" altLang="en-US" sz="1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해당공종은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시간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사용금지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이후 재 적발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시간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사용금지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3.3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적발 시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하루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사용금지 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80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거푸집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수평연결재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설치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자재적재 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92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붕괴사고로 사고발생 확대위험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대량인명 사고위험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192995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항시 동일한 내용의 지적이 반복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철근신호수 및 하부 형틀공의 사고위험 증대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상기와 동일한 사항은 절대 발생금지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자재이동 시 발판 정격하중 초과로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92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붕괴사고로 사고발생 확대위험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대량인명 사고위험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19299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발판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장당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250kg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벽이음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400kg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구조검토 없음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인정불가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한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파레트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당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1.6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톤 정도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9"/>
          <a:srcRect l="1" r="50311" b="6711"/>
          <a:stretch/>
        </p:blipFill>
        <p:spPr>
          <a:xfrm>
            <a:off x="7622257" y="4638196"/>
            <a:ext cx="1718270" cy="20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748</Words>
  <Application>Microsoft Office PowerPoint</Application>
  <PresentationFormat>A4 용지(210x297mm)</PresentationFormat>
  <Paragraphs>148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3485</cp:revision>
  <cp:lastPrinted>2024-03-13T02:16:17Z</cp:lastPrinted>
  <dcterms:created xsi:type="dcterms:W3CDTF">2007-09-19T08:05:28Z</dcterms:created>
  <dcterms:modified xsi:type="dcterms:W3CDTF">2024-03-20T01:46:10Z</dcterms:modified>
  <cp:version/>
</cp:coreProperties>
</file>