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29"/>
  </p:notesMasterIdLst>
  <p:handoutMasterIdLst>
    <p:handoutMasterId r:id="rId30"/>
  </p:handoutMasterIdLst>
  <p:sldIdLst>
    <p:sldId id="3889" r:id="rId2"/>
    <p:sldId id="3887" r:id="rId3"/>
    <p:sldId id="3888" r:id="rId4"/>
    <p:sldId id="3891" r:id="rId5"/>
    <p:sldId id="3890" r:id="rId6"/>
    <p:sldId id="3788" r:id="rId7"/>
    <p:sldId id="3845" r:id="rId8"/>
    <p:sldId id="3858" r:id="rId9"/>
    <p:sldId id="3859" r:id="rId10"/>
    <p:sldId id="3860" r:id="rId11"/>
    <p:sldId id="3862" r:id="rId12"/>
    <p:sldId id="3864" r:id="rId13"/>
    <p:sldId id="3865" r:id="rId14"/>
    <p:sldId id="3866" r:id="rId15"/>
    <p:sldId id="3814" r:id="rId16"/>
    <p:sldId id="3853" r:id="rId17"/>
    <p:sldId id="3884" r:id="rId18"/>
    <p:sldId id="3886" r:id="rId19"/>
    <p:sldId id="3885" r:id="rId20"/>
    <p:sldId id="3836" r:id="rId21"/>
    <p:sldId id="3827" r:id="rId22"/>
    <p:sldId id="3847" r:id="rId23"/>
    <p:sldId id="3851" r:id="rId24"/>
    <p:sldId id="3892" r:id="rId25"/>
    <p:sldId id="3893" r:id="rId26"/>
    <p:sldId id="3894" r:id="rId27"/>
    <p:sldId id="3895" r:id="rId28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A2A"/>
    <a:srgbClr val="FFFF66"/>
    <a:srgbClr val="3333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6391" autoAdjust="0"/>
  </p:normalViewPr>
  <p:slideViewPr>
    <p:cSldViewPr>
      <p:cViewPr varScale="1">
        <p:scale>
          <a:sx n="116" d="100"/>
          <a:sy n="116" d="100"/>
        </p:scale>
        <p:origin x="1050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4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4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09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69969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4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4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5963" y="746125"/>
            <a:ext cx="5373687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57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09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671554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5400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93345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71391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7155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98004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74906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7193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64236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37930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56106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40753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02079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82836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88435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930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233400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257560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813668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71732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9689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4919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0102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06109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02338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73777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1266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9713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2024-02-28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44.png"/><Relationship Id="rId5" Type="http://schemas.openxmlformats.org/officeDocument/2006/relationships/image" Target="../media/image20.png"/><Relationship Id="rId15" Type="http://schemas.openxmlformats.org/officeDocument/2006/relationships/image" Target="../media/image51.png"/><Relationship Id="rId10" Type="http://schemas.openxmlformats.org/officeDocument/2006/relationships/image" Target="../media/image43.png"/><Relationship Id="rId19" Type="http://schemas.openxmlformats.org/officeDocument/2006/relationships/image" Target="../media/image55.png"/><Relationship Id="rId4" Type="http://schemas.openxmlformats.org/officeDocument/2006/relationships/image" Target="../media/image19.png"/><Relationship Id="rId9" Type="http://schemas.openxmlformats.org/officeDocument/2006/relationships/image" Target="../media/image42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57.png"/><Relationship Id="rId5" Type="http://schemas.openxmlformats.org/officeDocument/2006/relationships/image" Target="../media/image24.png"/><Relationship Id="rId10" Type="http://schemas.openxmlformats.org/officeDocument/2006/relationships/image" Target="../media/image56.png"/><Relationship Id="rId4" Type="http://schemas.openxmlformats.org/officeDocument/2006/relationships/image" Target="../media/image19.png"/><Relationship Id="rId9" Type="http://schemas.openxmlformats.org/officeDocument/2006/relationships/image" Target="../media/image50.pn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9.png"/><Relationship Id="rId18" Type="http://schemas.openxmlformats.org/officeDocument/2006/relationships/image" Target="../media/image62.png"/><Relationship Id="rId3" Type="http://schemas.openxmlformats.org/officeDocument/2006/relationships/image" Target="../media/image2.png"/><Relationship Id="rId21" Type="http://schemas.openxmlformats.org/officeDocument/2006/relationships/image" Target="../media/image65.png"/><Relationship Id="rId7" Type="http://schemas.openxmlformats.org/officeDocument/2006/relationships/image" Target="../media/image25.png"/><Relationship Id="rId12" Type="http://schemas.openxmlformats.org/officeDocument/2006/relationships/image" Target="../media/image48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1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44.png"/><Relationship Id="rId24" Type="http://schemas.openxmlformats.org/officeDocument/2006/relationships/image" Target="../media/image68.png"/><Relationship Id="rId5" Type="http://schemas.openxmlformats.org/officeDocument/2006/relationships/image" Target="../media/image20.png"/><Relationship Id="rId15" Type="http://schemas.openxmlformats.org/officeDocument/2006/relationships/image" Target="../media/image51.png"/><Relationship Id="rId23" Type="http://schemas.openxmlformats.org/officeDocument/2006/relationships/image" Target="../media/image67.png"/><Relationship Id="rId10" Type="http://schemas.openxmlformats.org/officeDocument/2006/relationships/image" Target="../media/image43.png"/><Relationship Id="rId19" Type="http://schemas.openxmlformats.org/officeDocument/2006/relationships/image" Target="../media/image63.png"/><Relationship Id="rId4" Type="http://schemas.openxmlformats.org/officeDocument/2006/relationships/image" Target="../media/image19.png"/><Relationship Id="rId9" Type="http://schemas.openxmlformats.org/officeDocument/2006/relationships/image" Target="../media/image42.png"/><Relationship Id="rId14" Type="http://schemas.openxmlformats.org/officeDocument/2006/relationships/image" Target="../media/image50.png"/><Relationship Id="rId22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63.png"/><Relationship Id="rId5" Type="http://schemas.openxmlformats.org/officeDocument/2006/relationships/image" Target="../media/image24.png"/><Relationship Id="rId15" Type="http://schemas.openxmlformats.org/officeDocument/2006/relationships/image" Target="../media/image72.png"/><Relationship Id="rId10" Type="http://schemas.openxmlformats.org/officeDocument/2006/relationships/image" Target="../media/image56.png"/><Relationship Id="rId4" Type="http://schemas.openxmlformats.org/officeDocument/2006/relationships/image" Target="../media/image19.png"/><Relationship Id="rId9" Type="http://schemas.openxmlformats.org/officeDocument/2006/relationships/image" Target="../media/image50.pn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4.png"/><Relationship Id="rId10" Type="http://schemas.openxmlformats.org/officeDocument/2006/relationships/image" Target="../media/image40.png"/><Relationship Id="rId4" Type="http://schemas.openxmlformats.org/officeDocument/2006/relationships/image" Target="../media/image19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48883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222232" y="2649976"/>
            <a:ext cx="64636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1.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2.21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F/B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9546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5)</a:t>
            </a:r>
            <a:r>
              <a:rPr lang="ko-KR" altLang="en-US" sz="2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632520" y="6029994"/>
            <a:ext cx="8596043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172204" y="6080357"/>
            <a:ext cx="4807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작업방법 불량으로 인하 추락위험 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85333"/>
            <a:ext cx="3478966" cy="32678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378331"/>
            <a:ext cx="3627491" cy="32748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08" y="1385333"/>
            <a:ext cx="3465677" cy="326780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071" y="1404852"/>
            <a:ext cx="3627492" cy="3248285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415207" y="2758101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21" y="1385332"/>
            <a:ext cx="3470064" cy="327480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1071" y="1401020"/>
            <a:ext cx="3738245" cy="325911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419" y="1401021"/>
            <a:ext cx="3470065" cy="32521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1069" y="1397852"/>
            <a:ext cx="3738247" cy="325528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091" y="1417826"/>
            <a:ext cx="3477110" cy="3235309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7452" y="1417825"/>
            <a:ext cx="3731864" cy="3235309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14"/>
          <a:srcRect l="3030" t="32537" r="50000" b="8799"/>
          <a:stretch/>
        </p:blipFill>
        <p:spPr>
          <a:xfrm>
            <a:off x="632520" y="4797152"/>
            <a:ext cx="4896544" cy="118247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33120" y="5039055"/>
            <a:ext cx="3666236" cy="4924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건진법의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업무수행 지침 내 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2m 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이상의 </a:t>
            </a:r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고소작업은 별도의 작업계획서 확인</a:t>
            </a:r>
            <a:endParaRPr lang="ko-KR" altLang="en-US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4" name="오른쪽 화살표 23"/>
          <p:cNvSpPr/>
          <p:nvPr/>
        </p:nvSpPr>
        <p:spPr>
          <a:xfrm>
            <a:off x="4592960" y="5125331"/>
            <a:ext cx="1368152" cy="319893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678029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6) </a:t>
            </a:r>
            <a:r>
              <a:rPr lang="ko-KR" altLang="en-US" sz="2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560512" y="6029994"/>
            <a:ext cx="8668051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72003" y="6092425"/>
            <a:ext cx="4506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슬링벨트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미 점검으로 인한 낙하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85333"/>
            <a:ext cx="3478966" cy="32678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378331"/>
            <a:ext cx="3627491" cy="32748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08" y="1385333"/>
            <a:ext cx="3465677" cy="326780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071" y="1404852"/>
            <a:ext cx="3627492" cy="3248285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415207" y="2758101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21" y="1385332"/>
            <a:ext cx="3470064" cy="327480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1071" y="1401020"/>
            <a:ext cx="3738245" cy="325911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419" y="1401021"/>
            <a:ext cx="3470065" cy="32521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1069" y="1397852"/>
            <a:ext cx="3738247" cy="325528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568" y="1428240"/>
            <a:ext cx="3460916" cy="324758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1066" y="1394018"/>
            <a:ext cx="3738249" cy="325911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567" y="1385332"/>
            <a:ext cx="3572374" cy="326780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1066" y="1401631"/>
            <a:ext cx="3738249" cy="326719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418" y="1397174"/>
            <a:ext cx="3524034" cy="3255959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16196" y="1401019"/>
            <a:ext cx="3723119" cy="3252113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5620" y="4749372"/>
            <a:ext cx="4635412" cy="1287623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29064" y="4714501"/>
            <a:ext cx="3810251" cy="131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79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7) </a:t>
            </a:r>
            <a:r>
              <a:rPr lang="ko-KR" altLang="en-US" sz="2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632520" y="6029994"/>
            <a:ext cx="8596043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920552" y="6080357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철근절곡기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외함접지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탈락으로 인한 습윤장소 감전위험  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85333"/>
            <a:ext cx="3478966" cy="32678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08" y="1385333"/>
            <a:ext cx="3465677" cy="3267803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415207" y="2758101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421" y="1385332"/>
            <a:ext cx="3470064" cy="327480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419" y="1401021"/>
            <a:ext cx="3470065" cy="325211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568" y="1428240"/>
            <a:ext cx="3460916" cy="324758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567" y="1385332"/>
            <a:ext cx="3572374" cy="326780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135" y="1398772"/>
            <a:ext cx="3561806" cy="327705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818245" y="1271129"/>
            <a:ext cx="3247590" cy="3561807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1311" y="1250896"/>
            <a:ext cx="4464318" cy="3487813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1311" y="4709883"/>
            <a:ext cx="4354217" cy="428685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974" y="4906309"/>
            <a:ext cx="4837337" cy="79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09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8)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공통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85333"/>
            <a:ext cx="3478966" cy="32678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378331"/>
            <a:ext cx="3627491" cy="32748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08" y="1385333"/>
            <a:ext cx="3465677" cy="326780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071" y="1404852"/>
            <a:ext cx="3627492" cy="324828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21" y="1385332"/>
            <a:ext cx="3470064" cy="327480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1071" y="1401020"/>
            <a:ext cx="3738245" cy="325911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419" y="1401021"/>
            <a:ext cx="3470065" cy="32521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1069" y="1397852"/>
            <a:ext cx="3738247" cy="325528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568" y="1428240"/>
            <a:ext cx="3460916" cy="324758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1066" y="1394018"/>
            <a:ext cx="3738249" cy="325911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567" y="1385332"/>
            <a:ext cx="3572374" cy="326780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1066" y="1401631"/>
            <a:ext cx="3738249" cy="3267191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16"/>
          <a:srcRect t="3885"/>
          <a:stretch/>
        </p:blipFill>
        <p:spPr>
          <a:xfrm>
            <a:off x="7977336" y="2985845"/>
            <a:ext cx="1361979" cy="166728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135" y="1398772"/>
            <a:ext cx="3561806" cy="3277054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01065" y="1398772"/>
            <a:ext cx="3738250" cy="3254362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519" y="1428240"/>
            <a:ext cx="3590422" cy="322489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02893" y="1398768"/>
            <a:ext cx="3717715" cy="325436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1134" y="1429753"/>
            <a:ext cx="3561807" cy="322338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4443" y="4760340"/>
            <a:ext cx="4388557" cy="1765003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01064" y="1428240"/>
            <a:ext cx="3719544" cy="3224893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31068" y="4775489"/>
            <a:ext cx="3789540" cy="174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2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9)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공통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632520" y="6029994"/>
            <a:ext cx="8906534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03234" y="6080357"/>
            <a:ext cx="8225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톤 마대 건설안전기준 부적합 및 적재기준 불량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깔림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85333"/>
            <a:ext cx="3478966" cy="32678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08" y="1385333"/>
            <a:ext cx="3465677" cy="3267803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415207" y="2758101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421" y="1385332"/>
            <a:ext cx="3470064" cy="327480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419" y="1401021"/>
            <a:ext cx="3470065" cy="325211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568" y="1428240"/>
            <a:ext cx="3460916" cy="324758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567" y="1385332"/>
            <a:ext cx="3572374" cy="326780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135" y="1398772"/>
            <a:ext cx="3561806" cy="3277054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519" y="1428240"/>
            <a:ext cx="3590422" cy="3224894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133" y="1391771"/>
            <a:ext cx="3561808" cy="174919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133" y="3147407"/>
            <a:ext cx="3570707" cy="15284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2556" y="1281521"/>
            <a:ext cx="4116498" cy="344362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9618" y="3783247"/>
            <a:ext cx="4120190" cy="1954187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422556" y="4869160"/>
            <a:ext cx="4483444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/>
              <a:t>현장 및 자체교육을 통한 안전기준 준수 독려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25121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280592" y="2545025"/>
            <a:ext cx="748883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203562" y="2663846"/>
            <a:ext cx="56428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2. </a:t>
            </a:r>
            <a:r>
              <a:rPr lang="ko-KR" altLang="en-US" sz="4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안전보건팀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공지사항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817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416496" y="548680"/>
            <a:ext cx="7394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1-1)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해빙기 사고예방법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(2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21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 회의록 자료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/>
          <a:srcRect t="40795"/>
          <a:stretch/>
        </p:blipFill>
        <p:spPr>
          <a:xfrm>
            <a:off x="295966" y="1423880"/>
            <a:ext cx="2946711" cy="324035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5"/>
          <a:srcRect t="44952"/>
          <a:stretch/>
        </p:blipFill>
        <p:spPr>
          <a:xfrm>
            <a:off x="3449767" y="1457772"/>
            <a:ext cx="3024336" cy="324035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6"/>
          <a:srcRect t="44952"/>
          <a:stretch/>
        </p:blipFill>
        <p:spPr>
          <a:xfrm>
            <a:off x="6681193" y="1471270"/>
            <a:ext cx="2952326" cy="321336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411" y="4797152"/>
            <a:ext cx="9433047" cy="173051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1" y="4698130"/>
            <a:ext cx="6609184" cy="204323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141911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398665"/>
            <a:ext cx="7640116" cy="109552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17" y="1934338"/>
            <a:ext cx="4201111" cy="408694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2960" y="1927590"/>
            <a:ext cx="5051200" cy="409369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592960" y="1934338"/>
            <a:ext cx="4968552" cy="774582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544" y="1340768"/>
            <a:ext cx="6496957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6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71" y="515564"/>
            <a:ext cx="8878539" cy="114316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88" y="1556792"/>
            <a:ext cx="4464496" cy="489654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844" y="1583857"/>
            <a:ext cx="4454638" cy="219425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7263" y="3778108"/>
            <a:ext cx="4296218" cy="2459204"/>
          </a:xfrm>
          <a:prstGeom prst="rect">
            <a:avLst/>
          </a:prstGeom>
          <a:ln w="50800">
            <a:solidFill>
              <a:srgbClr val="FF0000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1480304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1" y="225237"/>
            <a:ext cx="4896544" cy="381367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323" y="620688"/>
            <a:ext cx="3967309" cy="331236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0323" y="4090764"/>
            <a:ext cx="4123197" cy="249289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504" y="4090764"/>
            <a:ext cx="4536504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11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불량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조치완료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340978" y="3504120"/>
            <a:ext cx="3022956" cy="422420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200" b="0" i="0" u="none" strike="noStrike" cap="none" normalizeH="0" baseline="0" dirty="0" err="1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계단부</a:t>
            </a:r>
            <a:r>
              <a:rPr kumimoji="1" lang="ko-KR" altLang="en-US" sz="12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추락방호시설 지연 </a:t>
            </a:r>
            <a:r>
              <a:rPr kumimoji="1" lang="en-US" altLang="ko-KR" sz="1200" b="0" i="0" u="none" strike="noStrike" cap="none" normalizeH="0" baseline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kumimoji="1" lang="ko-KR" altLang="en-US" sz="1200" b="1" i="0" u="none" strike="noStrike" cap="none" normalizeH="0" baseline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조치완료</a:t>
            </a:r>
            <a:endParaRPr kumimoji="1" lang="ko-KR" altLang="en-US" sz="1200" b="1" i="0" u="none" strike="noStrike" cap="none" normalizeH="0" baseline="0" dirty="0"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79" y="1197647"/>
            <a:ext cx="3027845" cy="22482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/>
          <a:srcRect r="12225"/>
          <a:stretch/>
        </p:blipFill>
        <p:spPr>
          <a:xfrm>
            <a:off x="3456826" y="1214078"/>
            <a:ext cx="3022955" cy="223178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919" y="1214078"/>
            <a:ext cx="2835585" cy="223178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089" y="4007792"/>
            <a:ext cx="3027845" cy="22041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6826" y="4004344"/>
            <a:ext cx="3022956" cy="220763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직사각형 11"/>
          <p:cNvSpPr/>
          <p:nvPr/>
        </p:nvSpPr>
        <p:spPr>
          <a:xfrm>
            <a:off x="310324" y="6289779"/>
            <a:ext cx="3053610" cy="45490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200" b="1" i="0" u="none" strike="noStrike" cap="none" normalizeH="0" baseline="0" dirty="0" err="1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상체식</a:t>
            </a:r>
            <a:r>
              <a:rPr kumimoji="1" lang="ko-KR" altLang="en-US" sz="1200" b="1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벨트 및 통로 미 이동</a:t>
            </a:r>
            <a:r>
              <a:rPr lang="en-US" altLang="ko-KR" sz="12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kumimoji="1" lang="ko-KR" altLang="en-US" sz="1200" b="1" i="0" u="none" strike="noStrike" cap="none" normalizeH="0" baseline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조치완료</a:t>
            </a:r>
            <a:endParaRPr kumimoji="1" lang="ko-KR" altLang="en-US" sz="1200" b="1" i="0" u="none" strike="noStrike" cap="none" normalizeH="0" baseline="0" dirty="0"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56825" y="3504120"/>
            <a:ext cx="3022956" cy="422420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2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보 상부</a:t>
            </a:r>
            <a:r>
              <a:rPr kumimoji="1" lang="ko-KR" altLang="en-US" sz="1200" b="0" i="0" u="none" strike="noStrike" cap="none" normalizeH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생명줄 지연 </a:t>
            </a:r>
            <a:r>
              <a:rPr kumimoji="1" lang="en-US" altLang="ko-KR" sz="1200" b="0" i="0" u="none" strike="noStrike" cap="none" normalizeH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kumimoji="1" lang="ko-KR" altLang="en-US" sz="1200" b="0" i="0" u="none" strike="noStrike" cap="none" normalizeH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조치완료</a:t>
            </a:r>
            <a:endParaRPr kumimoji="1" lang="ko-KR" altLang="en-US" sz="1200" b="0" i="0" u="none" strike="noStrike" cap="none" normalizeH="0" baseline="0" dirty="0"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456825" y="6289780"/>
            <a:ext cx="3022956" cy="422420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2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지게차 </a:t>
            </a:r>
            <a:r>
              <a:rPr kumimoji="1" lang="ko-KR" altLang="en-US" sz="1200" b="0" i="0" u="none" strike="noStrike" cap="none" normalizeH="0" baseline="0" dirty="0" err="1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협착방지봉</a:t>
            </a:r>
            <a:r>
              <a:rPr kumimoji="1" lang="ko-KR" altLang="en-US" sz="12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설치미흡</a:t>
            </a:r>
            <a:r>
              <a:rPr lang="en-US" altLang="ko-KR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조치완료</a:t>
            </a:r>
            <a:endParaRPr kumimoji="1" lang="ko-KR" altLang="en-US" sz="1200" b="0" i="0" u="none" strike="noStrike" cap="none" normalizeH="0" baseline="0" dirty="0"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572673" y="3504120"/>
            <a:ext cx="3060848" cy="500224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2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우천시 고압가스 대차관리 불량</a:t>
            </a:r>
            <a:r>
              <a:rPr lang="en-US" altLang="ko-KR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kumimoji="1" lang="ko-KR" altLang="en-US" sz="1200" b="0" i="0" u="none" strike="noStrike" cap="none" normalizeH="0" baseline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조치완료</a:t>
            </a:r>
            <a:endParaRPr kumimoji="1" lang="ko-KR" altLang="en-US" sz="1200" b="0" i="0" u="none" strike="noStrike" cap="none" normalizeH="0" baseline="0" dirty="0"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9633" y="4869160"/>
            <a:ext cx="1324144" cy="1306279"/>
          </a:xfrm>
          <a:prstGeom prst="rect">
            <a:avLst/>
          </a:prstGeom>
          <a:ln w="50800">
            <a:solidFill>
              <a:srgbClr val="92D050"/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202" y="2277705"/>
            <a:ext cx="1335069" cy="1096936"/>
          </a:xfrm>
          <a:prstGeom prst="rect">
            <a:avLst/>
          </a:prstGeom>
          <a:ln w="50800">
            <a:solidFill>
              <a:srgbClr val="92D050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2962" y="2312628"/>
            <a:ext cx="1152128" cy="1096936"/>
          </a:xfrm>
          <a:prstGeom prst="rect">
            <a:avLst/>
          </a:prstGeom>
          <a:ln w="50800">
            <a:solidFill>
              <a:srgbClr val="92D050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445" y="4982125"/>
            <a:ext cx="1288924" cy="1180010"/>
          </a:xfrm>
          <a:prstGeom prst="rect">
            <a:avLst/>
          </a:prstGeom>
          <a:ln w="50800">
            <a:solidFill>
              <a:srgbClr val="92D050"/>
            </a:solidFill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21122" y="2329969"/>
            <a:ext cx="1302009" cy="1038088"/>
          </a:xfrm>
          <a:prstGeom prst="rect">
            <a:avLst/>
          </a:prstGeom>
          <a:ln w="50800">
            <a:solidFill>
              <a:srgbClr val="92D05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6751791" y="4545953"/>
            <a:ext cx="3024336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차주 위험성평가 </a:t>
            </a:r>
            <a:r>
              <a:rPr lang="ko-KR" altLang="en-US" sz="1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조치등록란에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결과 등재 요함 </a:t>
            </a:r>
            <a:r>
              <a:rPr lang="en-US" altLang="ko-KR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!!</a:t>
            </a:r>
          </a:p>
          <a:p>
            <a:endParaRPr lang="en-US" altLang="ko-KR" sz="16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조치완료</a:t>
            </a:r>
            <a:endParaRPr lang="ko-KR" altLang="en-US" sz="16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1442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72680" y="2663846"/>
            <a:ext cx="52213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3.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최근 중대재해 전파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0813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85" y="611299"/>
            <a:ext cx="8602275" cy="106694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489" y="1972702"/>
            <a:ext cx="4523007" cy="332850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96" y="1844824"/>
            <a:ext cx="4392488" cy="45365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7849" y="1166307"/>
            <a:ext cx="4982270" cy="531290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rcRect r="64570"/>
          <a:stretch/>
        </p:blipFill>
        <p:spPr>
          <a:xfrm>
            <a:off x="4911258" y="5301208"/>
            <a:ext cx="4866278" cy="140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17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498795"/>
            <a:ext cx="8208912" cy="129614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15" y="1988840"/>
            <a:ext cx="4653601" cy="43924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3935" y="1963509"/>
            <a:ext cx="4653602" cy="119079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936" y="3136901"/>
            <a:ext cx="4343751" cy="302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39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2420888"/>
            <a:ext cx="4464496" cy="410445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84" y="628535"/>
            <a:ext cx="7732113" cy="200052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1095" y="2629064"/>
            <a:ext cx="4908449" cy="137600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469384" y="1556792"/>
            <a:ext cx="6643856" cy="5760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7600" y="3825366"/>
            <a:ext cx="4557928" cy="269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55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080792" y="2663846"/>
            <a:ext cx="35429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 외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9663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416496" y="620688"/>
            <a:ext cx="52213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1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의견 청취함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28574"/>
            <a:ext cx="4363059" cy="51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6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416496" y="495013"/>
            <a:ext cx="32063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2.</a:t>
            </a:r>
            <a:r>
              <a:rPr lang="ko-KR" altLang="en-US" sz="4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작업중지권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412776"/>
            <a:ext cx="3096344" cy="223224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904" y="1268760"/>
            <a:ext cx="5616624" cy="244827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24" y="3752963"/>
            <a:ext cx="8953895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47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28464" y="398665"/>
            <a:ext cx="3816424" cy="72607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517486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464" y="1268760"/>
            <a:ext cx="9505056" cy="250837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해당 전 공정의 작업방법</a:t>
            </a:r>
            <a:r>
              <a:rPr lang="en-US" altLang="ko-KR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순서 절차에 의한 작업을 실시하고 해당 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공종의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관리감독자 및 작업지휘자의 정확한 안전작업이 이루어 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질수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있도록 점검 및 확인을 철저히 이행 하도록 할 것</a:t>
            </a:r>
            <a:r>
              <a:rPr lang="en-US" altLang="ko-KR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b="1" dirty="0"/>
              <a:t> </a:t>
            </a:r>
            <a:r>
              <a:rPr lang="en-US" altLang="ko-KR" b="1" dirty="0" smtClean="0"/>
              <a:t>-</a:t>
            </a:r>
            <a:r>
              <a:rPr lang="ko-KR" altLang="en-US" b="1" dirty="0" err="1" smtClean="0"/>
              <a:t>사소한거</a:t>
            </a:r>
            <a:r>
              <a:rPr lang="ko-KR" altLang="en-US" b="1" dirty="0" smtClean="0"/>
              <a:t> 하나하나 까지도 </a:t>
            </a:r>
            <a:r>
              <a:rPr lang="ko-KR" altLang="en-US" b="1" dirty="0" err="1" smtClean="0"/>
              <a:t>신경써서</a:t>
            </a:r>
            <a:r>
              <a:rPr lang="ko-KR" altLang="en-US" b="1" dirty="0" smtClean="0"/>
              <a:t> 챙기도록 하고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근로자의 작업 투입 전 심신상태를 면밀히 관찰하여 적합한 작업에   투입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배치하도록 </a:t>
            </a:r>
            <a:r>
              <a:rPr lang="ko-KR" altLang="en-US" b="1" dirty="0" err="1" smtClean="0"/>
              <a:t>할것</a:t>
            </a:r>
            <a:endParaRPr lang="en-US" altLang="ko-KR" b="1" dirty="0" smtClean="0"/>
          </a:p>
          <a:p>
            <a:endParaRPr lang="en-US" altLang="ko-KR" b="1" dirty="0"/>
          </a:p>
          <a:p>
            <a:r>
              <a:rPr lang="en-US" altLang="ko-KR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고소 작업 시 근로자의 추락사고 예방을 위한 만전을 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다할것</a:t>
            </a:r>
            <a:r>
              <a:rPr lang="en-US" altLang="ko-KR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b="1" dirty="0" smtClean="0"/>
              <a:t>-</a:t>
            </a:r>
            <a:r>
              <a:rPr lang="ko-KR" altLang="en-US" b="1" dirty="0" smtClean="0"/>
              <a:t>개인보호구점검</a:t>
            </a:r>
            <a:endParaRPr lang="en-US" altLang="ko-KR" b="1" dirty="0" smtClean="0"/>
          </a:p>
          <a:p>
            <a:r>
              <a:rPr lang="en-US" altLang="ko-KR" b="1" dirty="0" smtClean="0"/>
              <a:t>-</a:t>
            </a:r>
            <a:r>
              <a:rPr lang="ko-KR" altLang="en-US" b="1" dirty="0" smtClean="0"/>
              <a:t>작업발판의 이상유무</a:t>
            </a:r>
            <a:endParaRPr lang="en-US" altLang="ko-KR" b="1" dirty="0" smtClean="0"/>
          </a:p>
          <a:p>
            <a:r>
              <a:rPr lang="en-US" altLang="ko-KR" b="1" dirty="0" smtClean="0"/>
              <a:t>-</a:t>
            </a:r>
            <a:r>
              <a:rPr lang="ko-KR" altLang="en-US" b="1" dirty="0" smtClean="0"/>
              <a:t>안전난간 및 </a:t>
            </a:r>
            <a:r>
              <a:rPr lang="ko-KR" altLang="en-US" b="1" dirty="0" err="1" smtClean="0"/>
              <a:t>생명줄의</a:t>
            </a:r>
            <a:r>
              <a:rPr lang="ko-KR" altLang="en-US" b="1" dirty="0" smtClean="0"/>
              <a:t> 이상유무 점검 등 안전이행조치를 철저히 시행하도록 </a:t>
            </a:r>
            <a:r>
              <a:rPr lang="ko-KR" altLang="en-US" b="1" dirty="0" err="1" smtClean="0"/>
              <a:t>할것</a:t>
            </a:r>
            <a:endParaRPr lang="en-US" altLang="ko-KR" b="1" dirty="0" smtClean="0"/>
          </a:p>
          <a:p>
            <a:endParaRPr lang="en-US" altLang="ko-KR" b="1" dirty="0"/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해빙기 관련 사고예방에 철저히 대비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1034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l="29365"/>
          <a:stretch/>
        </p:blipFill>
        <p:spPr>
          <a:xfrm>
            <a:off x="560512" y="1340768"/>
            <a:ext cx="3694991" cy="36004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6266" y="281175"/>
            <a:ext cx="8956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미흡</a:t>
            </a:r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조치완료</a:t>
            </a:r>
            <a:endParaRPr lang="en-US" altLang="ko-KR" sz="2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/>
          <a:srcRect l="28349" t="24878" b="1633"/>
          <a:stretch/>
        </p:blipFill>
        <p:spPr>
          <a:xfrm>
            <a:off x="5457055" y="1340767"/>
            <a:ext cx="4059539" cy="3600401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11" name="오른쪽 화살표 10"/>
          <p:cNvSpPr/>
          <p:nvPr/>
        </p:nvSpPr>
        <p:spPr>
          <a:xfrm>
            <a:off x="4388227" y="2691698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60512" y="5883270"/>
            <a:ext cx="8956082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dirty="0" smtClean="0"/>
              <a:t>                     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위험치워줘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조치완료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차후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일이상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지연금지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kumimoji="1" lang="ko-KR" altLang="en-US" sz="2400" b="1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963" y="5104441"/>
            <a:ext cx="9145016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사고의 발생이 현저히 높다고 판단 시 해당 작업을 중지하고 </a:t>
            </a:r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즉시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조치하며 조치사항에 대하여 해당 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근로자에게 공지 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할 것</a:t>
            </a:r>
            <a:endParaRPr lang="ko-KR" altLang="en-US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4974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632520" y="417109"/>
            <a:ext cx="3942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문체부 바탕체" panose="02030609000101010101" pitchFamily="17" charset="-127"/>
              </a:rPr>
              <a:t>3</a:t>
            </a:r>
            <a:r>
              <a:rPr lang="en-US" altLang="ko-KR" sz="3200" b="1" dirty="0">
                <a:solidFill>
                  <a:srgbClr val="FF0000"/>
                </a:solidFill>
                <a:latin typeface="HY견고딕" panose="02030600000101010101" pitchFamily="18" charset="-127"/>
                <a:ea typeface="문체부 바탕체" panose="02030609000101010101" pitchFamily="17" charset="-127"/>
              </a:rPr>
              <a:t>.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중요성</a:t>
            </a:r>
            <a:endParaRPr lang="ko-KR" altLang="en-US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55" y="1268760"/>
            <a:ext cx="8856984" cy="9361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2204864"/>
            <a:ext cx="8496944" cy="233395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12" y="4538815"/>
            <a:ext cx="6763694" cy="2076740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560512" y="2492896"/>
            <a:ext cx="8490788" cy="151216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6933" y="2966812"/>
            <a:ext cx="3012247" cy="386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90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222232" y="2649976"/>
            <a:ext cx="6359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1.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2.28 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8054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</a:t>
            </a:r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1) 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609003" y="6029994"/>
            <a:ext cx="8619560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72003" y="6048591"/>
            <a:ext cx="4693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셔클방향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반대로 사용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96928"/>
            <a:ext cx="3478966" cy="326780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오른쪽 화살표 5"/>
          <p:cNvSpPr/>
          <p:nvPr/>
        </p:nvSpPr>
        <p:spPr>
          <a:xfrm>
            <a:off x="4388227" y="2691698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378331"/>
            <a:ext cx="3627491" cy="3274806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12" name="타원 11"/>
          <p:cNvSpPr/>
          <p:nvPr/>
        </p:nvSpPr>
        <p:spPr>
          <a:xfrm>
            <a:off x="1712640" y="2420888"/>
            <a:ext cx="1584176" cy="1296144"/>
          </a:xfrm>
          <a:prstGeom prst="ellipse">
            <a:avLst/>
          </a:prstGeom>
          <a:noFill/>
          <a:ln w="57150" cap="flat" cmpd="sng" algn="ctr">
            <a:solidFill>
              <a:srgbClr val="FFFF66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1071" y="1396189"/>
            <a:ext cx="3627491" cy="325694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336" y="1406784"/>
            <a:ext cx="3467150" cy="3246353"/>
          </a:xfrm>
          <a:prstGeom prst="rect">
            <a:avLst/>
          </a:prstGeom>
        </p:spPr>
      </p:pic>
      <p:sp>
        <p:nvSpPr>
          <p:cNvPr id="15" name="타원 14"/>
          <p:cNvSpPr/>
          <p:nvPr/>
        </p:nvSpPr>
        <p:spPr>
          <a:xfrm>
            <a:off x="787826" y="1978634"/>
            <a:ext cx="2725013" cy="1296144"/>
          </a:xfrm>
          <a:prstGeom prst="ellipse">
            <a:avLst/>
          </a:prstGeom>
          <a:noFill/>
          <a:ln w="57150" cap="flat" cmpd="sng" algn="ctr">
            <a:solidFill>
              <a:srgbClr val="FFFF66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8"/>
          <a:srcRect l="34997" t="11771"/>
          <a:stretch/>
        </p:blipFill>
        <p:spPr>
          <a:xfrm>
            <a:off x="4592960" y="3498013"/>
            <a:ext cx="3228763" cy="2481898"/>
          </a:xfrm>
          <a:prstGeom prst="rect">
            <a:avLst/>
          </a:prstGeom>
          <a:ln w="317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410600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2) 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534704" y="6029994"/>
            <a:ext cx="8810784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832514" y="6087900"/>
            <a:ext cx="6215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사다리 사용기준 미 준수로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전도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85333"/>
            <a:ext cx="3478966" cy="32678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378331"/>
            <a:ext cx="3627491" cy="32748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08" y="1385333"/>
            <a:ext cx="3465677" cy="326780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071" y="1404852"/>
            <a:ext cx="3627492" cy="324828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12" name="오른쪽 화살표 11"/>
          <p:cNvSpPr/>
          <p:nvPr/>
        </p:nvSpPr>
        <p:spPr>
          <a:xfrm>
            <a:off x="4415207" y="2758101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704528" y="3406173"/>
            <a:ext cx="3406957" cy="310859"/>
          </a:xfrm>
          <a:prstGeom prst="line">
            <a:avLst/>
          </a:prstGeom>
          <a:solidFill>
            <a:srgbClr val="339966"/>
          </a:solidFill>
          <a:ln w="28575" cap="flat" cmpd="sng" algn="ctr">
            <a:solidFill>
              <a:srgbClr val="FFFF66"/>
            </a:solidFill>
            <a:prstDash val="sysDot"/>
            <a:round/>
            <a:headEnd w="med" len="med"/>
            <a:tailEnd w="med" len="med"/>
          </a:ln>
          <a:effectLst/>
        </p:spPr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807" y="1378330"/>
            <a:ext cx="3465678" cy="327480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9"/>
          <a:srcRect t="21880"/>
          <a:stretch/>
        </p:blipFill>
        <p:spPr>
          <a:xfrm>
            <a:off x="5601070" y="1404852"/>
            <a:ext cx="3627493" cy="324828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8704" y="4840938"/>
            <a:ext cx="5619152" cy="11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69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632519" y="6029994"/>
            <a:ext cx="8596044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576736" y="6029993"/>
            <a:ext cx="5485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거푸집 설치작업 시 고리 미 체결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85333"/>
            <a:ext cx="3478966" cy="32678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378331"/>
            <a:ext cx="3627491" cy="32748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08" y="1385333"/>
            <a:ext cx="3465677" cy="326780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071" y="1404852"/>
            <a:ext cx="3627492" cy="3248285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415207" y="2758101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519" y="1357935"/>
            <a:ext cx="3478966" cy="32952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0712" y="1385333"/>
            <a:ext cx="3637851" cy="326780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807" y="1381991"/>
            <a:ext cx="3465679" cy="327114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1"/>
          <a:srcRect t="7349"/>
          <a:stretch/>
        </p:blipFill>
        <p:spPr>
          <a:xfrm>
            <a:off x="5590711" y="1428694"/>
            <a:ext cx="3637852" cy="32244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2519" y="4783030"/>
            <a:ext cx="8596044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해당 </a:t>
            </a:r>
            <a:r>
              <a:rPr lang="ko-KR" altLang="en-US" sz="1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</a:t>
            </a:r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작업지휘자의 현장교육 실시 동일한 사항으로 반복되는 </a:t>
            </a:r>
            <a:r>
              <a:rPr lang="ko-KR" altLang="en-US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불안전한 행동을 </a:t>
            </a:r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적발 시 </a:t>
            </a:r>
            <a:r>
              <a:rPr lang="ko-KR" altLang="en-US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퇴출권고</a:t>
            </a:r>
            <a:endParaRPr lang="ko-KR" altLang="en-US" sz="1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729" y="5079464"/>
            <a:ext cx="1407951" cy="891561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6696" y="5079464"/>
            <a:ext cx="1440160" cy="89289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44944" y="5143908"/>
            <a:ext cx="1310426" cy="83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52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4) </a:t>
            </a:r>
            <a:r>
              <a:rPr lang="ko-KR" altLang="en-US" sz="2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88504" y="6029994"/>
            <a:ext cx="8740059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172204" y="6080357"/>
            <a:ext cx="4204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단부구간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고리 미 체결로 추락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85333"/>
            <a:ext cx="3478966" cy="32678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08" y="1385333"/>
            <a:ext cx="3465677" cy="3267803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415207" y="2758101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421" y="1385332"/>
            <a:ext cx="3470064" cy="327480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420" y="1385331"/>
            <a:ext cx="3470065" cy="325462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1078" y="1453445"/>
            <a:ext cx="1550720" cy="148230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9984" y="1378331"/>
            <a:ext cx="3960440" cy="3406884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956" y="4728250"/>
            <a:ext cx="4780355" cy="134865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3944" y="4883656"/>
            <a:ext cx="4201111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44607"/>
      </p:ext>
    </p:extLst>
  </p:cSld>
  <p:clrMapOvr>
    <a:masterClrMapping/>
  </p:clrMapOvr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2422</TotalTime>
  <Words>429</Words>
  <Application>Microsoft Office PowerPoint</Application>
  <PresentationFormat>A4 용지(210x297mm)</PresentationFormat>
  <Paragraphs>89</Paragraphs>
  <Slides>27</Slides>
  <Notes>27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4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3401</cp:revision>
  <cp:lastPrinted>2023-09-15T00:59:32Z</cp:lastPrinted>
  <dcterms:created xsi:type="dcterms:W3CDTF">2007-09-19T08:05:28Z</dcterms:created>
  <dcterms:modified xsi:type="dcterms:W3CDTF">2024-02-28T01:56:27Z</dcterms:modified>
  <cp:version/>
</cp:coreProperties>
</file>