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30"/>
  </p:notesMasterIdLst>
  <p:handoutMasterIdLst>
    <p:handoutMasterId r:id="rId31"/>
  </p:handoutMasterIdLst>
  <p:sldIdLst>
    <p:sldId id="3786" r:id="rId2"/>
    <p:sldId id="3788" r:id="rId3"/>
    <p:sldId id="3845" r:id="rId4"/>
    <p:sldId id="3858" r:id="rId5"/>
    <p:sldId id="3859" r:id="rId6"/>
    <p:sldId id="3860" r:id="rId7"/>
    <p:sldId id="3862" r:id="rId8"/>
    <p:sldId id="3864" r:id="rId9"/>
    <p:sldId id="3865" r:id="rId10"/>
    <p:sldId id="3866" r:id="rId11"/>
    <p:sldId id="3868" r:id="rId12"/>
    <p:sldId id="3869" r:id="rId13"/>
    <p:sldId id="3870" r:id="rId14"/>
    <p:sldId id="3867" r:id="rId15"/>
    <p:sldId id="3814" r:id="rId16"/>
    <p:sldId id="3833" r:id="rId17"/>
    <p:sldId id="3853" r:id="rId18"/>
    <p:sldId id="3854" r:id="rId19"/>
    <p:sldId id="3855" r:id="rId20"/>
    <p:sldId id="3857" r:id="rId21"/>
    <p:sldId id="3856" r:id="rId22"/>
    <p:sldId id="3836" r:id="rId23"/>
    <p:sldId id="3827" r:id="rId24"/>
    <p:sldId id="3847" r:id="rId25"/>
    <p:sldId id="3849" r:id="rId26"/>
    <p:sldId id="3850" r:id="rId27"/>
    <p:sldId id="3851" r:id="rId28"/>
    <p:sldId id="3852" r:id="rId29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A2A"/>
    <a:srgbClr val="FFFF66"/>
    <a:srgbClr val="3333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105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8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490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9993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967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508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85973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193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9128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6423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7680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638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2338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5301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9182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2836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8435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930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9801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5530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3340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6388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377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126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971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3345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139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715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800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2024-02-21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image" Target="../media/image3.png"/><Relationship Id="rId21" Type="http://schemas.openxmlformats.org/officeDocument/2006/relationships/image" Target="../media/image32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84649" y="2060848"/>
            <a:ext cx="6336704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512" y="450538"/>
            <a:ext cx="1000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 위험성평가회의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주차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760" y="1361377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         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24. 02.21</a:t>
            </a:r>
            <a:endParaRPr lang="ko-KR" altLang="en-US" sz="2400" b="1" dirty="0"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32520" y="6093296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9)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공통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90653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03234" y="6080357"/>
            <a:ext cx="822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톤 마대 건설안전기준 부적합 및 적재기준 불량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519" y="1428240"/>
            <a:ext cx="3590422" cy="322489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133" y="1391771"/>
            <a:ext cx="3561808" cy="17491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133" y="3147407"/>
            <a:ext cx="3570707" cy="15284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2556" y="1281521"/>
            <a:ext cx="4116498" cy="344362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618" y="3783247"/>
            <a:ext cx="4120190" cy="1954187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22556" y="4869160"/>
            <a:ext cx="4483444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현장 및 자체교육을 통한 안전기준 준수 독려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2512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10)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유해위험기계기구 점검 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우수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04486" y="5950129"/>
            <a:ext cx="9013010" cy="562393"/>
          </a:xfrm>
          <a:prstGeom prst="rect">
            <a:avLst/>
          </a:prstGeom>
          <a:solidFill>
            <a:srgbClr val="DCFA2A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36576" y="6000492"/>
            <a:ext cx="6415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안전보건책임자와 동행하여 점검을 실시 </a:t>
            </a:r>
            <a:endParaRPr lang="ko-KR" altLang="en-US" sz="2400" b="1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60806"/>
            <a:ext cx="2808311" cy="3784417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1648231"/>
            <a:ext cx="2880319" cy="3796993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68" y="1648231"/>
            <a:ext cx="2952328" cy="3796992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68624" y="5548112"/>
            <a:ext cx="711524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solidFill>
                  <a:srgbClr val="FF0000"/>
                </a:solidFill>
              </a:rPr>
              <a:t>공도구누전자율점검대를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이용한 누전 및 접지상태 점검하여 감전사고 예방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8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11)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전체식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안전벨트 점검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16496" y="6029994"/>
            <a:ext cx="8928991" cy="562393"/>
          </a:xfrm>
          <a:prstGeom prst="rect">
            <a:avLst/>
          </a:prstGeom>
          <a:solidFill>
            <a:srgbClr val="DCFA2A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03234" y="6080357"/>
            <a:ext cx="802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관리감독자와 동행하여 안전벨트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착용법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교육실시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488254"/>
            <a:ext cx="2952328" cy="41009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40" y="1488254"/>
            <a:ext cx="3024335" cy="41318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947" y="1529418"/>
            <a:ext cx="2698541" cy="409066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662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12)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자체운전심사 시험실시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4" y="6029994"/>
            <a:ext cx="9073008" cy="562393"/>
          </a:xfrm>
          <a:prstGeom prst="rect">
            <a:avLst/>
          </a:prstGeom>
          <a:solidFill>
            <a:srgbClr val="DCFA2A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03234" y="6080357"/>
            <a:ext cx="7420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장비실명제에 의한 지정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운전원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시험실시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08540"/>
            <a:ext cx="2986552" cy="383668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64" y="1608540"/>
            <a:ext cx="2808312" cy="383668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19297" b="24398"/>
          <a:stretch/>
        </p:blipFill>
        <p:spPr>
          <a:xfrm>
            <a:off x="6609184" y="1608541"/>
            <a:ext cx="2952328" cy="38366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85923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endParaRPr lang="en-US" altLang="ko-KR" sz="4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40978" y="350412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추락방호시설 지연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79" y="1197647"/>
            <a:ext cx="3027845" cy="22482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r="12225"/>
          <a:stretch/>
        </p:blipFill>
        <p:spPr>
          <a:xfrm>
            <a:off x="3456826" y="1214078"/>
            <a:ext cx="3022955" cy="22317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919" y="1214078"/>
            <a:ext cx="3001402" cy="22317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89" y="4007792"/>
            <a:ext cx="3027845" cy="22041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826" y="4004344"/>
            <a:ext cx="3022956" cy="22076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직사각형 11"/>
          <p:cNvSpPr/>
          <p:nvPr/>
        </p:nvSpPr>
        <p:spPr>
          <a:xfrm>
            <a:off x="310324" y="6289779"/>
            <a:ext cx="3053610" cy="45490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상체식</a:t>
            </a: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벨트 및 통로 미 이동</a:t>
            </a:r>
            <a:endParaRPr kumimoji="1" lang="ko-KR" altLang="en-US" sz="1600" b="1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56825" y="350412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보 상부</a:t>
            </a:r>
            <a:r>
              <a:rPr kumimoji="1" lang="ko-KR" altLang="en-US" sz="1600" b="0" i="0" u="none" strike="noStrike" cap="none" normalizeH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생명줄 지연 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56825" y="6289780"/>
            <a:ext cx="3022956" cy="422420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지게차 </a:t>
            </a:r>
            <a:r>
              <a:rPr kumimoji="1" lang="ko-KR" altLang="en-US" sz="1600" b="0" i="0" u="none" strike="noStrike" cap="none" normalizeH="0" baseline="0" dirty="0" err="1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협착방지봉</a:t>
            </a: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설치미흡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572672" y="3504120"/>
            <a:ext cx="3276871" cy="500224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우천시 고압가스 대차관리 불량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3200" y="4869160"/>
            <a:ext cx="302433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차주 위험성평가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조치등록란에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결과 등재 요함 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</a:p>
          <a:p>
            <a:endParaRPr lang="en-US" altLang="ko-KR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반드시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상기내용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조치하여 등록해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주십시요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521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0592" y="2545025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03562" y="2663846"/>
            <a:ext cx="5642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2. </a:t>
            </a:r>
            <a:r>
              <a:rPr lang="ko-KR" altLang="en-US" sz="4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안전보건팀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81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5987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1)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해빙기 사고위험 및 사고원인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340768"/>
            <a:ext cx="4320480" cy="51845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341496"/>
            <a:ext cx="4464496" cy="518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4629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1-1)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해빙기 사고예방법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t="40795"/>
          <a:stretch/>
        </p:blipFill>
        <p:spPr>
          <a:xfrm>
            <a:off x="295966" y="1423880"/>
            <a:ext cx="2946711" cy="324035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/>
          <a:srcRect t="44952"/>
          <a:stretch/>
        </p:blipFill>
        <p:spPr>
          <a:xfrm>
            <a:off x="3449767" y="1457772"/>
            <a:ext cx="3024336" cy="324035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/>
          <a:srcRect t="44952"/>
          <a:stretch/>
        </p:blipFill>
        <p:spPr>
          <a:xfrm>
            <a:off x="6681193" y="1471270"/>
            <a:ext cx="2952326" cy="321336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11" y="4797152"/>
            <a:ext cx="9433047" cy="17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1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2767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2) 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위험치워줘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133455"/>
            <a:ext cx="9073008" cy="51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05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5246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2-1) 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위험치워줘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누락유무 확인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29365"/>
          <a:stretch/>
        </p:blipFill>
        <p:spPr>
          <a:xfrm>
            <a:off x="500220" y="1340768"/>
            <a:ext cx="5676916" cy="48245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1340768"/>
            <a:ext cx="3427040" cy="2448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80" y="3822545"/>
            <a:ext cx="3427040" cy="23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0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054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09003" y="6029994"/>
            <a:ext cx="8619560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72003" y="6048591"/>
            <a:ext cx="5195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어스클램프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절연조치불량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오른쪽 화살표 5"/>
          <p:cNvSpPr/>
          <p:nvPr/>
        </p:nvSpPr>
        <p:spPr>
          <a:xfrm>
            <a:off x="4388227" y="2691698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2" name="타원 11"/>
          <p:cNvSpPr/>
          <p:nvPr/>
        </p:nvSpPr>
        <p:spPr>
          <a:xfrm>
            <a:off x="1712640" y="2420888"/>
            <a:ext cx="1584176" cy="1296144"/>
          </a:xfrm>
          <a:prstGeom prst="ellipse">
            <a:avLst/>
          </a:prstGeom>
          <a:noFill/>
          <a:ln w="57150" cap="flat" cmpd="sng" algn="ctr">
            <a:solidFill>
              <a:srgbClr val="FFFF66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03" y="4735224"/>
            <a:ext cx="4992069" cy="11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410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중요성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55" y="1268760"/>
            <a:ext cx="8856984" cy="9361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2204864"/>
            <a:ext cx="8496944" cy="23339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4538815"/>
            <a:ext cx="6763694" cy="20767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60512" y="2492896"/>
            <a:ext cx="8490788" cy="15121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3690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16496" y="548680"/>
            <a:ext cx="5852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4)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현장 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786"/>
          <a:stretch/>
        </p:blipFill>
        <p:spPr>
          <a:xfrm>
            <a:off x="416496" y="1348975"/>
            <a:ext cx="4392488" cy="402424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1348975"/>
            <a:ext cx="4464496" cy="4024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80" y="5373216"/>
            <a:ext cx="9073008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시스템동바리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구조검토 중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가새수량이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부족한 사항이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있는건지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확인할 것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시스템동바리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조립도 상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수평연결재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부분을 도면에 표기할 것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설치시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승강통로 위치 및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받아치기구간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표기하고 제출할 것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설치구역 전체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상기사항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표시하고 근로자에게 실제로 교육을 실시할 것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837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72680" y="2663846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3.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최근 중대재해 전파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081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398665"/>
            <a:ext cx="5315398" cy="598266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112" y="1484784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8" y="496367"/>
            <a:ext cx="7560855" cy="10002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32" y="3284984"/>
            <a:ext cx="8284384" cy="324036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21293"/>
          <a:stretch/>
        </p:blipFill>
        <p:spPr>
          <a:xfrm>
            <a:off x="416496" y="2348880"/>
            <a:ext cx="6120680" cy="8640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68" y="1573216"/>
            <a:ext cx="8541256" cy="7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3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290507"/>
            <a:ext cx="7182852" cy="13527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670776"/>
            <a:ext cx="5256583" cy="41344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7" y="5224157"/>
            <a:ext cx="5256584" cy="5811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12" y="1553574"/>
            <a:ext cx="2808312" cy="2190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58" y="6021288"/>
            <a:ext cx="6963747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9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692696"/>
            <a:ext cx="8173591" cy="108600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1778697"/>
            <a:ext cx="2952727" cy="438660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738" y="1700808"/>
            <a:ext cx="570179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7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692696"/>
            <a:ext cx="9097645" cy="8287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1628800"/>
            <a:ext cx="5262031" cy="489654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535" y="1916832"/>
            <a:ext cx="353426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5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952" y="4581128"/>
            <a:ext cx="51423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0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2)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34704" y="6029994"/>
            <a:ext cx="881078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데크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설치 시 생명줄 처짐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04" y="4715006"/>
            <a:ext cx="5066367" cy="1314986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704528" y="3406173"/>
            <a:ext cx="3406957" cy="310859"/>
          </a:xfrm>
          <a:prstGeom prst="line">
            <a:avLst/>
          </a:prstGeom>
          <a:solidFill>
            <a:srgbClr val="339966"/>
          </a:solidFill>
          <a:ln w="28575" cap="flat" cmpd="sng" algn="ctr">
            <a:solidFill>
              <a:srgbClr val="FFFF66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5" name="직사각형 14"/>
          <p:cNvSpPr/>
          <p:nvPr/>
        </p:nvSpPr>
        <p:spPr>
          <a:xfrm>
            <a:off x="632520" y="5445224"/>
            <a:ext cx="3096344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8566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19" y="6029994"/>
            <a:ext cx="8596044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4379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목적 외 사용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19" y="1357935"/>
            <a:ext cx="3478966" cy="32952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712" y="1385333"/>
            <a:ext cx="3637851" cy="326780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4725933"/>
            <a:ext cx="4680520" cy="12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4)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4" y="6029994"/>
            <a:ext cx="8740059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빔 적재상태 미흡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부딪힘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4" y="4785215"/>
            <a:ext cx="7240010" cy="7320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488" y="5389993"/>
            <a:ext cx="3648584" cy="304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488" y="5662492"/>
            <a:ext cx="5893656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- </a:t>
            </a:r>
            <a:r>
              <a:rPr lang="ko-KR" altLang="en-US" b="1" dirty="0" smtClean="0">
                <a:solidFill>
                  <a:srgbClr val="FF0000"/>
                </a:solidFill>
              </a:rPr>
              <a:t>불안전한 상태로 야적을 금지하고 주변구역을 설정</a:t>
            </a:r>
            <a:r>
              <a:rPr lang="en-US" altLang="ko-KR" b="1" dirty="0" smtClean="0">
                <a:solidFill>
                  <a:srgbClr val="FF0000"/>
                </a:solidFill>
              </a:rPr>
              <a:t>, </a:t>
            </a:r>
            <a:r>
              <a:rPr lang="ko-KR" altLang="en-US" b="1" dirty="0" smtClean="0">
                <a:solidFill>
                  <a:srgbClr val="FF0000"/>
                </a:solidFill>
              </a:rPr>
              <a:t>통제 하여야 한다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4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5)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596043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5285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거푸집 널 설치 전 고리 미 체결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418" y="4710501"/>
            <a:ext cx="4599613" cy="1166771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5231009" y="5384107"/>
            <a:ext cx="720080" cy="36004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7136" y="5371035"/>
            <a:ext cx="273630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최근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년간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17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명 사망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2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6)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60512" y="6029994"/>
            <a:ext cx="8668051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2204" y="6080357"/>
            <a:ext cx="5083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상승각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설치 시 불안전한 행동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66" y="1394018"/>
            <a:ext cx="3738249" cy="32591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066" y="1401631"/>
            <a:ext cx="3738249" cy="32671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6"/>
          <a:srcRect t="3885"/>
          <a:stretch/>
        </p:blipFill>
        <p:spPr>
          <a:xfrm>
            <a:off x="7977336" y="2985845"/>
            <a:ext cx="1361979" cy="166728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20" y="4767344"/>
            <a:ext cx="4536504" cy="12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7)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32520" y="6029994"/>
            <a:ext cx="8596043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20552" y="6080357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및 넘어짐 공기구 돌발조작으로 인한 사고위험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복합적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66" y="1394018"/>
            <a:ext cx="3738249" cy="32591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066" y="1401631"/>
            <a:ext cx="3738249" cy="326719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6"/>
          <a:srcRect t="3885"/>
          <a:stretch/>
        </p:blipFill>
        <p:spPr>
          <a:xfrm>
            <a:off x="7977336" y="2985845"/>
            <a:ext cx="1361979" cy="166728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1065" y="1398772"/>
            <a:ext cx="3738250" cy="325436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1135" y="4726189"/>
            <a:ext cx="3561806" cy="125344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1065" y="4738709"/>
            <a:ext cx="3627498" cy="1240920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>
            <a:off x="4462489" y="500019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16020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80" y="239558"/>
            <a:ext cx="895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8)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공통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4" y="6029994"/>
            <a:ext cx="8928992" cy="562393"/>
          </a:xfrm>
          <a:prstGeom prst="rect">
            <a:avLst/>
          </a:prstGeom>
          <a:solidFill>
            <a:srgbClr val="FFFF66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91164" y="6080357"/>
            <a:ext cx="5686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장소 접근통제 관리불량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85333"/>
            <a:ext cx="3478966" cy="3267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378331"/>
            <a:ext cx="3627491" cy="32748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08" y="1385333"/>
            <a:ext cx="3465677" cy="32678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071" y="1404852"/>
            <a:ext cx="3627492" cy="324828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415207" y="2758101"/>
            <a:ext cx="936104" cy="648072"/>
          </a:xfrm>
          <a:prstGeom prst="rightArrow">
            <a:avLst/>
          </a:prstGeom>
          <a:solidFill>
            <a:srgbClr val="DCFA2A"/>
          </a:solidFill>
          <a:ln w="25400" cap="flat" cmpd="sng" algn="ctr">
            <a:solidFill>
              <a:schemeClr val="tx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1" y="1385332"/>
            <a:ext cx="3470064" cy="32748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71" y="1401020"/>
            <a:ext cx="3738245" cy="325911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19" y="1401021"/>
            <a:ext cx="3470065" cy="32521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69" y="1397852"/>
            <a:ext cx="3738247" cy="3255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568" y="1428240"/>
            <a:ext cx="3460916" cy="3247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66" y="1394018"/>
            <a:ext cx="3738249" cy="32591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567" y="1385332"/>
            <a:ext cx="3572374" cy="326780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066" y="1401631"/>
            <a:ext cx="3738249" cy="326719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6"/>
          <a:srcRect t="3885"/>
          <a:stretch/>
        </p:blipFill>
        <p:spPr>
          <a:xfrm>
            <a:off x="7977336" y="2985845"/>
            <a:ext cx="1361979" cy="166728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135" y="1398772"/>
            <a:ext cx="3561806" cy="327705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1065" y="1398772"/>
            <a:ext cx="3738250" cy="325436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519" y="1428240"/>
            <a:ext cx="3590422" cy="32248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2893" y="1398768"/>
            <a:ext cx="3717715" cy="32543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504" y="4710046"/>
            <a:ext cx="6535769" cy="131198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2"/>
          <a:srcRect t="5968"/>
          <a:stretch/>
        </p:blipFill>
        <p:spPr>
          <a:xfrm>
            <a:off x="5457056" y="4904710"/>
            <a:ext cx="3960440" cy="9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6140"/>
      </p:ext>
    </p:extLst>
  </p:cSld>
  <p:clrMapOvr>
    <a:masterClrMapping/>
  </p:clrMapOvr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423</Words>
  <Application>Microsoft Office PowerPoint</Application>
  <PresentationFormat>A4 용지(210x297mm)</PresentationFormat>
  <Paragraphs>93</Paragraphs>
  <Slides>28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5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3381</cp:revision>
  <cp:lastPrinted>2024-02-21T05:02:55Z</cp:lastPrinted>
  <dcterms:created xsi:type="dcterms:W3CDTF">2007-09-19T08:05:28Z</dcterms:created>
  <dcterms:modified xsi:type="dcterms:W3CDTF">2024-02-21T05:10:19Z</dcterms:modified>
  <cp:version/>
</cp:coreProperties>
</file>