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670" y="84"/>
      </p:cViewPr>
      <p:guideLst>
        <p:guide orient="horz" pos="442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>
                <a:highlight>
                  <a:srgbClr val="FFFF00"/>
                </a:highlight>
              </a:rPr>
              <a:t>하성 </a:t>
            </a:r>
            <a:r>
              <a:rPr lang="ko-KR" altLang="en-US" sz="1050" b="1" dirty="0" err="1">
                <a:highlight>
                  <a:srgbClr val="FFFF00"/>
                </a:highlight>
              </a:rPr>
              <a:t>알폼</a:t>
            </a:r>
            <a:r>
              <a:rPr lang="ko-KR" altLang="en-US" sz="1050" b="1" dirty="0">
                <a:highlight>
                  <a:srgbClr val="FFFF00"/>
                </a:highlight>
              </a:rPr>
              <a:t> 계단 </a:t>
            </a:r>
            <a:r>
              <a:rPr lang="ko-KR" altLang="en-US" sz="1050" b="1" dirty="0" err="1">
                <a:highlight>
                  <a:srgbClr val="FFFF00"/>
                </a:highlight>
              </a:rPr>
              <a:t>미고정</a:t>
            </a:r>
            <a:r>
              <a:rPr lang="en-US" altLang="ko-KR" sz="1050" b="1" dirty="0">
                <a:highlight>
                  <a:srgbClr val="FFFF00"/>
                </a:highlight>
              </a:rPr>
              <a:t>, </a:t>
            </a:r>
            <a:r>
              <a:rPr lang="ko-KR" altLang="en-US" sz="1050" b="1" dirty="0">
                <a:highlight>
                  <a:srgbClr val="FFFF00"/>
                </a:highlight>
              </a:rPr>
              <a:t>파손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>
                <a:highlight>
                  <a:srgbClr val="FFFF00"/>
                </a:highlight>
              </a:rPr>
              <a:t>하성 </a:t>
            </a:r>
            <a:r>
              <a:rPr lang="ko-KR" altLang="en-US" sz="1050" b="1" dirty="0" err="1">
                <a:highlight>
                  <a:srgbClr val="FFFF00"/>
                </a:highlight>
              </a:rPr>
              <a:t>단부난간미설치</a:t>
            </a:r>
            <a:endParaRPr lang="ko-KR" altLang="en-US" sz="1050" b="1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(24.10.05~10.11)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신지원 믹서기 감전 위험</a:t>
            </a:r>
            <a:r>
              <a:rPr lang="en-US" altLang="ko-KR" sz="1050" b="1" dirty="0"/>
              <a:t>(</a:t>
            </a:r>
            <a:r>
              <a:rPr lang="ko-KR" altLang="en-US" sz="1050" b="1" dirty="0"/>
              <a:t>손잡이 </a:t>
            </a:r>
            <a:r>
              <a:rPr lang="ko-KR" altLang="en-US" sz="1050" b="1" dirty="0" err="1"/>
              <a:t>절연테잎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401671"/>
            <a:ext cx="306540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 </a:t>
            </a:r>
            <a:r>
              <a:rPr lang="ko-KR" altLang="en-US" sz="1050" dirty="0" err="1"/>
              <a:t>작업발판</a:t>
            </a:r>
            <a:r>
              <a:rPr lang="ko-KR" altLang="en-US" sz="1050" dirty="0"/>
              <a:t> 불량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/>
              <a:t>로아</a:t>
            </a:r>
            <a:r>
              <a:rPr lang="ko-KR" altLang="en-US" sz="1050" b="1" dirty="0"/>
              <a:t> 이동통로 자재적재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>
                <a:highlight>
                  <a:srgbClr val="FFFF00"/>
                </a:highlight>
              </a:rPr>
              <a:t>하성 유도로프 미사용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822676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 이동통로 자재적재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813268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연화 블록절단 분진</a:t>
            </a:r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2033CB3-251B-67F7-759F-ABDE5AA40C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597" y="491389"/>
            <a:ext cx="1350000" cy="1800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E3CEAD1-15BB-D9C6-EDA3-2C5D5C17FC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397" y="483120"/>
            <a:ext cx="1600200" cy="1800000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7A77DD52-0F68-AEE6-5AD1-31D284988BDF}"/>
              </a:ext>
            </a:extLst>
          </p:cNvPr>
          <p:cNvSpPr/>
          <p:nvPr/>
        </p:nvSpPr>
        <p:spPr>
          <a:xfrm>
            <a:off x="857250" y="1002099"/>
            <a:ext cx="666750" cy="318701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2A2CEB5-589A-CDDA-2AF9-33274A41D7CF}"/>
              </a:ext>
            </a:extLst>
          </p:cNvPr>
          <p:cNvSpPr/>
          <p:nvPr/>
        </p:nvSpPr>
        <p:spPr>
          <a:xfrm>
            <a:off x="2248797" y="1060450"/>
            <a:ext cx="666750" cy="603249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5F05CAD-2FEE-BF8A-56D9-79E4D76DAD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587" y="475977"/>
            <a:ext cx="3014865" cy="1800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E229C39-812B-68DD-0FCC-F50E3B2DD11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1"/>
          <a:stretch/>
        </p:blipFill>
        <p:spPr>
          <a:xfrm>
            <a:off x="206375" y="2586279"/>
            <a:ext cx="3050799" cy="18000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386BCB0-DD08-3E0E-1BC3-C8F88E73B0F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996" y="2585436"/>
            <a:ext cx="3029456" cy="1823000"/>
          </a:xfrm>
          <a:prstGeom prst="rect">
            <a:avLst/>
          </a:prstGeom>
        </p:spPr>
      </p:pic>
      <p:pic>
        <p:nvPicPr>
          <p:cNvPr id="33" name="그림 32" descr="야외, 바퀴, 육상 차량, 건물이(가) 표시된 사진&#10;&#10;자동 생성된 설명">
            <a:extLst>
              <a:ext uri="{FF2B5EF4-FFF2-40B4-BE49-F238E27FC236}">
                <a16:creationId xmlns:a16="http://schemas.microsoft.com/office/drawing/2014/main" id="{CD465A26-3B6A-F3B1-4557-9190AEDFC3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40" y="4750946"/>
            <a:ext cx="3085876" cy="1976731"/>
          </a:xfrm>
          <a:prstGeom prst="rect">
            <a:avLst/>
          </a:prstGeom>
        </p:spPr>
      </p:pic>
      <p:pic>
        <p:nvPicPr>
          <p:cNvPr id="35" name="그림 34" descr="지상, 건물, 복합 재료, 건축 재료이(가) 표시된 사진&#10;&#10;자동 생성된 설명">
            <a:extLst>
              <a:ext uri="{FF2B5EF4-FFF2-40B4-BE49-F238E27FC236}">
                <a16:creationId xmlns:a16="http://schemas.microsoft.com/office/drawing/2014/main" id="{68D733D8-2D95-2CA3-ABA4-2236F634E80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996" y="4785062"/>
            <a:ext cx="3060965" cy="194261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736D6F5A-32DA-B8D0-C38D-FBCC2231E50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47" y="7022676"/>
            <a:ext cx="3039214" cy="18000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3FE34518-FA0C-A91F-08D9-FE23879594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7104303"/>
            <a:ext cx="3056519" cy="16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37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14</cp:revision>
  <cp:lastPrinted>2024-08-30T01:21:21Z</cp:lastPrinted>
  <dcterms:created xsi:type="dcterms:W3CDTF">2024-08-23T00:11:12Z</dcterms:created>
  <dcterms:modified xsi:type="dcterms:W3CDTF">2024-10-11T07:38:27Z</dcterms:modified>
</cp:coreProperties>
</file>