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670" r:id="rId5"/>
  </p:sldMasterIdLst>
  <p:notesMasterIdLst>
    <p:notesMasterId r:id="rId13"/>
  </p:notesMasterIdLst>
  <p:handoutMasterIdLst>
    <p:handoutMasterId r:id="rId14"/>
  </p:handoutMasterIdLst>
  <p:sldIdLst>
    <p:sldId id="10322" r:id="rId6"/>
    <p:sldId id="14463" r:id="rId7"/>
    <p:sldId id="10324" r:id="rId8"/>
    <p:sldId id="10313" r:id="rId9"/>
    <p:sldId id="14574" r:id="rId10"/>
    <p:sldId id="14576" r:id="rId11"/>
    <p:sldId id="5745" r:id="rId12"/>
  </p:sldIdLst>
  <p:sldSz cx="17068800" cy="9601200"/>
  <p:notesSz cx="6807200" cy="9939338"/>
  <p:defaultTextStyle>
    <a:defPPr>
      <a:defRPr lang="ko-KR"/>
    </a:defPPr>
    <a:lvl1pPr algn="ctr" rtl="0" fontAlgn="base" latinLnBrk="1">
      <a:lnSpc>
        <a:spcPct val="130000"/>
      </a:lnSpc>
      <a:spcBef>
        <a:spcPct val="50000"/>
      </a:spcBef>
      <a:spcAft>
        <a:spcPct val="0"/>
      </a:spcAft>
      <a:defRPr kumimoji="1" sz="1600" b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1pPr>
    <a:lvl2pPr marL="610956" algn="ctr" rtl="0" fontAlgn="base" latinLnBrk="1">
      <a:lnSpc>
        <a:spcPct val="130000"/>
      </a:lnSpc>
      <a:spcBef>
        <a:spcPct val="50000"/>
      </a:spcBef>
      <a:spcAft>
        <a:spcPct val="0"/>
      </a:spcAft>
      <a:defRPr kumimoji="1" sz="1600" b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2pPr>
    <a:lvl3pPr marL="1221913" algn="ctr" rtl="0" fontAlgn="base" latinLnBrk="1">
      <a:lnSpc>
        <a:spcPct val="130000"/>
      </a:lnSpc>
      <a:spcBef>
        <a:spcPct val="50000"/>
      </a:spcBef>
      <a:spcAft>
        <a:spcPct val="0"/>
      </a:spcAft>
      <a:defRPr kumimoji="1" sz="1600" b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3pPr>
    <a:lvl4pPr marL="1832869" algn="ctr" rtl="0" fontAlgn="base" latinLnBrk="1">
      <a:lnSpc>
        <a:spcPct val="130000"/>
      </a:lnSpc>
      <a:spcBef>
        <a:spcPct val="50000"/>
      </a:spcBef>
      <a:spcAft>
        <a:spcPct val="0"/>
      </a:spcAft>
      <a:defRPr kumimoji="1" sz="1600" b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4pPr>
    <a:lvl5pPr marL="2443825" algn="ctr" rtl="0" fontAlgn="base" latinLnBrk="1">
      <a:lnSpc>
        <a:spcPct val="130000"/>
      </a:lnSpc>
      <a:spcBef>
        <a:spcPct val="50000"/>
      </a:spcBef>
      <a:spcAft>
        <a:spcPct val="0"/>
      </a:spcAft>
      <a:defRPr kumimoji="1" sz="1600" b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5pPr>
    <a:lvl6pPr marL="3054782" algn="l" defTabSz="1221913" rtl="0" eaLnBrk="1" latinLnBrk="1" hangingPunct="1">
      <a:defRPr kumimoji="1" sz="1600" b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6pPr>
    <a:lvl7pPr marL="3665738" algn="l" defTabSz="1221913" rtl="0" eaLnBrk="1" latinLnBrk="1" hangingPunct="1">
      <a:defRPr kumimoji="1" sz="1600" b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7pPr>
    <a:lvl8pPr marL="4276695" algn="l" defTabSz="1221913" rtl="0" eaLnBrk="1" latinLnBrk="1" hangingPunct="1">
      <a:defRPr kumimoji="1" sz="1600" b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8pPr>
    <a:lvl9pPr marL="4887651" algn="l" defTabSz="1221913" rtl="0" eaLnBrk="1" latinLnBrk="1" hangingPunct="1">
      <a:defRPr kumimoji="1" sz="1600" b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F2736984-07B5-4A8D-AB3F-E1B213A76AD8}">
          <p14:sldIdLst>
            <p14:sldId id="10322"/>
            <p14:sldId id="14463"/>
            <p14:sldId id="10324"/>
            <p14:sldId id="10313"/>
            <p14:sldId id="14574"/>
            <p14:sldId id="14576"/>
            <p14:sldId id="5745"/>
          </p14:sldIdLst>
        </p14:section>
        <p14:section name="기본 구역" id="{87B5DB31-E994-43F0-BD93-EAF4919EFDF3}">
          <p14:sldIdLst/>
        </p14:section>
        <p14:section name="제목 없는 구역" id="{1487BF15-3098-4D78-A193-D6C9D13CA388}">
          <p14:sldIdLst/>
        </p14:section>
        <p14:section name="현장시설물" id="{420DE1D1-F373-4C6E-8EFF-69E14DA979D5}">
          <p14:sldIdLst/>
        </p14:section>
        <p14:section name="시설물 끝" id="{6C029065-BD7A-41ED-A6EC-68FC62B2755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5818" userDrawn="1">
          <p15:clr>
            <a:srgbClr val="A4A3A4"/>
          </p15:clr>
        </p15:guide>
        <p15:guide id="2" orient="horz" pos="1028" userDrawn="1">
          <p15:clr>
            <a:srgbClr val="A4A3A4"/>
          </p15:clr>
        </p15:guide>
        <p15:guide id="3" pos="184" userDrawn="1">
          <p15:clr>
            <a:srgbClr val="A4A3A4"/>
          </p15:clr>
        </p15:guide>
        <p15:guide id="4" pos="10699" userDrawn="1">
          <p15:clr>
            <a:srgbClr val="A4A3A4"/>
          </p15:clr>
        </p15:guide>
        <p15:guide id="5" pos="6533" userDrawn="1">
          <p15:clr>
            <a:srgbClr val="A4A3A4"/>
          </p15:clr>
        </p15:guide>
        <p15:guide id="6" pos="8419" userDrawn="1">
          <p15:clr>
            <a:srgbClr val="A4A3A4"/>
          </p15:clr>
        </p15:guide>
        <p15:guide id="7" pos="9232" userDrawn="1">
          <p15:clr>
            <a:srgbClr val="A4A3A4"/>
          </p15:clr>
        </p15:guide>
        <p15:guide id="8" pos="10049" userDrawn="1">
          <p15:clr>
            <a:srgbClr val="A4A3A4"/>
          </p15:clr>
        </p15:guide>
        <p15:guide id="9" pos="4892" userDrawn="1">
          <p15:clr>
            <a:srgbClr val="A4A3A4"/>
          </p15:clr>
        </p15:guide>
        <p15:guide id="10" pos="31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9" userDrawn="1">
          <p15:clr>
            <a:srgbClr val="A4A3A4"/>
          </p15:clr>
        </p15:guide>
        <p15:guide id="2" pos="2076" userDrawn="1">
          <p15:clr>
            <a:srgbClr val="A4A3A4"/>
          </p15:clr>
        </p15:guide>
        <p15:guide id="3" orient="horz" pos="3063" userDrawn="1">
          <p15:clr>
            <a:srgbClr val="A4A3A4"/>
          </p15:clr>
        </p15:guide>
        <p15:guide id="4" pos="2080" userDrawn="1">
          <p15:clr>
            <a:srgbClr val="A4A3A4"/>
          </p15:clr>
        </p15:guide>
        <p15:guide id="5" orient="horz" pos="3125" userDrawn="1">
          <p15:clr>
            <a:srgbClr val="A4A3A4"/>
          </p15:clr>
        </p15:guide>
        <p15:guide id="6" orient="horz" pos="3129" userDrawn="1">
          <p15:clr>
            <a:srgbClr val="A4A3A4"/>
          </p15:clr>
        </p15:guide>
        <p15:guide id="7" pos="2142" userDrawn="1">
          <p15:clr>
            <a:srgbClr val="A4A3A4"/>
          </p15:clr>
        </p15:guide>
        <p15:guide id="8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057"/>
    <a:srgbClr val="0000FF"/>
    <a:srgbClr val="FF00FF"/>
    <a:srgbClr val="5409B7"/>
    <a:srgbClr val="FFCC66"/>
    <a:srgbClr val="66CCFF"/>
    <a:srgbClr val="FFCCFF"/>
    <a:srgbClr val="C2FFF0"/>
    <a:srgbClr val="FF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5" autoAdjust="0"/>
    <p:restoredTop sz="95090" autoAdjust="0"/>
  </p:normalViewPr>
  <p:slideViewPr>
    <p:cSldViewPr snapToGrid="0">
      <p:cViewPr varScale="1">
        <p:scale>
          <a:sx n="83" d="100"/>
          <a:sy n="83" d="100"/>
        </p:scale>
        <p:origin x="408" y="96"/>
      </p:cViewPr>
      <p:guideLst>
        <p:guide orient="horz" pos="5818"/>
        <p:guide orient="horz" pos="1028"/>
        <p:guide pos="184"/>
        <p:guide pos="10699"/>
        <p:guide pos="6533"/>
        <p:guide pos="8419"/>
        <p:guide pos="9232"/>
        <p:guide pos="10049"/>
        <p:guide pos="4892"/>
        <p:guide pos="3183"/>
      </p:guideLst>
    </p:cSldViewPr>
  </p:slideViewPr>
  <p:outlineViewPr>
    <p:cViewPr>
      <p:scale>
        <a:sx n="100" d="100"/>
        <a:sy n="100" d="100"/>
      </p:scale>
      <p:origin x="0" y="-555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046" y="-90"/>
      </p:cViewPr>
      <p:guideLst>
        <p:guide orient="horz" pos="3059"/>
        <p:guide pos="2076"/>
        <p:guide orient="horz" pos="3063"/>
        <p:guide pos="2080"/>
        <p:guide orient="horz" pos="3125"/>
        <p:guide orient="horz" pos="3129"/>
        <p:guide pos="214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9"/>
            <a:ext cx="2948938" cy="4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91" tIns="45343" rIns="90691" bIns="45343" numCol="1" anchor="t" anchorCtr="0" compatLnSpc="1">
            <a:prstTxWarp prst="textNoShape">
              <a:avLst/>
            </a:prstTxWarp>
          </a:bodyPr>
          <a:lstStyle>
            <a:lvl1pPr algn="l" defTabSz="905495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264" y="9"/>
            <a:ext cx="2948937" cy="4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91" tIns="45343" rIns="90691" bIns="45343" numCol="1" anchor="t" anchorCtr="0" compatLnSpc="1">
            <a:prstTxWarp prst="textNoShape">
              <a:avLst/>
            </a:prstTxWarp>
          </a:bodyPr>
          <a:lstStyle>
            <a:lvl1pPr algn="r" defTabSz="905495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43415"/>
            <a:ext cx="2948938" cy="4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91" tIns="45343" rIns="90691" bIns="45343" numCol="1" anchor="b" anchorCtr="0" compatLnSpc="1">
            <a:prstTxWarp prst="textNoShape">
              <a:avLst/>
            </a:prstTxWarp>
          </a:bodyPr>
          <a:lstStyle>
            <a:lvl1pPr algn="l" defTabSz="905495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264" y="9443415"/>
            <a:ext cx="2948937" cy="4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91" tIns="45343" rIns="90691" bIns="45343" numCol="1" anchor="b" anchorCtr="0" compatLnSpc="1">
            <a:prstTxWarp prst="textNoShape">
              <a:avLst/>
            </a:prstTxWarp>
          </a:bodyPr>
          <a:lstStyle>
            <a:lvl1pPr algn="r" defTabSz="905495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BF77A25-6B6B-4C63-AC68-996C3512A9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6005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7"/>
            <a:ext cx="2977553" cy="46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91" tIns="45343" rIns="90691" bIns="45343" numCol="1" anchor="t" anchorCtr="0" compatLnSpc="1">
            <a:prstTxWarp prst="textNoShape">
              <a:avLst/>
            </a:prstTxWarp>
          </a:bodyPr>
          <a:lstStyle>
            <a:lvl1pPr algn="l" defTabSz="905495" eaLnBrk="0" latinLnBrk="0" hangingPunct="0">
              <a:lnSpc>
                <a:spcPct val="100000"/>
              </a:lnSpc>
              <a:spcBef>
                <a:spcPct val="0"/>
              </a:spcBef>
              <a:defRPr kumimoji="0" sz="1200" b="0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0064" y="7"/>
            <a:ext cx="2901249" cy="46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91" tIns="45343" rIns="90691" bIns="45343" numCol="1" anchor="t" anchorCtr="0" compatLnSpc="1">
            <a:prstTxWarp prst="textNoShape">
              <a:avLst/>
            </a:prstTxWarp>
          </a:bodyPr>
          <a:lstStyle>
            <a:lvl1pPr algn="r" defTabSz="905495" eaLnBrk="0" latinLnBrk="0" hangingPunct="0">
              <a:lnSpc>
                <a:spcPct val="100000"/>
              </a:lnSpc>
              <a:spcBef>
                <a:spcPct val="0"/>
              </a:spcBef>
              <a:defRPr kumimoji="0" sz="1200" b="0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9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000" y="768350"/>
            <a:ext cx="6542088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692" y="4755883"/>
            <a:ext cx="4958351" cy="444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91" tIns="45343" rIns="90691" bIns="453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8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37056"/>
            <a:ext cx="2977553" cy="53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91" tIns="45343" rIns="90691" bIns="45343" numCol="1" anchor="b" anchorCtr="0" compatLnSpc="1">
            <a:prstTxWarp prst="textNoShape">
              <a:avLst/>
            </a:prstTxWarp>
          </a:bodyPr>
          <a:lstStyle>
            <a:lvl1pPr algn="l" defTabSz="905495" eaLnBrk="0" latinLnBrk="0" hangingPunct="0">
              <a:lnSpc>
                <a:spcPct val="100000"/>
              </a:lnSpc>
              <a:spcBef>
                <a:spcPct val="0"/>
              </a:spcBef>
              <a:defRPr kumimoji="0" sz="1200" b="0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8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0064" y="9437056"/>
            <a:ext cx="2901249" cy="53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91" tIns="45343" rIns="90691" bIns="45343" numCol="1" anchor="b" anchorCtr="0" compatLnSpc="1">
            <a:prstTxWarp prst="textNoShape">
              <a:avLst/>
            </a:prstTxWarp>
          </a:bodyPr>
          <a:lstStyle>
            <a:lvl1pPr algn="r" defTabSz="905495" eaLnBrk="0" latinLnBrk="0" hangingPunct="0">
              <a:lnSpc>
                <a:spcPct val="100000"/>
              </a:lnSpc>
              <a:spcBef>
                <a:spcPct val="0"/>
              </a:spcBef>
              <a:defRPr kumimoji="0" sz="1200" b="0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1pPr>
          </a:lstStyle>
          <a:p>
            <a:pPr>
              <a:defRPr/>
            </a:pPr>
            <a:fld id="{7DF7923A-F9FC-4419-AF6A-08B27AD211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13285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610956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221913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832869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443825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3054782" algn="l" defTabSz="1221913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7000" y="766763"/>
            <a:ext cx="6532563" cy="36750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*</a:t>
            </a:r>
            <a:r>
              <a:rPr lang="en-US" altLang="ko-KR" baseline="0" dirty="0"/>
              <a:t> 5</a:t>
            </a:r>
            <a:r>
              <a:rPr lang="ko-KR" altLang="en-US" baseline="0" dirty="0"/>
              <a:t>월 </a:t>
            </a:r>
            <a:r>
              <a:rPr lang="en-US" altLang="ko-KR" baseline="0" dirty="0"/>
              <a:t>17</a:t>
            </a:r>
            <a:r>
              <a:rPr lang="ko-KR" altLang="en-US" baseline="0" dirty="0"/>
              <a:t>일 </a:t>
            </a:r>
            <a:r>
              <a:rPr lang="ko-KR" altLang="en-US" baseline="0" dirty="0" err="1"/>
              <a:t>발주처</a:t>
            </a:r>
            <a:r>
              <a:rPr lang="en-US" altLang="ko-KR" baseline="0" dirty="0"/>
              <a:t>, </a:t>
            </a:r>
            <a:r>
              <a:rPr lang="ko-KR" altLang="en-US" baseline="0" dirty="0" err="1"/>
              <a:t>비상주</a:t>
            </a:r>
            <a:r>
              <a:rPr lang="ko-KR" altLang="en-US" baseline="0" dirty="0"/>
              <a:t> </a:t>
            </a:r>
            <a:r>
              <a:rPr lang="ko-KR" altLang="en-US" baseline="0" dirty="0" err="1"/>
              <a:t>감리원에서</a:t>
            </a:r>
            <a:r>
              <a:rPr lang="ko-KR" altLang="en-US" baseline="0" dirty="0"/>
              <a:t> 구조 </a:t>
            </a:r>
            <a:r>
              <a:rPr lang="ko-KR" altLang="en-US" baseline="0" dirty="0" err="1"/>
              <a:t>안정성검토</a:t>
            </a:r>
            <a:r>
              <a:rPr lang="ko-KR" altLang="en-US" baseline="0" dirty="0"/>
              <a:t> 관련 현장점검 실시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F7923A-F9FC-4419-AF6A-08B27AD2118E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7631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7000" y="766763"/>
            <a:ext cx="6532563" cy="36750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*</a:t>
            </a:r>
            <a:r>
              <a:rPr lang="en-US" altLang="ko-KR" baseline="0" dirty="0"/>
              <a:t> 5</a:t>
            </a:r>
            <a:r>
              <a:rPr lang="ko-KR" altLang="en-US" baseline="0" dirty="0"/>
              <a:t>월 </a:t>
            </a:r>
            <a:r>
              <a:rPr lang="en-US" altLang="ko-KR" baseline="0" dirty="0"/>
              <a:t>17</a:t>
            </a:r>
            <a:r>
              <a:rPr lang="ko-KR" altLang="en-US" baseline="0" dirty="0"/>
              <a:t>일 </a:t>
            </a:r>
            <a:r>
              <a:rPr lang="ko-KR" altLang="en-US" baseline="0" dirty="0" err="1"/>
              <a:t>발주처</a:t>
            </a:r>
            <a:r>
              <a:rPr lang="en-US" altLang="ko-KR" baseline="0" dirty="0"/>
              <a:t>, </a:t>
            </a:r>
            <a:r>
              <a:rPr lang="ko-KR" altLang="en-US" baseline="0" dirty="0" err="1"/>
              <a:t>비상주</a:t>
            </a:r>
            <a:r>
              <a:rPr lang="ko-KR" altLang="en-US" baseline="0" dirty="0"/>
              <a:t> </a:t>
            </a:r>
            <a:r>
              <a:rPr lang="ko-KR" altLang="en-US" baseline="0" dirty="0" err="1"/>
              <a:t>감리원에서</a:t>
            </a:r>
            <a:r>
              <a:rPr lang="ko-KR" altLang="en-US" baseline="0" dirty="0"/>
              <a:t> 구조 </a:t>
            </a:r>
            <a:r>
              <a:rPr lang="ko-KR" altLang="en-US" baseline="0" dirty="0" err="1"/>
              <a:t>안정성검토</a:t>
            </a:r>
            <a:r>
              <a:rPr lang="ko-KR" altLang="en-US" baseline="0" dirty="0"/>
              <a:t> 관련 현장점검 실시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F7923A-F9FC-4419-AF6A-08B27AD2118E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8340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7000" y="766763"/>
            <a:ext cx="6532563" cy="36750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*</a:t>
            </a:r>
            <a:r>
              <a:rPr lang="en-US" altLang="ko-KR" baseline="0" dirty="0"/>
              <a:t> 5</a:t>
            </a:r>
            <a:r>
              <a:rPr lang="ko-KR" altLang="en-US" baseline="0" dirty="0"/>
              <a:t>월 </a:t>
            </a:r>
            <a:r>
              <a:rPr lang="en-US" altLang="ko-KR" baseline="0" dirty="0"/>
              <a:t>17</a:t>
            </a:r>
            <a:r>
              <a:rPr lang="ko-KR" altLang="en-US" baseline="0" dirty="0"/>
              <a:t>일 </a:t>
            </a:r>
            <a:r>
              <a:rPr lang="ko-KR" altLang="en-US" baseline="0" dirty="0" err="1"/>
              <a:t>발주처</a:t>
            </a:r>
            <a:r>
              <a:rPr lang="en-US" altLang="ko-KR" baseline="0" dirty="0"/>
              <a:t>, </a:t>
            </a:r>
            <a:r>
              <a:rPr lang="ko-KR" altLang="en-US" baseline="0" dirty="0" err="1"/>
              <a:t>비상주</a:t>
            </a:r>
            <a:r>
              <a:rPr lang="ko-KR" altLang="en-US" baseline="0" dirty="0"/>
              <a:t> </a:t>
            </a:r>
            <a:r>
              <a:rPr lang="ko-KR" altLang="en-US" baseline="0" dirty="0" err="1"/>
              <a:t>감리원에서</a:t>
            </a:r>
            <a:r>
              <a:rPr lang="ko-KR" altLang="en-US" baseline="0" dirty="0"/>
              <a:t> 구조 </a:t>
            </a:r>
            <a:r>
              <a:rPr lang="ko-KR" altLang="en-US" baseline="0" dirty="0" err="1"/>
              <a:t>안정성검토</a:t>
            </a:r>
            <a:r>
              <a:rPr lang="ko-KR" altLang="en-US" baseline="0" dirty="0"/>
              <a:t> 관련 현장점검 실시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F7923A-F9FC-4419-AF6A-08B27AD2118E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01762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7000" y="766763"/>
            <a:ext cx="6532563" cy="36750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*</a:t>
            </a:r>
            <a:r>
              <a:rPr lang="en-US" altLang="ko-KR" baseline="0" dirty="0"/>
              <a:t> 5</a:t>
            </a:r>
            <a:r>
              <a:rPr lang="ko-KR" altLang="en-US" baseline="0" dirty="0"/>
              <a:t>월 </a:t>
            </a:r>
            <a:r>
              <a:rPr lang="en-US" altLang="ko-KR" baseline="0" dirty="0"/>
              <a:t>17</a:t>
            </a:r>
            <a:r>
              <a:rPr lang="ko-KR" altLang="en-US" baseline="0" dirty="0"/>
              <a:t>일 </a:t>
            </a:r>
            <a:r>
              <a:rPr lang="ko-KR" altLang="en-US" baseline="0" dirty="0" err="1"/>
              <a:t>발주처</a:t>
            </a:r>
            <a:r>
              <a:rPr lang="en-US" altLang="ko-KR" baseline="0" dirty="0"/>
              <a:t>, </a:t>
            </a:r>
            <a:r>
              <a:rPr lang="ko-KR" altLang="en-US" baseline="0" dirty="0" err="1"/>
              <a:t>비상주</a:t>
            </a:r>
            <a:r>
              <a:rPr lang="ko-KR" altLang="en-US" baseline="0" dirty="0"/>
              <a:t> </a:t>
            </a:r>
            <a:r>
              <a:rPr lang="ko-KR" altLang="en-US" baseline="0" dirty="0" err="1"/>
              <a:t>감리원에서</a:t>
            </a:r>
            <a:r>
              <a:rPr lang="ko-KR" altLang="en-US" baseline="0" dirty="0"/>
              <a:t> 구조 </a:t>
            </a:r>
            <a:r>
              <a:rPr lang="ko-KR" altLang="en-US" baseline="0" dirty="0" err="1"/>
              <a:t>안정성검토</a:t>
            </a:r>
            <a:r>
              <a:rPr lang="ko-KR" altLang="en-US" baseline="0" dirty="0"/>
              <a:t> 관련 현장점검 실시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F7923A-F9FC-4419-AF6A-08B27AD2118E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5914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7000" y="766763"/>
            <a:ext cx="6532563" cy="36750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*</a:t>
            </a:r>
            <a:r>
              <a:rPr lang="en-US" altLang="ko-KR" baseline="0" dirty="0"/>
              <a:t> 5</a:t>
            </a:r>
            <a:r>
              <a:rPr lang="ko-KR" altLang="en-US" baseline="0" dirty="0"/>
              <a:t>월 </a:t>
            </a:r>
            <a:r>
              <a:rPr lang="en-US" altLang="ko-KR" baseline="0" dirty="0"/>
              <a:t>17</a:t>
            </a:r>
            <a:r>
              <a:rPr lang="ko-KR" altLang="en-US" baseline="0" dirty="0"/>
              <a:t>일 </a:t>
            </a:r>
            <a:r>
              <a:rPr lang="ko-KR" altLang="en-US" baseline="0" dirty="0" err="1"/>
              <a:t>발주처</a:t>
            </a:r>
            <a:r>
              <a:rPr lang="en-US" altLang="ko-KR" baseline="0" dirty="0"/>
              <a:t>, </a:t>
            </a:r>
            <a:r>
              <a:rPr lang="ko-KR" altLang="en-US" baseline="0" dirty="0" err="1"/>
              <a:t>비상주</a:t>
            </a:r>
            <a:r>
              <a:rPr lang="ko-KR" altLang="en-US" baseline="0" dirty="0"/>
              <a:t> </a:t>
            </a:r>
            <a:r>
              <a:rPr lang="ko-KR" altLang="en-US" baseline="0" dirty="0" err="1"/>
              <a:t>감리원에서</a:t>
            </a:r>
            <a:r>
              <a:rPr lang="ko-KR" altLang="en-US" baseline="0" dirty="0"/>
              <a:t> 구조 </a:t>
            </a:r>
            <a:r>
              <a:rPr lang="ko-KR" altLang="en-US" baseline="0" dirty="0" err="1"/>
              <a:t>안정성검토</a:t>
            </a:r>
            <a:r>
              <a:rPr lang="ko-KR" altLang="en-US" baseline="0" dirty="0"/>
              <a:t> 관련 현장점검 실시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F7923A-F9FC-4419-AF6A-08B27AD2118E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41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5" name="Rectangle 83"/>
          <p:cNvSpPr>
            <a:spLocks noChangeArrowheads="1"/>
          </p:cNvSpPr>
          <p:nvPr/>
        </p:nvSpPr>
        <p:spPr bwMode="auto">
          <a:xfrm>
            <a:off x="-5471" y="9470073"/>
            <a:ext cx="17068800" cy="168910"/>
          </a:xfrm>
          <a:prstGeom prst="rect">
            <a:avLst/>
          </a:prstGeom>
          <a:gradFill rotWithShape="0">
            <a:gsLst>
              <a:gs pos="0">
                <a:srgbClr val="243566"/>
              </a:gs>
              <a:gs pos="100000">
                <a:srgbClr val="92B6D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22191" tIns="61096" rIns="122191" bIns="61096" anchor="ctr"/>
          <a:lstStyle/>
          <a:p>
            <a:pPr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endParaRPr kumimoji="0" lang="ko-KR" altLang="ko-KR" sz="1600" b="0">
              <a:latin typeface="Arial" charset="0"/>
              <a:ea typeface="돋움체" pitchFamily="49" charset="-127"/>
            </a:endParaRPr>
          </a:p>
        </p:txBody>
      </p:sp>
      <p:sp>
        <p:nvSpPr>
          <p:cNvPr id="3156" name="Rectangle 84"/>
          <p:cNvSpPr>
            <a:spLocks noChangeArrowheads="1"/>
          </p:cNvSpPr>
          <p:nvPr/>
        </p:nvSpPr>
        <p:spPr bwMode="auto">
          <a:xfrm>
            <a:off x="-5471" y="2234"/>
            <a:ext cx="17068800" cy="703822"/>
          </a:xfrm>
          <a:prstGeom prst="rect">
            <a:avLst/>
          </a:prstGeom>
          <a:gradFill rotWithShape="0">
            <a:gsLst>
              <a:gs pos="0">
                <a:srgbClr val="243566"/>
              </a:gs>
              <a:gs pos="100000">
                <a:srgbClr val="92B6D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22191" tIns="61096" rIns="122191" bIns="61096" anchor="ctr"/>
          <a:lstStyle/>
          <a:p>
            <a:pPr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endParaRPr kumimoji="0" lang="ko-KR" altLang="ko-KR" sz="1600" b="0">
              <a:latin typeface="Arial" charset="0"/>
              <a:ea typeface="돋움체" pitchFamily="49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7F2BE46-E502-49FC-9678-0E137B5955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944" y="215103"/>
            <a:ext cx="2463091" cy="3657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9" r:id="rId2"/>
  </p:sldLayoutIdLst>
  <p:transition/>
  <p:hf hdr="0" dt="0"/>
  <p:txStyles>
    <p:titleStyle>
      <a:lvl1pPr algn="ctr" defTabSz="1105211" rtl="0" eaLnBrk="0" fontAlgn="base" latinLnBrk="1" hangingPunct="0">
        <a:spcBef>
          <a:spcPct val="0"/>
        </a:spcBef>
        <a:spcAft>
          <a:spcPct val="0"/>
        </a:spcAft>
        <a:defRPr kumimoji="1" sz="5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105211" rtl="0" eaLnBrk="0" fontAlgn="base" latinLnBrk="1" hangingPunct="0">
        <a:spcBef>
          <a:spcPct val="0"/>
        </a:spcBef>
        <a:spcAft>
          <a:spcPct val="0"/>
        </a:spcAft>
        <a:defRPr kumimoji="1" sz="53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defTabSz="1105211" rtl="0" eaLnBrk="0" fontAlgn="base" latinLnBrk="1" hangingPunct="0">
        <a:spcBef>
          <a:spcPct val="0"/>
        </a:spcBef>
        <a:spcAft>
          <a:spcPct val="0"/>
        </a:spcAft>
        <a:defRPr kumimoji="1" sz="53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defTabSz="1105211" rtl="0" eaLnBrk="0" fontAlgn="base" latinLnBrk="1" hangingPunct="0">
        <a:spcBef>
          <a:spcPct val="0"/>
        </a:spcBef>
        <a:spcAft>
          <a:spcPct val="0"/>
        </a:spcAft>
        <a:defRPr kumimoji="1" sz="53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defTabSz="1105211" rtl="0" eaLnBrk="0" fontAlgn="base" latinLnBrk="1" hangingPunct="0">
        <a:spcBef>
          <a:spcPct val="0"/>
        </a:spcBef>
        <a:spcAft>
          <a:spcPct val="0"/>
        </a:spcAft>
        <a:defRPr kumimoji="1" sz="53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610941" algn="ctr" defTabSz="1105211" rtl="0" fontAlgn="base" latinLnBrk="1">
        <a:spcBef>
          <a:spcPct val="0"/>
        </a:spcBef>
        <a:spcAft>
          <a:spcPct val="0"/>
        </a:spcAft>
        <a:defRPr kumimoji="1" sz="53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221883" algn="ctr" defTabSz="1105211" rtl="0" fontAlgn="base" latinLnBrk="1">
        <a:spcBef>
          <a:spcPct val="0"/>
        </a:spcBef>
        <a:spcAft>
          <a:spcPct val="0"/>
        </a:spcAft>
        <a:defRPr kumimoji="1" sz="53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832823" algn="ctr" defTabSz="1105211" rtl="0" fontAlgn="base" latinLnBrk="1">
        <a:spcBef>
          <a:spcPct val="0"/>
        </a:spcBef>
        <a:spcAft>
          <a:spcPct val="0"/>
        </a:spcAft>
        <a:defRPr kumimoji="1" sz="53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443764" algn="ctr" defTabSz="1105211" rtl="0" fontAlgn="base" latinLnBrk="1">
        <a:spcBef>
          <a:spcPct val="0"/>
        </a:spcBef>
        <a:spcAft>
          <a:spcPct val="0"/>
        </a:spcAft>
        <a:defRPr kumimoji="1" sz="53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15780" indent="-415780" algn="l" defTabSz="1105211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900">
          <a:solidFill>
            <a:schemeClr val="tx1"/>
          </a:solidFill>
          <a:latin typeface="+mn-lt"/>
          <a:ea typeface="+mn-ea"/>
          <a:cs typeface="+mn-cs"/>
        </a:defRPr>
      </a:lvl1pPr>
      <a:lvl2pPr marL="899441" indent="-345776" algn="l" defTabSz="1105211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500">
          <a:solidFill>
            <a:schemeClr val="tx1"/>
          </a:solidFill>
          <a:latin typeface="+mn-lt"/>
          <a:ea typeface="+mn-ea"/>
        </a:defRPr>
      </a:lvl2pPr>
      <a:lvl3pPr marL="1383103" indent="-277894" algn="l" defTabSz="1105211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900">
          <a:solidFill>
            <a:schemeClr val="tx1"/>
          </a:solidFill>
          <a:latin typeface="+mn-lt"/>
          <a:ea typeface="+mn-ea"/>
        </a:defRPr>
      </a:lvl3pPr>
      <a:lvl4pPr marL="1936769" indent="-275772" algn="l" defTabSz="1105211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490434" indent="-277894" algn="l" defTabSz="1105211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101375" indent="-277894" algn="l" defTabSz="1105211" rtl="0" fontAlgn="base" latinLnBrk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3712316" indent="-277894" algn="l" defTabSz="1105211" rtl="0" fontAlgn="base" latinLnBrk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4323257" indent="-277894" algn="l" defTabSz="1105211" rtl="0" fontAlgn="base" latinLnBrk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4934198" indent="-277894" algn="l" defTabSz="1105211" rtl="0" fontAlgn="base" latinLnBrk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21883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941" algn="l" defTabSz="1221883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883" algn="l" defTabSz="1221883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823" algn="l" defTabSz="1221883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3764" algn="l" defTabSz="1221883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706" algn="l" defTabSz="1221883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5646" algn="l" defTabSz="1221883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6588" algn="l" defTabSz="1221883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7529" algn="l" defTabSz="1221883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5" name="Rectangle 83"/>
          <p:cNvSpPr>
            <a:spLocks noChangeArrowheads="1"/>
          </p:cNvSpPr>
          <p:nvPr/>
        </p:nvSpPr>
        <p:spPr bwMode="auto">
          <a:xfrm>
            <a:off x="-5471" y="9470073"/>
            <a:ext cx="17068800" cy="168910"/>
          </a:xfrm>
          <a:prstGeom prst="rect">
            <a:avLst/>
          </a:prstGeom>
          <a:gradFill rotWithShape="0">
            <a:gsLst>
              <a:gs pos="0">
                <a:srgbClr val="243566"/>
              </a:gs>
              <a:gs pos="100000">
                <a:srgbClr val="92B6D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22191" tIns="61096" rIns="122191" bIns="61096" anchor="ctr"/>
          <a:lstStyle/>
          <a:p>
            <a:pPr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endParaRPr kumimoji="0" lang="ko-KR" altLang="ko-KR" sz="1600" b="0">
              <a:latin typeface="Arial" charset="0"/>
              <a:ea typeface="돋움체" pitchFamily="49" charset="-127"/>
            </a:endParaRPr>
          </a:p>
        </p:txBody>
      </p:sp>
      <p:sp>
        <p:nvSpPr>
          <p:cNvPr id="3156" name="Rectangle 84"/>
          <p:cNvSpPr>
            <a:spLocks noChangeArrowheads="1"/>
          </p:cNvSpPr>
          <p:nvPr/>
        </p:nvSpPr>
        <p:spPr bwMode="auto">
          <a:xfrm>
            <a:off x="-5471" y="2235"/>
            <a:ext cx="17068800" cy="502285"/>
          </a:xfrm>
          <a:prstGeom prst="rect">
            <a:avLst/>
          </a:prstGeom>
          <a:gradFill rotWithShape="0">
            <a:gsLst>
              <a:gs pos="0">
                <a:srgbClr val="243566"/>
              </a:gs>
              <a:gs pos="100000">
                <a:srgbClr val="92B6D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22191" tIns="61096" rIns="122191" bIns="61096" anchor="ctr"/>
          <a:lstStyle/>
          <a:p>
            <a:pPr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endParaRPr kumimoji="0" lang="ko-KR" altLang="ko-KR" sz="1600" b="0">
              <a:latin typeface="Arial" charset="0"/>
              <a:ea typeface="돋움체" pitchFamily="49" charset="-127"/>
            </a:endParaRPr>
          </a:p>
        </p:txBody>
      </p:sp>
      <p:pic>
        <p:nvPicPr>
          <p:cNvPr id="5" name="그림 4" descr="Color_Version-1.jpg"/>
          <p:cNvPicPr>
            <a:picLocks noChangeAspect="1"/>
          </p:cNvPicPr>
          <p:nvPr/>
        </p:nvPicPr>
        <p:blipFill>
          <a:blip r:embed="rId3" cstate="print"/>
          <a:srcRect l="25241" t="9285" r="15367" b="70597"/>
          <a:stretch>
            <a:fillRect/>
          </a:stretch>
        </p:blipFill>
        <p:spPr>
          <a:xfrm>
            <a:off x="15074372" y="3"/>
            <a:ext cx="1994429" cy="526655"/>
          </a:xfrm>
          <a:prstGeom prst="rect">
            <a:avLst/>
          </a:prstGeom>
          <a:solidFill>
            <a:schemeClr val="bg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/>
  <p:hf hdr="0" dt="0"/>
  <p:txStyles>
    <p:titleStyle>
      <a:lvl1pPr algn="ctr" defTabSz="1105211" rtl="0" eaLnBrk="0" fontAlgn="base" latinLnBrk="1" hangingPunct="0">
        <a:spcBef>
          <a:spcPct val="0"/>
        </a:spcBef>
        <a:spcAft>
          <a:spcPct val="0"/>
        </a:spcAft>
        <a:defRPr kumimoji="1" sz="5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105211" rtl="0" eaLnBrk="0" fontAlgn="base" latinLnBrk="1" hangingPunct="0">
        <a:spcBef>
          <a:spcPct val="0"/>
        </a:spcBef>
        <a:spcAft>
          <a:spcPct val="0"/>
        </a:spcAft>
        <a:defRPr kumimoji="1" sz="53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defTabSz="1105211" rtl="0" eaLnBrk="0" fontAlgn="base" latinLnBrk="1" hangingPunct="0">
        <a:spcBef>
          <a:spcPct val="0"/>
        </a:spcBef>
        <a:spcAft>
          <a:spcPct val="0"/>
        </a:spcAft>
        <a:defRPr kumimoji="1" sz="53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defTabSz="1105211" rtl="0" eaLnBrk="0" fontAlgn="base" latinLnBrk="1" hangingPunct="0">
        <a:spcBef>
          <a:spcPct val="0"/>
        </a:spcBef>
        <a:spcAft>
          <a:spcPct val="0"/>
        </a:spcAft>
        <a:defRPr kumimoji="1" sz="53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defTabSz="1105211" rtl="0" eaLnBrk="0" fontAlgn="base" latinLnBrk="1" hangingPunct="0">
        <a:spcBef>
          <a:spcPct val="0"/>
        </a:spcBef>
        <a:spcAft>
          <a:spcPct val="0"/>
        </a:spcAft>
        <a:defRPr kumimoji="1" sz="53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610941" algn="ctr" defTabSz="1105211" rtl="0" fontAlgn="base" latinLnBrk="1">
        <a:spcBef>
          <a:spcPct val="0"/>
        </a:spcBef>
        <a:spcAft>
          <a:spcPct val="0"/>
        </a:spcAft>
        <a:defRPr kumimoji="1" sz="53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221883" algn="ctr" defTabSz="1105211" rtl="0" fontAlgn="base" latinLnBrk="1">
        <a:spcBef>
          <a:spcPct val="0"/>
        </a:spcBef>
        <a:spcAft>
          <a:spcPct val="0"/>
        </a:spcAft>
        <a:defRPr kumimoji="1" sz="53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832823" algn="ctr" defTabSz="1105211" rtl="0" fontAlgn="base" latinLnBrk="1">
        <a:spcBef>
          <a:spcPct val="0"/>
        </a:spcBef>
        <a:spcAft>
          <a:spcPct val="0"/>
        </a:spcAft>
        <a:defRPr kumimoji="1" sz="53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443764" algn="ctr" defTabSz="1105211" rtl="0" fontAlgn="base" latinLnBrk="1">
        <a:spcBef>
          <a:spcPct val="0"/>
        </a:spcBef>
        <a:spcAft>
          <a:spcPct val="0"/>
        </a:spcAft>
        <a:defRPr kumimoji="1" sz="53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15780" indent="-415780" algn="l" defTabSz="1105211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900">
          <a:solidFill>
            <a:schemeClr val="tx1"/>
          </a:solidFill>
          <a:latin typeface="+mn-lt"/>
          <a:ea typeface="+mn-ea"/>
          <a:cs typeface="+mn-cs"/>
        </a:defRPr>
      </a:lvl1pPr>
      <a:lvl2pPr marL="899441" indent="-345776" algn="l" defTabSz="1105211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500">
          <a:solidFill>
            <a:schemeClr val="tx1"/>
          </a:solidFill>
          <a:latin typeface="+mn-lt"/>
          <a:ea typeface="+mn-ea"/>
        </a:defRPr>
      </a:lvl2pPr>
      <a:lvl3pPr marL="1383103" indent="-277894" algn="l" defTabSz="1105211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900">
          <a:solidFill>
            <a:schemeClr val="tx1"/>
          </a:solidFill>
          <a:latin typeface="+mn-lt"/>
          <a:ea typeface="+mn-ea"/>
        </a:defRPr>
      </a:lvl3pPr>
      <a:lvl4pPr marL="1936769" indent="-275772" algn="l" defTabSz="1105211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490434" indent="-277894" algn="l" defTabSz="1105211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101375" indent="-277894" algn="l" defTabSz="1105211" rtl="0" fontAlgn="base" latinLnBrk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3712316" indent="-277894" algn="l" defTabSz="1105211" rtl="0" fontAlgn="base" latinLnBrk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4323257" indent="-277894" algn="l" defTabSz="1105211" rtl="0" fontAlgn="base" latinLnBrk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4934198" indent="-277894" algn="l" defTabSz="1105211" rtl="0" fontAlgn="base" latinLnBrk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21883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941" algn="l" defTabSz="1221883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883" algn="l" defTabSz="1221883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823" algn="l" defTabSz="1221883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3764" algn="l" defTabSz="1221883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706" algn="l" defTabSz="1221883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5646" algn="l" defTabSz="1221883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6588" algn="l" defTabSz="1221883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7529" algn="l" defTabSz="1221883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392680" y="1964638"/>
            <a:ext cx="12801600" cy="14643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o-KR" altLang="en-US" sz="50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현장 점검</a:t>
            </a:r>
            <a:r>
              <a:rPr lang="en-US" altLang="ko-KR" sz="50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50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지원</a:t>
            </a:r>
            <a:r>
              <a:rPr lang="en-US" altLang="ko-KR" sz="50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50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504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조치결과</a:t>
            </a:r>
            <a:r>
              <a:rPr lang="ko-KR" altLang="en-US" sz="50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50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보고</a:t>
            </a:r>
            <a:endParaRPr lang="en-US" altLang="ko-KR" sz="504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95297F8-F435-7B77-F3FF-A452E7348903}"/>
              </a:ext>
            </a:extLst>
          </p:cNvPr>
          <p:cNvSpPr/>
          <p:nvPr/>
        </p:nvSpPr>
        <p:spPr>
          <a:xfrm>
            <a:off x="2392680" y="4208846"/>
            <a:ext cx="12801600" cy="3926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ko-KR" altLang="en-US" sz="36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동북아</a:t>
            </a:r>
            <a:r>
              <a:rPr lang="en-US" altLang="ko-KR" sz="36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LNG </a:t>
            </a:r>
            <a:r>
              <a:rPr lang="ko-KR" altLang="en-US" sz="36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허브 터미널 조성공사 현장</a:t>
            </a:r>
            <a:endParaRPr lang="en-US" altLang="ko-KR" sz="36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altLang="ko-KR" sz="224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2023.  2. 3(</a:t>
            </a:r>
            <a:r>
              <a:rPr lang="ko-KR" altLang="en-US" sz="224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금</a:t>
            </a:r>
            <a:r>
              <a:rPr lang="en-US" altLang="ko-KR" sz="224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(1</a:t>
            </a:r>
            <a:r>
              <a:rPr lang="ko-KR" altLang="en-US" sz="224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일간</a:t>
            </a:r>
            <a:r>
              <a:rPr lang="en-US" altLang="ko-KR" sz="224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ko-KR" altLang="en-US" sz="28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조치자</a:t>
            </a:r>
            <a:r>
              <a:rPr lang="ko-KR" altLang="en-US" sz="2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8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정문식</a:t>
            </a:r>
            <a:r>
              <a:rPr lang="ko-KR" altLang="en-US" sz="28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책임</a:t>
            </a:r>
            <a:endParaRPr lang="ko-KR" altLang="en-US" sz="4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641274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442035" y="44960"/>
            <a:ext cx="184731" cy="36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442035" y="44960"/>
            <a:ext cx="184731" cy="36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양쪽 모서리가 둥근 사각형 26">
            <a:extLst>
              <a:ext uri="{FF2B5EF4-FFF2-40B4-BE49-F238E27FC236}">
                <a16:creationId xmlns:a16="http://schemas.microsoft.com/office/drawing/2014/main" id="{CCDB9F87-B896-4616-AC7A-98E4C6FEB85F}"/>
              </a:ext>
            </a:extLst>
          </p:cNvPr>
          <p:cNvSpPr/>
          <p:nvPr/>
        </p:nvSpPr>
        <p:spPr>
          <a:xfrm>
            <a:off x="190067" y="108006"/>
            <a:ext cx="6223604" cy="393635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1.</a:t>
            </a:r>
            <a:r>
              <a:rPr kumimoji="0" lang="ko-KR" altLang="en-US" sz="2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점검 결과 요약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D9C3FDB-EFC6-4899-A2B0-475C5ECA39E2}"/>
              </a:ext>
            </a:extLst>
          </p:cNvPr>
          <p:cNvSpPr/>
          <p:nvPr/>
        </p:nvSpPr>
        <p:spPr>
          <a:xfrm>
            <a:off x="392676" y="8994527"/>
            <a:ext cx="7696826" cy="3464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전경사진</a:t>
            </a:r>
            <a:r>
              <a:rPr kumimoji="0" lang="en-US" altLang="ko-KR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(23.01.11)</a:t>
            </a:r>
            <a:r>
              <a:rPr kumimoji="0" lang="ko-KR" altLang="en-US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0" lang="en-US" altLang="ko-KR" sz="1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8908DCCF-649A-448D-A38E-285E9D021F2D}"/>
              </a:ext>
            </a:extLst>
          </p:cNvPr>
          <p:cNvCxnSpPr/>
          <p:nvPr/>
        </p:nvCxnSpPr>
        <p:spPr bwMode="auto">
          <a:xfrm>
            <a:off x="461569" y="4419667"/>
            <a:ext cx="755904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3595814-C03F-40FC-9BD2-DC6639A652AC}"/>
              </a:ext>
            </a:extLst>
          </p:cNvPr>
          <p:cNvSpPr txBox="1"/>
          <p:nvPr/>
        </p:nvSpPr>
        <p:spPr>
          <a:xfrm>
            <a:off x="8442035" y="1165401"/>
            <a:ext cx="8535523" cy="310597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endParaRPr lang="en-US" altLang="ko-KR" sz="200" kern="1200" baseline="0" dirty="0">
              <a:solidFill>
                <a:srgbClr val="0000FF"/>
              </a:solidFill>
              <a:effectLst/>
              <a:highlight>
                <a:srgbClr val="FFFFFF"/>
              </a:highlight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r>
              <a:rPr lang="ko-KR" altLang="en-US" sz="2400" kern="1200" baseline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■ 지적사항 </a:t>
            </a:r>
            <a:r>
              <a:rPr lang="en-US" altLang="ko-KR" sz="2400" kern="1200" baseline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400" kern="1200" baseline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r>
              <a:rPr lang="en-US" altLang="ko-KR" sz="2400" kern="1200" baseline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400" kern="1200" baseline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 권고사항</a:t>
            </a:r>
            <a:r>
              <a:rPr lang="en-US" altLang="ko-KR" sz="2400" kern="1200" baseline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 2</a:t>
            </a:r>
            <a:r>
              <a:rPr lang="ko-KR" altLang="en-US" sz="2400" kern="1200" baseline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r>
              <a:rPr lang="en-US" altLang="ko-KR" sz="2400" kern="1200" baseline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kern="1200" baseline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우수사례 </a:t>
            </a:r>
            <a:r>
              <a:rPr lang="en-US" altLang="ko-KR" sz="2400" kern="1200" baseline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400" kern="1200" baseline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건 </a:t>
            </a:r>
            <a:endParaRPr lang="en-US" altLang="ko-KR" sz="2400" kern="1200" baseline="0" dirty="0">
              <a:solidFill>
                <a:srgbClr val="0000FF"/>
              </a:solidFill>
              <a:effectLst/>
              <a:highlight>
                <a:srgbClr val="FFFFFF"/>
              </a:highligh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ko-KR" altLang="en-US" sz="2400" dirty="0">
                <a:solidFill>
                  <a:srgbClr val="0000FF"/>
                </a:solidFill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2400" kern="1200" baseline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중점 관리</a:t>
            </a:r>
            <a:r>
              <a:rPr lang="ko-KR" altLang="en-US" sz="2400" dirty="0">
                <a:solidFill>
                  <a:srgbClr val="0000FF"/>
                </a:solidFill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 사항</a:t>
            </a:r>
            <a:endParaRPr lang="en-US" altLang="ko-KR" sz="2000" dirty="0">
              <a:solidFill>
                <a:srgbClr val="0000FF"/>
              </a:solidFill>
              <a:highlight>
                <a:srgbClr val="FFFFFF"/>
              </a:highligh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altLang="ko-KR" sz="2000" dirty="0">
                <a:solidFill>
                  <a:srgbClr val="0000FF"/>
                </a:solidFill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   -</a:t>
            </a:r>
            <a:r>
              <a:rPr lang="en-US" altLang="ko-KR" sz="2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>
                <a:solidFill>
                  <a:srgbClr val="0000FF"/>
                </a:solidFill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장비 사용시 안전관리 철저</a:t>
            </a:r>
            <a:endParaRPr lang="en-US" altLang="ko-KR" sz="2000" dirty="0">
              <a:solidFill>
                <a:srgbClr val="0000FF"/>
              </a:solidFill>
              <a:highlight>
                <a:srgbClr val="FFFFFF"/>
              </a:highligh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altLang="ko-KR" sz="2000" dirty="0">
                <a:solidFill>
                  <a:srgbClr val="0000FF"/>
                </a:solidFill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    · </a:t>
            </a:r>
            <a:r>
              <a:rPr lang="ko-KR" altLang="en-US" sz="2000" dirty="0">
                <a:solidFill>
                  <a:srgbClr val="0000FF"/>
                </a:solidFill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유도자 배치 시 유도자 본인의 안전확보 우선</a:t>
            </a:r>
            <a:endParaRPr lang="en-US" altLang="ko-KR" sz="2000" dirty="0">
              <a:solidFill>
                <a:srgbClr val="0000FF"/>
              </a:solidFill>
              <a:highlight>
                <a:srgbClr val="FFFFFF"/>
              </a:highligh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altLang="ko-KR" sz="2000" dirty="0">
                <a:solidFill>
                  <a:srgbClr val="0000FF"/>
                </a:solidFill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      (</a:t>
            </a:r>
            <a:r>
              <a:rPr lang="ko-KR" altLang="en-US" sz="2000" dirty="0">
                <a:solidFill>
                  <a:srgbClr val="0000FF"/>
                </a:solidFill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근로자 접촉 우려가 없는 경우 유도자 배치 불필요</a:t>
            </a:r>
            <a:r>
              <a:rPr lang="en-US" altLang="ko-KR" sz="2000" dirty="0">
                <a:solidFill>
                  <a:srgbClr val="0000FF"/>
                </a:solidFill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altLang="ko-KR" sz="2000" dirty="0">
                <a:solidFill>
                  <a:srgbClr val="0000FF"/>
                </a:solidFill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    · </a:t>
            </a:r>
            <a:r>
              <a:rPr lang="ko-KR" altLang="en-US" sz="2000" dirty="0">
                <a:solidFill>
                  <a:srgbClr val="0000FF"/>
                </a:solidFill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장비 간 간섭</a:t>
            </a:r>
            <a:r>
              <a:rPr lang="en-US" altLang="ko-KR" sz="2000" dirty="0">
                <a:solidFill>
                  <a:srgbClr val="0000FF"/>
                </a:solidFill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>
                <a:solidFill>
                  <a:srgbClr val="0000FF"/>
                </a:solidFill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전도 방지 대책 이행 철저</a:t>
            </a:r>
            <a:endParaRPr lang="en-US" altLang="ko-KR" sz="2000" dirty="0">
              <a:solidFill>
                <a:srgbClr val="0000FF"/>
              </a:solidFill>
              <a:highlight>
                <a:srgbClr val="FFFFFF"/>
              </a:highligh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altLang="ko-KR" sz="2000" dirty="0">
                <a:solidFill>
                  <a:srgbClr val="0000FF"/>
                </a:solidFill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    · </a:t>
            </a:r>
            <a:r>
              <a:rPr lang="ko-KR" altLang="en-US" sz="2000" dirty="0">
                <a:solidFill>
                  <a:srgbClr val="0000FF"/>
                </a:solidFill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덤프 트럭 운행속도 준수</a:t>
            </a:r>
            <a:endParaRPr lang="en-US" altLang="ko-KR" sz="200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D83A1D-AB93-1AEA-F04B-64656F33F394}"/>
              </a:ext>
            </a:extLst>
          </p:cNvPr>
          <p:cNvSpPr txBox="1"/>
          <p:nvPr/>
        </p:nvSpPr>
        <p:spPr>
          <a:xfrm>
            <a:off x="374798" y="1015028"/>
            <a:ext cx="8251968" cy="320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ko-KR" sz="1800" kern="1200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lang="ko-KR" altLang="en-US" sz="1800" kern="1200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현  장  명 </a:t>
            </a:r>
            <a:r>
              <a:rPr lang="en-US" altLang="ko-KR" sz="1800" kern="1200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</a:t>
            </a:r>
            <a:r>
              <a:rPr lang="ko-KR" altLang="en-US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동북아 </a:t>
            </a:r>
            <a:r>
              <a:rPr lang="en-US" altLang="ko-KR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LNG Hub </a:t>
            </a:r>
            <a:r>
              <a:rPr lang="ko-KR" altLang="en-US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터미널 조성공사</a:t>
            </a:r>
            <a:endParaRPr lang="en-US" altLang="ko-KR" sz="1800" kern="1200" baseline="0" dirty="0">
              <a:solidFill>
                <a:schemeClr val="tx1"/>
              </a:solidFill>
              <a:effectLst/>
              <a:highlight>
                <a:srgbClr val="FFFFFF"/>
              </a:highlight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ko-KR" altLang="en-US" sz="1800" dirty="0"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 공사 기간 </a:t>
            </a:r>
            <a:r>
              <a:rPr lang="en-US" altLang="ko-KR" sz="1800" dirty="0"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2020</a:t>
            </a:r>
            <a:r>
              <a:rPr lang="ko-KR" altLang="en-US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09</a:t>
            </a:r>
            <a:r>
              <a:rPr lang="ko-KR" altLang="en-US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25</a:t>
            </a:r>
            <a:r>
              <a:rPr lang="ko-KR" altLang="en-US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 </a:t>
            </a:r>
            <a:r>
              <a:rPr lang="en-US" alt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~ 2024</a:t>
            </a:r>
            <a:r>
              <a:rPr lang="ko-KR" altLang="en-US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03</a:t>
            </a:r>
            <a:r>
              <a:rPr lang="ko-KR" altLang="en-US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31</a:t>
            </a:r>
            <a:r>
              <a:rPr lang="ko-KR" altLang="en-US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(42</a:t>
            </a:r>
            <a:r>
              <a:rPr lang="ko-KR" altLang="en-US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개월</a:t>
            </a:r>
            <a:r>
              <a:rPr lang="en-US" alt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ko-KR" sz="1800" kern="1200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lang="ko-KR" altLang="en-US" sz="1800" kern="1200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공사 금액 </a:t>
            </a:r>
            <a:r>
              <a:rPr lang="en-US" altLang="ko-KR" sz="1800" kern="1200" baseline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568</a:t>
            </a:r>
            <a:r>
              <a:rPr lang="ko-KR" altLang="en-US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r>
              <a:rPr lang="en-US" alt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</a:t>
            </a:r>
            <a:r>
              <a:rPr lang="ko-KR" altLang="en-US" sz="18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공정률</a:t>
            </a:r>
            <a:r>
              <a:rPr lang="ko-KR" altLang="en-US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78.0%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현장 소장 </a:t>
            </a:r>
            <a:r>
              <a:rPr lang="en-US" alt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김철우 소장</a:t>
            </a:r>
            <a:endParaRPr lang="en-US" altLang="ko-KR" sz="18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ko-KR" altLang="en-US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안전 팀장 </a:t>
            </a:r>
            <a:r>
              <a:rPr lang="en-US" alt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정문식</a:t>
            </a:r>
            <a:r>
              <a:rPr lang="ko-KR" altLang="en-US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책임매니저</a:t>
            </a:r>
            <a:endParaRPr lang="en-US" altLang="ko-KR" sz="18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alt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공사 팀장 </a:t>
            </a:r>
            <a:r>
              <a:rPr lang="en-US" alt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박성만</a:t>
            </a:r>
            <a:r>
              <a:rPr lang="ko-KR" altLang="en-US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책임매니저</a:t>
            </a:r>
            <a:endParaRPr lang="en-US" altLang="ko-KR" sz="18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ko-KR" altLang="en-US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투입 인원 </a:t>
            </a:r>
            <a:r>
              <a:rPr lang="en-US" alt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10</a:t>
            </a:r>
            <a:r>
              <a:rPr lang="ko-KR" altLang="en-US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endParaRPr lang="en-US" altLang="ko-KR" sz="18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ko-KR" altLang="en-US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주요 작업 </a:t>
            </a:r>
            <a:r>
              <a:rPr lang="en-US" altLang="ko-KR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재하토</a:t>
            </a:r>
            <a:r>
              <a:rPr lang="ko-KR" altLang="en-US" sz="1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반입 및 </a:t>
            </a:r>
            <a:r>
              <a:rPr lang="ko-KR" altLang="en-US" sz="18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포설</a:t>
            </a:r>
            <a:endParaRPr lang="en-US" altLang="ko-KR" sz="18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9" y="4618301"/>
            <a:ext cx="7559040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4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DB5DFDE-46C8-5C2F-6AE3-3B962FA31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16" y="2787082"/>
            <a:ext cx="9014143" cy="642835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C1CBC22-B001-11DB-30D5-2330132EF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638" y="997243"/>
            <a:ext cx="8859521" cy="96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1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FFEDD8E1-245A-4F48-AA75-DD397A205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286731"/>
              </p:ext>
            </p:extLst>
          </p:nvPr>
        </p:nvGraphicFramePr>
        <p:xfrm>
          <a:off x="1141754" y="2651286"/>
          <a:ext cx="7485012" cy="6570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5012">
                  <a:extLst>
                    <a:ext uri="{9D8B030D-6E8A-4147-A177-3AD203B41FA5}">
                      <a16:colId xmlns:a16="http://schemas.microsoft.com/office/drawing/2014/main" val="4177561725"/>
                    </a:ext>
                  </a:extLst>
                </a:gridCol>
              </a:tblGrid>
              <a:tr h="4450972"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462683"/>
                  </a:ext>
                </a:extLst>
              </a:tr>
              <a:tr h="2119644">
                <a:tc>
                  <a:txBody>
                    <a:bodyPr/>
                    <a:lstStyle/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 내      용 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굴삭기 </a:t>
                      </a:r>
                      <a:r>
                        <a:rPr lang="ko-KR" altLang="en-US" sz="1600" b="1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앞유리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파손 및 후진 </a:t>
                      </a:r>
                      <a:r>
                        <a:rPr lang="ko-KR" altLang="en-US" sz="1600" b="1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경보등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고장</a:t>
                      </a:r>
                      <a:endParaRPr lang="en-US" altLang="ko-KR" sz="1600" b="1" dirty="0">
                        <a:solidFill>
                          <a:srgbClr val="0000FF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6964660"/>
                  </a:ext>
                </a:extLst>
              </a:tr>
            </a:tbl>
          </a:graphicData>
        </a:graphic>
      </p:graphicFrame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1141754" y="2113075"/>
          <a:ext cx="7485012" cy="498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5012">
                  <a:extLst>
                    <a:ext uri="{9D8B030D-6E8A-4147-A177-3AD203B41FA5}">
                      <a16:colId xmlns:a16="http://schemas.microsoft.com/office/drawing/2014/main" val="4177561725"/>
                    </a:ext>
                  </a:extLst>
                </a:gridCol>
              </a:tblGrid>
              <a:tr h="498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부적합 사항</a:t>
                      </a:r>
                      <a:endParaRPr lang="en-US" altLang="ko-KR" sz="2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17462683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442035" y="44960"/>
            <a:ext cx="184731" cy="36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442035" y="42775"/>
            <a:ext cx="184731" cy="36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64B46BD6-47D5-4E20-ABA3-D310A013776B}"/>
              </a:ext>
            </a:extLst>
          </p:cNvPr>
          <p:cNvGraphicFramePr>
            <a:graphicFrameLocks noGrp="1"/>
          </p:cNvGraphicFramePr>
          <p:nvPr/>
        </p:nvGraphicFramePr>
        <p:xfrm>
          <a:off x="8950128" y="2113074"/>
          <a:ext cx="7374696" cy="5164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4696">
                  <a:extLst>
                    <a:ext uri="{9D8B030D-6E8A-4147-A177-3AD203B41FA5}">
                      <a16:colId xmlns:a16="http://schemas.microsoft.com/office/drawing/2014/main" val="4177561725"/>
                    </a:ext>
                  </a:extLst>
                </a:gridCol>
              </a:tblGrid>
              <a:tr h="5164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 조치 결과</a:t>
                      </a:r>
                      <a:endParaRPr lang="en-US" altLang="ko-KR" sz="2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17462683"/>
                  </a:ext>
                </a:extLst>
              </a:tr>
            </a:tbl>
          </a:graphicData>
        </a:graphic>
      </p:graphicFrame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DB452BEE-5E12-4BD1-B6F2-2FCD0B361745}"/>
              </a:ext>
            </a:extLst>
          </p:cNvPr>
          <p:cNvGraphicFramePr>
            <a:graphicFrameLocks noGrp="1"/>
          </p:cNvGraphicFramePr>
          <p:nvPr/>
        </p:nvGraphicFramePr>
        <p:xfrm>
          <a:off x="8948775" y="2685773"/>
          <a:ext cx="7374696" cy="66967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4696">
                  <a:extLst>
                    <a:ext uri="{9D8B030D-6E8A-4147-A177-3AD203B41FA5}">
                      <a16:colId xmlns:a16="http://schemas.microsoft.com/office/drawing/2014/main" val="4177561725"/>
                    </a:ext>
                  </a:extLst>
                </a:gridCol>
              </a:tblGrid>
              <a:tr h="4455627">
                <a:tc>
                  <a:txBody>
                    <a:bodyPr/>
                    <a:lstStyle/>
                    <a:p>
                      <a:r>
                        <a:rPr lang="en-US" altLang="ko-KR" sz="1600" b="1" dirty="0">
                          <a:solidFill>
                            <a:srgbClr val="C00000"/>
                          </a:solidFill>
                          <a:effectLst/>
                        </a:rPr>
                        <a:t>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462683"/>
                  </a:ext>
                </a:extLst>
              </a:tr>
              <a:tr h="2241139">
                <a:tc>
                  <a:txBody>
                    <a:bodyPr/>
                    <a:lstStyle/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 내 용 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</a:t>
                      </a:r>
                      <a:endParaRPr lang="en-US" altLang="ko-K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6964660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127CB3FC-8B07-4A25-B593-4DCE3B8B9500}"/>
              </a:ext>
            </a:extLst>
          </p:cNvPr>
          <p:cNvSpPr/>
          <p:nvPr/>
        </p:nvSpPr>
        <p:spPr>
          <a:xfrm>
            <a:off x="1155378" y="7161212"/>
            <a:ext cx="4546990" cy="3826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221883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ko-KR" altLang="en-US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굴삭기 </a:t>
            </a:r>
            <a:r>
              <a:rPr lang="ko-KR" altLang="en-US" sz="18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앞유리</a:t>
            </a:r>
            <a:r>
              <a:rPr lang="ko-KR" altLang="en-US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파손 및 후진 </a:t>
            </a:r>
            <a:r>
              <a:rPr lang="ko-KR" altLang="en-US" sz="18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경보등</a:t>
            </a:r>
            <a:r>
              <a:rPr lang="ko-KR" altLang="en-US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고장</a:t>
            </a:r>
            <a:endParaRPr lang="en-US" altLang="ko-KR" sz="1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C1EDCA8-8D34-4CB1-B256-7139E2DF6795}"/>
              </a:ext>
            </a:extLst>
          </p:cNvPr>
          <p:cNvSpPr/>
          <p:nvPr/>
        </p:nvSpPr>
        <p:spPr>
          <a:xfrm>
            <a:off x="9105719" y="7186340"/>
            <a:ext cx="1736283" cy="4556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221883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ko-KR" altLang="en-US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조치 결과</a:t>
            </a:r>
            <a:endParaRPr lang="en-US" altLang="ko-KR" sz="1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" name="표 4">
            <a:extLst>
              <a:ext uri="{FF2B5EF4-FFF2-40B4-BE49-F238E27FC236}">
                <a16:creationId xmlns:a16="http://schemas.microsoft.com/office/drawing/2014/main" id="{9FB05E7F-3D99-449F-B465-4C9D4CA23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991848"/>
              </p:ext>
            </p:extLst>
          </p:nvPr>
        </p:nvGraphicFramePr>
        <p:xfrm>
          <a:off x="5849655" y="752695"/>
          <a:ext cx="10473817" cy="1283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498">
                  <a:extLst>
                    <a:ext uri="{9D8B030D-6E8A-4147-A177-3AD203B41FA5}">
                      <a16:colId xmlns:a16="http://schemas.microsoft.com/office/drawing/2014/main" val="1570642215"/>
                    </a:ext>
                  </a:extLst>
                </a:gridCol>
                <a:gridCol w="6621030">
                  <a:extLst>
                    <a:ext uri="{9D8B030D-6E8A-4147-A177-3AD203B41FA5}">
                      <a16:colId xmlns:a16="http://schemas.microsoft.com/office/drawing/2014/main" val="3154736317"/>
                    </a:ext>
                  </a:extLst>
                </a:gridCol>
                <a:gridCol w="2629289">
                  <a:extLst>
                    <a:ext uri="{9D8B030D-6E8A-4147-A177-3AD203B41FA5}">
                      <a16:colId xmlns:a16="http://schemas.microsoft.com/office/drawing/2014/main" val="2262415868"/>
                    </a:ext>
                  </a:extLst>
                </a:gridCol>
              </a:tblGrid>
              <a:tr h="38947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관련법규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벌칙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586613"/>
                  </a:ext>
                </a:extLst>
              </a:tr>
              <a:tr h="89381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산안법</a:t>
                      </a:r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800" b="1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</a:t>
                      </a:r>
                      <a:r>
                        <a:rPr lang="en-US" altLang="ko-KR" sz="1800" b="1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</a:t>
                      </a:r>
                      <a:r>
                        <a:rPr lang="ko-KR" altLang="en-US" sz="1800" b="1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 </a:t>
                      </a:r>
                      <a:r>
                        <a:rPr lang="en-US" altLang="ko-KR" sz="1800" b="1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800" b="1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위험성평가</a:t>
                      </a:r>
                      <a:r>
                        <a:rPr lang="en-US" altLang="ko-KR" sz="1800" b="1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r>
                        <a:rPr lang="ko-KR" altLang="en-US" sz="1800" b="1" i="0" kern="1200" dirty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사업장 위험성평가에 관한 지침</a:t>
                      </a:r>
                      <a:r>
                        <a:rPr lang="en-US" altLang="ko-KR" sz="1800" b="1" i="0" kern="1200" dirty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800" b="1" i="0" kern="1200" dirty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고용노동부고시 제</a:t>
                      </a:r>
                      <a:r>
                        <a:rPr lang="en-US" altLang="ko-KR" sz="1800" b="1" i="0" kern="1200" dirty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2020-53</a:t>
                      </a:r>
                      <a:r>
                        <a:rPr lang="ko-KR" altLang="en-US" sz="1800" b="1" i="0" kern="1200" dirty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호</a:t>
                      </a:r>
                      <a:r>
                        <a:rPr lang="en-US" altLang="ko-KR" sz="1800" b="1" i="0" kern="1200" dirty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533836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E6762465-F986-40E4-BF79-59CA9EF1D5F5}"/>
              </a:ext>
            </a:extLst>
          </p:cNvPr>
          <p:cNvSpPr txBox="1"/>
          <p:nvPr/>
        </p:nvSpPr>
        <p:spPr>
          <a:xfrm>
            <a:off x="1141754" y="1223319"/>
            <a:ext cx="4126360" cy="50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2400" dirty="0"/>
              <a:t>동북아</a:t>
            </a:r>
            <a:r>
              <a:rPr lang="en-US" altLang="ko-KR" sz="2400" dirty="0"/>
              <a:t>LNG-01-</a:t>
            </a:r>
            <a:r>
              <a:rPr lang="ko-KR" altLang="en-US" sz="2400" dirty="0"/>
              <a:t>권고사항</a:t>
            </a:r>
          </a:p>
        </p:txBody>
      </p:sp>
      <p:sp>
        <p:nvSpPr>
          <p:cNvPr id="25" name="양쪽 모서리가 둥근 사각형 26">
            <a:extLst>
              <a:ext uri="{FF2B5EF4-FFF2-40B4-BE49-F238E27FC236}">
                <a16:creationId xmlns:a16="http://schemas.microsoft.com/office/drawing/2014/main" id="{850059B2-CA4F-AAC5-F7C9-2F0658C6C423}"/>
              </a:ext>
            </a:extLst>
          </p:cNvPr>
          <p:cNvSpPr/>
          <p:nvPr/>
        </p:nvSpPr>
        <p:spPr>
          <a:xfrm>
            <a:off x="190067" y="108006"/>
            <a:ext cx="6223604" cy="393635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현장 안전</a:t>
            </a: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보건 조치 점검</a:t>
            </a:r>
            <a:endParaRPr kumimoji="0" lang="ko-KR" altLang="en-US" sz="26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69EC9E2-A0E0-4E97-8487-B4749B9745F6}"/>
              </a:ext>
            </a:extLst>
          </p:cNvPr>
          <p:cNvSpPr/>
          <p:nvPr/>
        </p:nvSpPr>
        <p:spPr>
          <a:xfrm>
            <a:off x="5816199" y="7156559"/>
            <a:ext cx="2810567" cy="40672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221883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ko-KR" altLang="en-US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협력업체 </a:t>
            </a:r>
            <a:r>
              <a:rPr lang="en-US" altLang="ko-KR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</a:p>
        </p:txBody>
      </p:sp>
      <p:graphicFrame>
        <p:nvGraphicFramePr>
          <p:cNvPr id="30" name="표 5">
            <a:extLst>
              <a:ext uri="{FF2B5EF4-FFF2-40B4-BE49-F238E27FC236}">
                <a16:creationId xmlns:a16="http://schemas.microsoft.com/office/drawing/2014/main" id="{567D167F-F74D-427A-BAC4-E3C6DD06B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331987"/>
              </p:ext>
            </p:extLst>
          </p:nvPr>
        </p:nvGraphicFramePr>
        <p:xfrm>
          <a:off x="5445668" y="7624691"/>
          <a:ext cx="31810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366">
                  <a:extLst>
                    <a:ext uri="{9D8B030D-6E8A-4147-A177-3AD203B41FA5}">
                      <a16:colId xmlns:a16="http://schemas.microsoft.com/office/drawing/2014/main" val="683867924"/>
                    </a:ext>
                  </a:extLst>
                </a:gridCol>
                <a:gridCol w="1060366">
                  <a:extLst>
                    <a:ext uri="{9D8B030D-6E8A-4147-A177-3AD203B41FA5}">
                      <a16:colId xmlns:a16="http://schemas.microsoft.com/office/drawing/2014/main" val="4002316601"/>
                    </a:ext>
                  </a:extLst>
                </a:gridCol>
                <a:gridCol w="1060366">
                  <a:extLst>
                    <a:ext uri="{9D8B030D-6E8A-4147-A177-3AD203B41FA5}">
                      <a16:colId xmlns:a16="http://schemas.microsoft.com/office/drawing/2014/main" val="41281713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예산필요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조직필요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</a:rPr>
                        <a:t>해당없음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96420"/>
                  </a:ext>
                </a:extLst>
              </a:tr>
            </a:tbl>
          </a:graphicData>
        </a:graphic>
      </p:graphicFrame>
      <p:sp>
        <p:nvSpPr>
          <p:cNvPr id="31" name="타원 30">
            <a:extLst>
              <a:ext uri="{FF2B5EF4-FFF2-40B4-BE49-F238E27FC236}">
                <a16:creationId xmlns:a16="http://schemas.microsoft.com/office/drawing/2014/main" id="{7F956519-EFB9-4E87-8228-456334B1F4F2}"/>
              </a:ext>
            </a:extLst>
          </p:cNvPr>
          <p:cNvSpPr/>
          <p:nvPr/>
        </p:nvSpPr>
        <p:spPr>
          <a:xfrm>
            <a:off x="7531403" y="7616243"/>
            <a:ext cx="1113651" cy="37170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3500" b="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E31F866-BB2B-EDE4-E8CB-7F9773503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33" y="3001721"/>
            <a:ext cx="3282937" cy="353630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CD5F064-BFA1-2751-94A9-BCE6EA0FB1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07" y="3014553"/>
            <a:ext cx="3742310" cy="3536301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:a16="http://schemas.microsoft.com/office/drawing/2014/main" id="{7398A22B-8A8D-FAF3-B500-F501BE73E375}"/>
              </a:ext>
            </a:extLst>
          </p:cNvPr>
          <p:cNvSpPr/>
          <p:nvPr/>
        </p:nvSpPr>
        <p:spPr>
          <a:xfrm>
            <a:off x="1909817" y="3693101"/>
            <a:ext cx="2342367" cy="187025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3500" b="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6D5CFCAA-C59B-31D3-1A61-7B2D301F7A38}"/>
              </a:ext>
            </a:extLst>
          </p:cNvPr>
          <p:cNvSpPr/>
          <p:nvPr/>
        </p:nvSpPr>
        <p:spPr>
          <a:xfrm>
            <a:off x="5816199" y="3986868"/>
            <a:ext cx="846232" cy="839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3500" b="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7F28C1-A3A8-C9FA-7C68-285B4A5CD150}"/>
              </a:ext>
            </a:extLst>
          </p:cNvPr>
          <p:cNvSpPr txBox="1"/>
          <p:nvPr/>
        </p:nvSpPr>
        <p:spPr>
          <a:xfrm>
            <a:off x="2070140" y="5804467"/>
            <a:ext cx="2021720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굴삭기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앞유리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파손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E269F1-12EE-F045-B0AC-D3C14FD4D7E9}"/>
              </a:ext>
            </a:extLst>
          </p:cNvPr>
          <p:cNvSpPr txBox="1"/>
          <p:nvPr/>
        </p:nvSpPr>
        <p:spPr>
          <a:xfrm>
            <a:off x="5534717" y="5203081"/>
            <a:ext cx="1686765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후진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경보등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고장</a:t>
            </a:r>
          </a:p>
        </p:txBody>
      </p:sp>
    </p:spTree>
    <p:extLst>
      <p:ext uri="{BB962C8B-B14F-4D97-AF65-F5344CB8AC3E}">
        <p14:creationId xmlns:p14="http://schemas.microsoft.com/office/powerpoint/2010/main" val="368665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D5E4646-470B-D322-4628-2B0965E15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217" y="3547591"/>
            <a:ext cx="3580149" cy="344982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1FD1B56-2D24-4F2E-7876-D69DB967F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477" y="3525275"/>
            <a:ext cx="3566835" cy="344982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442035" y="44960"/>
            <a:ext cx="184731" cy="36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442035" y="42775"/>
            <a:ext cx="184731" cy="36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0E47370C-5BF4-6F48-7D58-0D215585D2A8}"/>
              </a:ext>
            </a:extLst>
          </p:cNvPr>
          <p:cNvGraphicFramePr>
            <a:graphicFrameLocks noGrp="1"/>
          </p:cNvGraphicFramePr>
          <p:nvPr/>
        </p:nvGraphicFramePr>
        <p:xfrm>
          <a:off x="1141754" y="2113075"/>
          <a:ext cx="7485012" cy="498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5012">
                  <a:extLst>
                    <a:ext uri="{9D8B030D-6E8A-4147-A177-3AD203B41FA5}">
                      <a16:colId xmlns:a16="http://schemas.microsoft.com/office/drawing/2014/main" val="4177561725"/>
                    </a:ext>
                  </a:extLst>
                </a:gridCol>
              </a:tblGrid>
              <a:tr h="498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부적합 사항</a:t>
                      </a:r>
                      <a:endParaRPr lang="en-US" altLang="ko-KR" sz="2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17462683"/>
                  </a:ext>
                </a:extLst>
              </a:tr>
            </a:tbl>
          </a:graphicData>
        </a:graphic>
      </p:graphicFrame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809EFD09-27F4-F110-B0DF-77251811D9FE}"/>
              </a:ext>
            </a:extLst>
          </p:cNvPr>
          <p:cNvGraphicFramePr>
            <a:graphicFrameLocks noGrp="1"/>
          </p:cNvGraphicFramePr>
          <p:nvPr/>
        </p:nvGraphicFramePr>
        <p:xfrm>
          <a:off x="1116623" y="2645494"/>
          <a:ext cx="7485012" cy="6593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5012">
                  <a:extLst>
                    <a:ext uri="{9D8B030D-6E8A-4147-A177-3AD203B41FA5}">
                      <a16:colId xmlns:a16="http://schemas.microsoft.com/office/drawing/2014/main" val="4177561725"/>
                    </a:ext>
                  </a:extLst>
                </a:gridCol>
              </a:tblGrid>
              <a:tr h="4414084">
                <a:tc>
                  <a:txBody>
                    <a:bodyPr/>
                    <a:lstStyle/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 Semilight" panose="020B0502040204020203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462683"/>
                  </a:ext>
                </a:extLst>
              </a:tr>
              <a:tr h="2044142">
                <a:tc>
                  <a:txBody>
                    <a:bodyPr/>
                    <a:lstStyle/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spcAft>
                          <a:spcPts val="500"/>
                        </a:spcAft>
                      </a:pPr>
                      <a:endParaRPr lang="en-US" altLang="ko-KR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spcAft>
                          <a:spcPts val="500"/>
                        </a:spcAft>
                      </a:pP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 내      용 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600" b="1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레드믹스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콘크리트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휘발유 等 특별교육 미 실시</a:t>
                      </a:r>
                      <a:endParaRPr lang="en-US" altLang="ko-KR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6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기준</a:t>
                      </a:r>
                      <a:r>
                        <a:rPr lang="en-US" altLang="ko-KR" sz="16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6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사업주는 유해하거나 위험한 작업을 하는 경우 안전보건교육을</a:t>
                      </a:r>
                      <a:r>
                        <a:rPr lang="en-US" altLang="ko-KR" sz="16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6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특별교육</a:t>
                      </a:r>
                      <a:r>
                        <a:rPr lang="en-US" altLang="ko-KR" sz="16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</a:t>
                      </a:r>
                      <a:r>
                        <a:rPr lang="ko-KR" altLang="en-US" sz="16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하여야 함</a:t>
                      </a:r>
                      <a:r>
                        <a:rPr lang="en-US" altLang="ko-KR" sz="16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.)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 </a:t>
                      </a:r>
                    </a:p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 조치 기한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즉시</a:t>
                      </a:r>
                      <a:endParaRPr lang="en-US" altLang="ko-K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6964660"/>
                  </a:ext>
                </a:extLst>
              </a:tr>
            </a:tbl>
          </a:graphicData>
        </a:graphic>
      </p:graphicFrame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D91FEBC7-8655-7AE4-1B0D-22595437A4C0}"/>
              </a:ext>
            </a:extLst>
          </p:cNvPr>
          <p:cNvGraphicFramePr>
            <a:graphicFrameLocks noGrp="1"/>
          </p:cNvGraphicFramePr>
          <p:nvPr/>
        </p:nvGraphicFramePr>
        <p:xfrm>
          <a:off x="8950128" y="2113074"/>
          <a:ext cx="7374696" cy="5164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4696">
                  <a:extLst>
                    <a:ext uri="{9D8B030D-6E8A-4147-A177-3AD203B41FA5}">
                      <a16:colId xmlns:a16="http://schemas.microsoft.com/office/drawing/2014/main" val="4177561725"/>
                    </a:ext>
                  </a:extLst>
                </a:gridCol>
              </a:tblGrid>
              <a:tr h="5164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 조치 결과</a:t>
                      </a:r>
                      <a:endParaRPr lang="en-US" altLang="ko-KR" sz="2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17462683"/>
                  </a:ext>
                </a:extLst>
              </a:tr>
            </a:tbl>
          </a:graphicData>
        </a:graphic>
      </p:graphicFrame>
      <p:graphicFrame>
        <p:nvGraphicFramePr>
          <p:cNvPr id="13" name="표 4">
            <a:extLst>
              <a:ext uri="{FF2B5EF4-FFF2-40B4-BE49-F238E27FC236}">
                <a16:creationId xmlns:a16="http://schemas.microsoft.com/office/drawing/2014/main" id="{D858A7D1-A535-4B47-A627-CFB67109E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494721"/>
              </p:ext>
            </p:extLst>
          </p:nvPr>
        </p:nvGraphicFramePr>
        <p:xfrm>
          <a:off x="5842690" y="734479"/>
          <a:ext cx="10473817" cy="136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645">
                  <a:extLst>
                    <a:ext uri="{9D8B030D-6E8A-4147-A177-3AD203B41FA5}">
                      <a16:colId xmlns:a16="http://schemas.microsoft.com/office/drawing/2014/main" val="1570642215"/>
                    </a:ext>
                  </a:extLst>
                </a:gridCol>
                <a:gridCol w="6757988">
                  <a:extLst>
                    <a:ext uri="{9D8B030D-6E8A-4147-A177-3AD203B41FA5}">
                      <a16:colId xmlns:a16="http://schemas.microsoft.com/office/drawing/2014/main" val="3154736317"/>
                    </a:ext>
                  </a:extLst>
                </a:gridCol>
                <a:gridCol w="2593184">
                  <a:extLst>
                    <a:ext uri="{9D8B030D-6E8A-4147-A177-3AD203B41FA5}">
                      <a16:colId xmlns:a16="http://schemas.microsoft.com/office/drawing/2014/main" val="2262415868"/>
                    </a:ext>
                  </a:extLst>
                </a:gridCol>
              </a:tblGrid>
              <a:tr h="37080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관련법규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벌칙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586613"/>
                  </a:ext>
                </a:extLst>
              </a:tr>
              <a:tr h="85320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산안법</a:t>
                      </a:r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제</a:t>
                      </a:r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</a:t>
                      </a:r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</a:t>
                      </a:r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근로자에 대한 안전보건교육</a:t>
                      </a:r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</a:t>
                      </a:r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en-US" altLang="ko-KR" sz="18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시행규칙 제</a:t>
                      </a:r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</a:t>
                      </a:r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 별표 </a:t>
                      </a:r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 </a:t>
                      </a:r>
                      <a:r>
                        <a:rPr lang="en-US" altLang="ko-KR" sz="1800" b="1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(4-</a:t>
                      </a:r>
                      <a:r>
                        <a:rPr lang="ko-KR" altLang="en-US" sz="1800" b="1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폭발성</a:t>
                      </a:r>
                      <a:r>
                        <a:rPr lang="en-US" altLang="ko-KR" sz="1800" b="1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,</a:t>
                      </a:r>
                      <a:r>
                        <a:rPr lang="ko-KR" altLang="en-US" sz="1800" b="1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인화성 액체 취급작업</a:t>
                      </a:r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Malgun Gothic Semilight" panose="020B0502040204020203" pitchFamily="50" charset="-127"/>
                        </a:rPr>
                        <a:t>)</a:t>
                      </a:r>
                      <a:endParaRPr lang="en-US" altLang="ko-KR" sz="1800" kern="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35. </a:t>
                      </a:r>
                      <a:r>
                        <a:rPr lang="ko-KR" altLang="en-US" sz="1800" b="1" kern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허가 및 관리 대상 유해물질의 제조 또는 취급작업</a:t>
                      </a:r>
                      <a:endParaRPr lang="en-US" altLang="ko-KR" sz="1800" b="1" kern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300"/>
                        </a:spcAft>
                      </a:pPr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과태료 </a:t>
                      </a:r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인당 </a:t>
                      </a:r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533836"/>
                  </a:ext>
                </a:extLst>
              </a:tr>
            </a:tbl>
          </a:graphicData>
        </a:graphic>
      </p:graphicFrame>
      <p:sp>
        <p:nvSpPr>
          <p:cNvPr id="16" name="직사각형 15">
            <a:extLst>
              <a:ext uri="{FF2B5EF4-FFF2-40B4-BE49-F238E27FC236}">
                <a16:creationId xmlns:a16="http://schemas.microsoft.com/office/drawing/2014/main" id="{7651F7FA-EA37-AB3D-B4DE-87A9DA74C65C}"/>
              </a:ext>
            </a:extLst>
          </p:cNvPr>
          <p:cNvSpPr/>
          <p:nvPr/>
        </p:nvSpPr>
        <p:spPr>
          <a:xfrm>
            <a:off x="5808152" y="7113595"/>
            <a:ext cx="2810567" cy="4398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221883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ko-KR" altLang="en-US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 업체 </a:t>
            </a:r>
            <a:r>
              <a:rPr lang="en-US" altLang="ko-KR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</a:p>
        </p:txBody>
      </p:sp>
      <p:graphicFrame>
        <p:nvGraphicFramePr>
          <p:cNvPr id="18" name="표 5">
            <a:extLst>
              <a:ext uri="{FF2B5EF4-FFF2-40B4-BE49-F238E27FC236}">
                <a16:creationId xmlns:a16="http://schemas.microsoft.com/office/drawing/2014/main" id="{4D014DD3-B678-C498-E748-4F2F428EF8C6}"/>
              </a:ext>
            </a:extLst>
          </p:cNvPr>
          <p:cNvGraphicFramePr>
            <a:graphicFrameLocks noGrp="1"/>
          </p:cNvGraphicFramePr>
          <p:nvPr/>
        </p:nvGraphicFramePr>
        <p:xfrm>
          <a:off x="5445668" y="7549535"/>
          <a:ext cx="31810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366">
                  <a:extLst>
                    <a:ext uri="{9D8B030D-6E8A-4147-A177-3AD203B41FA5}">
                      <a16:colId xmlns:a16="http://schemas.microsoft.com/office/drawing/2014/main" val="683867924"/>
                    </a:ext>
                  </a:extLst>
                </a:gridCol>
                <a:gridCol w="1060366">
                  <a:extLst>
                    <a:ext uri="{9D8B030D-6E8A-4147-A177-3AD203B41FA5}">
                      <a16:colId xmlns:a16="http://schemas.microsoft.com/office/drawing/2014/main" val="4002316601"/>
                    </a:ext>
                  </a:extLst>
                </a:gridCol>
                <a:gridCol w="1060366">
                  <a:extLst>
                    <a:ext uri="{9D8B030D-6E8A-4147-A177-3AD203B41FA5}">
                      <a16:colId xmlns:a16="http://schemas.microsoft.com/office/drawing/2014/main" val="41281713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예산필요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조직필요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</a:rPr>
                        <a:t>해당없음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96420"/>
                  </a:ext>
                </a:extLst>
              </a:tr>
            </a:tbl>
          </a:graphicData>
        </a:graphic>
      </p:graphicFrame>
      <p:sp>
        <p:nvSpPr>
          <p:cNvPr id="19" name="타원 18">
            <a:extLst>
              <a:ext uri="{FF2B5EF4-FFF2-40B4-BE49-F238E27FC236}">
                <a16:creationId xmlns:a16="http://schemas.microsoft.com/office/drawing/2014/main" id="{89B93BAA-7AB7-1078-E762-B358626C6015}"/>
              </a:ext>
            </a:extLst>
          </p:cNvPr>
          <p:cNvSpPr/>
          <p:nvPr/>
        </p:nvSpPr>
        <p:spPr>
          <a:xfrm>
            <a:off x="7531403" y="7541087"/>
            <a:ext cx="1113651" cy="37170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3500" b="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179E92F0-6520-13F1-8097-3A9D822DF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664870"/>
              </p:ext>
            </p:extLst>
          </p:nvPr>
        </p:nvGraphicFramePr>
        <p:xfrm>
          <a:off x="8948776" y="2685772"/>
          <a:ext cx="7374696" cy="66019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4696">
                  <a:extLst>
                    <a:ext uri="{9D8B030D-6E8A-4147-A177-3AD203B41FA5}">
                      <a16:colId xmlns:a16="http://schemas.microsoft.com/office/drawing/2014/main" val="4177561725"/>
                    </a:ext>
                  </a:extLst>
                </a:gridCol>
              </a:tblGrid>
              <a:tr h="4455627">
                <a:tc>
                  <a:txBody>
                    <a:bodyPr/>
                    <a:lstStyle/>
                    <a:p>
                      <a:pPr marL="0" marR="0" lvl="0" indent="0" algn="ctr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462683"/>
                  </a:ext>
                </a:extLst>
              </a:tr>
              <a:tr h="2146292">
                <a:tc>
                  <a:txBody>
                    <a:bodyPr/>
                    <a:lstStyle/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 내 용 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휘발유 인화성 액체 특별교육 실시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레드믹스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콘크리트 작업 발생 시 특별교육 실시 예정</a:t>
                      </a:r>
                      <a:endParaRPr lang="en-US" altLang="ko-KR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6964660"/>
                  </a:ext>
                </a:extLst>
              </a:tr>
            </a:tbl>
          </a:graphicData>
        </a:graphic>
      </p:graphicFrame>
      <p:sp>
        <p:nvSpPr>
          <p:cNvPr id="21" name="직사각형 20">
            <a:extLst>
              <a:ext uri="{FF2B5EF4-FFF2-40B4-BE49-F238E27FC236}">
                <a16:creationId xmlns:a16="http://schemas.microsoft.com/office/drawing/2014/main" id="{817A6BB2-4A35-6C26-A911-31FEA8D2B258}"/>
              </a:ext>
            </a:extLst>
          </p:cNvPr>
          <p:cNvSpPr/>
          <p:nvPr/>
        </p:nvSpPr>
        <p:spPr>
          <a:xfrm>
            <a:off x="8969454" y="7162958"/>
            <a:ext cx="1736283" cy="4556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221883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ko-KR" altLang="en-US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조치 결과</a:t>
            </a:r>
            <a:endParaRPr lang="en-US" altLang="ko-KR" sz="1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69EF777-C79C-1404-48DA-B14C0F359818}"/>
              </a:ext>
            </a:extLst>
          </p:cNvPr>
          <p:cNvSpPr/>
          <p:nvPr/>
        </p:nvSpPr>
        <p:spPr>
          <a:xfrm>
            <a:off x="1172027" y="7125380"/>
            <a:ext cx="4628077" cy="4157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221883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ko-KR" altLang="en-US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특별교육</a:t>
            </a:r>
            <a:r>
              <a:rPr lang="en-US" altLang="ko-KR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 실시 </a:t>
            </a:r>
            <a:endParaRPr lang="en-US" altLang="ko-KR" sz="1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양쪽 모서리가 둥근 사각형 26">
            <a:extLst>
              <a:ext uri="{FF2B5EF4-FFF2-40B4-BE49-F238E27FC236}">
                <a16:creationId xmlns:a16="http://schemas.microsoft.com/office/drawing/2014/main" id="{ED28B3CC-B15D-5E15-5F8E-ACD5CDFEE6AB}"/>
              </a:ext>
            </a:extLst>
          </p:cNvPr>
          <p:cNvSpPr/>
          <p:nvPr/>
        </p:nvSpPr>
        <p:spPr>
          <a:xfrm>
            <a:off x="190067" y="108006"/>
            <a:ext cx="6223604" cy="393635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현장 안전</a:t>
            </a: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보건 조치 점검</a:t>
            </a:r>
            <a:endParaRPr kumimoji="0" lang="ko-KR" altLang="en-US" sz="26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8EF5080-1D0A-7ED9-C2AF-938805AB2DEC}"/>
              </a:ext>
            </a:extLst>
          </p:cNvPr>
          <p:cNvSpPr/>
          <p:nvPr/>
        </p:nvSpPr>
        <p:spPr>
          <a:xfrm>
            <a:off x="1309894" y="2685826"/>
            <a:ext cx="3547472" cy="939154"/>
          </a:xfrm>
          <a:prstGeom prst="rect">
            <a:avLst/>
          </a:prstGeom>
          <a:noFill/>
          <a:ln w="4762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레드믹스</a:t>
            </a:r>
            <a:r>
              <a:rPr kumimoji="0"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콘크리트</a:t>
            </a:r>
            <a:endParaRPr kumimoji="0"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관리대상 물질 특별교육 미 실시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BE5E734-95EF-1BC6-A715-26BC9EE45227}"/>
              </a:ext>
            </a:extLst>
          </p:cNvPr>
          <p:cNvSpPr/>
          <p:nvPr/>
        </p:nvSpPr>
        <p:spPr>
          <a:xfrm>
            <a:off x="5032841" y="2691678"/>
            <a:ext cx="3547472" cy="939154"/>
          </a:xfrm>
          <a:prstGeom prst="rect">
            <a:avLst/>
          </a:prstGeom>
          <a:noFill/>
          <a:ln w="4762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휘발유 </a:t>
            </a:r>
            <a:endParaRPr kumimoji="0"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인화성 액체  특별교육 미 실시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A3B01E-1221-239C-C939-AF6F8872D0F0}"/>
              </a:ext>
            </a:extLst>
          </p:cNvPr>
          <p:cNvSpPr txBox="1"/>
          <p:nvPr/>
        </p:nvSpPr>
        <p:spPr>
          <a:xfrm>
            <a:off x="1141754" y="1223319"/>
            <a:ext cx="4126360" cy="50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2400" dirty="0"/>
              <a:t>동북아</a:t>
            </a:r>
            <a:r>
              <a:rPr lang="en-US" altLang="ko-KR" sz="2400" dirty="0"/>
              <a:t>LNG-02-</a:t>
            </a:r>
            <a:r>
              <a:rPr lang="ko-KR" altLang="en-US" sz="2400" dirty="0"/>
              <a:t>부적합</a:t>
            </a:r>
          </a:p>
        </p:txBody>
      </p:sp>
    </p:spTree>
    <p:extLst>
      <p:ext uri="{BB962C8B-B14F-4D97-AF65-F5344CB8AC3E}">
        <p14:creationId xmlns:p14="http://schemas.microsoft.com/office/powerpoint/2010/main" val="214451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809EFD09-27F4-F110-B0DF-77251811D9FE}"/>
              </a:ext>
            </a:extLst>
          </p:cNvPr>
          <p:cNvGraphicFramePr>
            <a:graphicFrameLocks noGrp="1"/>
          </p:cNvGraphicFramePr>
          <p:nvPr/>
        </p:nvGraphicFramePr>
        <p:xfrm>
          <a:off x="1141754" y="2663339"/>
          <a:ext cx="7485012" cy="6794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5012">
                  <a:extLst>
                    <a:ext uri="{9D8B030D-6E8A-4147-A177-3AD203B41FA5}">
                      <a16:colId xmlns:a16="http://schemas.microsoft.com/office/drawing/2014/main" val="4177561725"/>
                    </a:ext>
                  </a:extLst>
                </a:gridCol>
              </a:tblGrid>
              <a:tr h="4607982">
                <a:tc>
                  <a:txBody>
                    <a:bodyPr/>
                    <a:lstStyle/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Malgun Gothic Semilight" panose="020B0502040204020203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462683"/>
                  </a:ext>
                </a:extLst>
              </a:tr>
              <a:tr h="2186188">
                <a:tc>
                  <a:txBody>
                    <a:bodyPr/>
                    <a:lstStyle/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spcAft>
                          <a:spcPts val="500"/>
                        </a:spcAft>
                      </a:pP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 내      용 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위험성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등급결정 상</a:t>
                      </a: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</a:t>
                      </a: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 관리 中 으로</a:t>
                      </a: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HRA 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개선안 </a:t>
                      </a: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A,B,C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</a:t>
                      </a: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  <a:p>
                      <a:pPr latinLnBrk="1">
                        <a:spcAft>
                          <a:spcPts val="500"/>
                        </a:spcAft>
                      </a:pP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   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등급관리</a:t>
                      </a: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필요 </a:t>
                      </a: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등급 추정 및 결정 시 빈도</a:t>
                      </a: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강도</a:t>
                      </a: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등급에 대한</a:t>
                      </a:r>
                      <a:endParaRPr lang="en-US" altLang="ko-KR" sz="16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spcAft>
                          <a:spcPts val="500"/>
                        </a:spcAft>
                      </a:pP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   </a:t>
                      </a:r>
                      <a:r>
                        <a:rPr lang="ko-KR" altLang="en-US" sz="16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수치화 필요</a:t>
                      </a:r>
                      <a:endParaRPr lang="en-US" altLang="ko-KR" sz="1600" b="1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spcAft>
                          <a:spcPts val="500"/>
                        </a:spcAft>
                      </a:pP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 조치 기한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즉시</a:t>
                      </a:r>
                      <a:endParaRPr lang="en-US" altLang="ko-K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6964660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442035" y="44960"/>
            <a:ext cx="184731" cy="36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442035" y="42775"/>
            <a:ext cx="184731" cy="36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0E47370C-5BF4-6F48-7D58-0D215585D2A8}"/>
              </a:ext>
            </a:extLst>
          </p:cNvPr>
          <p:cNvGraphicFramePr>
            <a:graphicFrameLocks noGrp="1"/>
          </p:cNvGraphicFramePr>
          <p:nvPr/>
        </p:nvGraphicFramePr>
        <p:xfrm>
          <a:off x="1141754" y="2113075"/>
          <a:ext cx="7485012" cy="498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5012">
                  <a:extLst>
                    <a:ext uri="{9D8B030D-6E8A-4147-A177-3AD203B41FA5}">
                      <a16:colId xmlns:a16="http://schemas.microsoft.com/office/drawing/2014/main" val="4177561725"/>
                    </a:ext>
                  </a:extLst>
                </a:gridCol>
              </a:tblGrid>
              <a:tr h="498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부적합 사항</a:t>
                      </a:r>
                      <a:endParaRPr lang="en-US" altLang="ko-KR" sz="2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17462683"/>
                  </a:ext>
                </a:extLst>
              </a:tr>
            </a:tbl>
          </a:graphicData>
        </a:graphic>
      </p:graphicFrame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D91FEBC7-8655-7AE4-1B0D-22595437A4C0}"/>
              </a:ext>
            </a:extLst>
          </p:cNvPr>
          <p:cNvGraphicFramePr>
            <a:graphicFrameLocks noGrp="1"/>
          </p:cNvGraphicFramePr>
          <p:nvPr/>
        </p:nvGraphicFramePr>
        <p:xfrm>
          <a:off x="8950128" y="2113074"/>
          <a:ext cx="7374696" cy="5164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4696">
                  <a:extLst>
                    <a:ext uri="{9D8B030D-6E8A-4147-A177-3AD203B41FA5}">
                      <a16:colId xmlns:a16="http://schemas.microsoft.com/office/drawing/2014/main" val="4177561725"/>
                    </a:ext>
                  </a:extLst>
                </a:gridCol>
              </a:tblGrid>
              <a:tr h="5164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 조치 결과</a:t>
                      </a:r>
                      <a:endParaRPr lang="en-US" altLang="ko-KR" sz="2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17462683"/>
                  </a:ext>
                </a:extLst>
              </a:tr>
            </a:tbl>
          </a:graphicData>
        </a:graphic>
      </p:graphicFrame>
      <p:graphicFrame>
        <p:nvGraphicFramePr>
          <p:cNvPr id="13" name="표 4">
            <a:extLst>
              <a:ext uri="{FF2B5EF4-FFF2-40B4-BE49-F238E27FC236}">
                <a16:creationId xmlns:a16="http://schemas.microsoft.com/office/drawing/2014/main" id="{D858A7D1-A535-4B47-A627-CFB67109E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153697"/>
              </p:ext>
            </p:extLst>
          </p:nvPr>
        </p:nvGraphicFramePr>
        <p:xfrm>
          <a:off x="5849655" y="786981"/>
          <a:ext cx="10473817" cy="12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645">
                  <a:extLst>
                    <a:ext uri="{9D8B030D-6E8A-4147-A177-3AD203B41FA5}">
                      <a16:colId xmlns:a16="http://schemas.microsoft.com/office/drawing/2014/main" val="1570642215"/>
                    </a:ext>
                  </a:extLst>
                </a:gridCol>
                <a:gridCol w="6757988">
                  <a:extLst>
                    <a:ext uri="{9D8B030D-6E8A-4147-A177-3AD203B41FA5}">
                      <a16:colId xmlns:a16="http://schemas.microsoft.com/office/drawing/2014/main" val="3154736317"/>
                    </a:ext>
                  </a:extLst>
                </a:gridCol>
                <a:gridCol w="2593184">
                  <a:extLst>
                    <a:ext uri="{9D8B030D-6E8A-4147-A177-3AD203B41FA5}">
                      <a16:colId xmlns:a16="http://schemas.microsoft.com/office/drawing/2014/main" val="2262415868"/>
                    </a:ext>
                  </a:extLst>
                </a:gridCol>
              </a:tblGrid>
              <a:tr h="37080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관련법규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벌칙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586613"/>
                  </a:ext>
                </a:extLst>
              </a:tr>
              <a:tr h="85320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산안법</a:t>
                      </a:r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800" b="1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</a:t>
                      </a:r>
                      <a:r>
                        <a:rPr lang="en-US" altLang="ko-KR" sz="1800" b="1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</a:t>
                      </a:r>
                      <a:r>
                        <a:rPr lang="ko-KR" altLang="en-US" sz="1800" b="1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 </a:t>
                      </a:r>
                      <a:r>
                        <a:rPr lang="en-US" altLang="ko-KR" sz="1800" b="1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800" b="1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위험성평가</a:t>
                      </a:r>
                      <a:r>
                        <a:rPr lang="en-US" altLang="ko-KR" sz="1800" b="1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r>
                        <a:rPr lang="ko-KR" altLang="en-US" sz="1800" b="1" i="0" kern="1200" dirty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사업장 위험성평가에 관한 지침</a:t>
                      </a:r>
                      <a:r>
                        <a:rPr lang="en-US" altLang="ko-KR" sz="1800" b="1" i="0" kern="1200" dirty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800" b="1" i="0" kern="1200" dirty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고용노동부고시 제</a:t>
                      </a:r>
                      <a:r>
                        <a:rPr lang="en-US" altLang="ko-KR" sz="1800" b="1" i="0" kern="1200" dirty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2020-53</a:t>
                      </a:r>
                      <a:r>
                        <a:rPr lang="ko-KR" altLang="en-US" sz="1800" b="1" i="0" kern="1200" dirty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호</a:t>
                      </a:r>
                      <a:r>
                        <a:rPr lang="en-US" altLang="ko-KR" sz="1800" b="1" i="0" kern="1200" dirty="0">
                          <a:solidFill>
                            <a:schemeClr val="dk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533836"/>
                  </a:ext>
                </a:extLst>
              </a:tr>
            </a:tbl>
          </a:graphicData>
        </a:graphic>
      </p:graphicFrame>
      <p:sp>
        <p:nvSpPr>
          <p:cNvPr id="16" name="직사각형 15">
            <a:extLst>
              <a:ext uri="{FF2B5EF4-FFF2-40B4-BE49-F238E27FC236}">
                <a16:creationId xmlns:a16="http://schemas.microsoft.com/office/drawing/2014/main" id="{7651F7FA-EA37-AB3D-B4DE-87A9DA74C65C}"/>
              </a:ext>
            </a:extLst>
          </p:cNvPr>
          <p:cNvSpPr/>
          <p:nvPr/>
        </p:nvSpPr>
        <p:spPr>
          <a:xfrm>
            <a:off x="5795089" y="7296477"/>
            <a:ext cx="2810567" cy="4398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221883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ko-KR" altLang="en-US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 업체 </a:t>
            </a:r>
            <a:r>
              <a:rPr lang="en-US" altLang="ko-KR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</a:p>
        </p:txBody>
      </p:sp>
      <p:graphicFrame>
        <p:nvGraphicFramePr>
          <p:cNvPr id="18" name="표 5">
            <a:extLst>
              <a:ext uri="{FF2B5EF4-FFF2-40B4-BE49-F238E27FC236}">
                <a16:creationId xmlns:a16="http://schemas.microsoft.com/office/drawing/2014/main" id="{4D014DD3-B678-C498-E748-4F2F428EF8C6}"/>
              </a:ext>
            </a:extLst>
          </p:cNvPr>
          <p:cNvGraphicFramePr>
            <a:graphicFrameLocks noGrp="1"/>
          </p:cNvGraphicFramePr>
          <p:nvPr/>
        </p:nvGraphicFramePr>
        <p:xfrm>
          <a:off x="5432605" y="7732417"/>
          <a:ext cx="31810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366">
                  <a:extLst>
                    <a:ext uri="{9D8B030D-6E8A-4147-A177-3AD203B41FA5}">
                      <a16:colId xmlns:a16="http://schemas.microsoft.com/office/drawing/2014/main" val="683867924"/>
                    </a:ext>
                  </a:extLst>
                </a:gridCol>
                <a:gridCol w="1060366">
                  <a:extLst>
                    <a:ext uri="{9D8B030D-6E8A-4147-A177-3AD203B41FA5}">
                      <a16:colId xmlns:a16="http://schemas.microsoft.com/office/drawing/2014/main" val="4002316601"/>
                    </a:ext>
                  </a:extLst>
                </a:gridCol>
                <a:gridCol w="1060366">
                  <a:extLst>
                    <a:ext uri="{9D8B030D-6E8A-4147-A177-3AD203B41FA5}">
                      <a16:colId xmlns:a16="http://schemas.microsoft.com/office/drawing/2014/main" val="41281713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예산필요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조직필요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</a:rPr>
                        <a:t>해당없음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96420"/>
                  </a:ext>
                </a:extLst>
              </a:tr>
            </a:tbl>
          </a:graphicData>
        </a:graphic>
      </p:graphicFrame>
      <p:sp>
        <p:nvSpPr>
          <p:cNvPr id="19" name="타원 18">
            <a:extLst>
              <a:ext uri="{FF2B5EF4-FFF2-40B4-BE49-F238E27FC236}">
                <a16:creationId xmlns:a16="http://schemas.microsoft.com/office/drawing/2014/main" id="{89B93BAA-7AB7-1078-E762-B358626C6015}"/>
              </a:ext>
            </a:extLst>
          </p:cNvPr>
          <p:cNvSpPr/>
          <p:nvPr/>
        </p:nvSpPr>
        <p:spPr>
          <a:xfrm>
            <a:off x="7518340" y="7723969"/>
            <a:ext cx="1113651" cy="37170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3500" b="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179E92F0-6520-13F1-8097-3A9D822DF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311818"/>
              </p:ext>
            </p:extLst>
          </p:nvPr>
        </p:nvGraphicFramePr>
        <p:xfrm>
          <a:off x="8948776" y="2685772"/>
          <a:ext cx="7374696" cy="6771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4696">
                  <a:extLst>
                    <a:ext uri="{9D8B030D-6E8A-4147-A177-3AD203B41FA5}">
                      <a16:colId xmlns:a16="http://schemas.microsoft.com/office/drawing/2014/main" val="4177561725"/>
                    </a:ext>
                  </a:extLst>
                </a:gridCol>
              </a:tblGrid>
              <a:tr h="4590239">
                <a:tc>
                  <a:txBody>
                    <a:bodyPr/>
                    <a:lstStyle/>
                    <a:p>
                      <a:pPr marL="0" marR="0" lvl="0" indent="0" algn="ctr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462683"/>
                  </a:ext>
                </a:extLst>
              </a:tr>
              <a:tr h="2181498">
                <a:tc>
                  <a:txBody>
                    <a:bodyPr/>
                    <a:lstStyle/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 내 용 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‘23.03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수시 </a:t>
                      </a:r>
                      <a:r>
                        <a:rPr lang="ko-KR" altLang="en-US" sz="16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위험성평가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회의 시 변경 양식 반영 예정</a:t>
                      </a:r>
                      <a:endParaRPr lang="en-US" altLang="ko-KR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6964660"/>
                  </a:ext>
                </a:extLst>
              </a:tr>
            </a:tbl>
          </a:graphicData>
        </a:graphic>
      </p:graphicFrame>
      <p:sp>
        <p:nvSpPr>
          <p:cNvPr id="21" name="직사각형 20">
            <a:extLst>
              <a:ext uri="{FF2B5EF4-FFF2-40B4-BE49-F238E27FC236}">
                <a16:creationId xmlns:a16="http://schemas.microsoft.com/office/drawing/2014/main" id="{817A6BB2-4A35-6C26-A911-31FEA8D2B258}"/>
              </a:ext>
            </a:extLst>
          </p:cNvPr>
          <p:cNvSpPr/>
          <p:nvPr/>
        </p:nvSpPr>
        <p:spPr>
          <a:xfrm>
            <a:off x="8989250" y="7317954"/>
            <a:ext cx="1736283" cy="4556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221883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ko-KR" altLang="en-US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조치 결과</a:t>
            </a:r>
            <a:endParaRPr lang="en-US" altLang="ko-KR" sz="1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69EF777-C79C-1404-48DA-B14C0F359818}"/>
              </a:ext>
            </a:extLst>
          </p:cNvPr>
          <p:cNvSpPr/>
          <p:nvPr/>
        </p:nvSpPr>
        <p:spPr>
          <a:xfrm>
            <a:off x="1141605" y="7295768"/>
            <a:ext cx="3804922" cy="6022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22188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등급관리 부적합</a:t>
            </a:r>
            <a:endParaRPr lang="en-US" altLang="ko-KR" sz="1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 defTabSz="122188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(‘23.02</a:t>
            </a:r>
            <a:r>
              <a:rPr lang="ko-KR" altLang="en-US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수시위험성평가</a:t>
            </a:r>
            <a:r>
              <a:rPr lang="en-US" altLang="ko-KR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556014" y="1960570"/>
            <a:ext cx="4347103" cy="5797507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3608833" y="3542416"/>
            <a:ext cx="365760" cy="3328588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3500" b="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양쪽 모서리가 둥근 사각형 26">
            <a:extLst>
              <a:ext uri="{FF2B5EF4-FFF2-40B4-BE49-F238E27FC236}">
                <a16:creationId xmlns:a16="http://schemas.microsoft.com/office/drawing/2014/main" id="{93999191-93F1-163E-D518-BEC04D4A6ABB}"/>
              </a:ext>
            </a:extLst>
          </p:cNvPr>
          <p:cNvSpPr/>
          <p:nvPr/>
        </p:nvSpPr>
        <p:spPr>
          <a:xfrm>
            <a:off x="190067" y="108006"/>
            <a:ext cx="6223604" cy="393635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현장 안전</a:t>
            </a: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보건 조치 점검</a:t>
            </a:r>
            <a:endParaRPr kumimoji="0" lang="ko-KR" altLang="en-US" sz="26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2BAE92-DF9B-4EAC-FCDA-5655C886224D}"/>
              </a:ext>
            </a:extLst>
          </p:cNvPr>
          <p:cNvSpPr txBox="1"/>
          <p:nvPr/>
        </p:nvSpPr>
        <p:spPr>
          <a:xfrm>
            <a:off x="1141754" y="1223319"/>
            <a:ext cx="4126360" cy="50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2400" dirty="0"/>
              <a:t>동북아</a:t>
            </a:r>
            <a:r>
              <a:rPr lang="en-US" altLang="ko-KR" sz="2400" dirty="0"/>
              <a:t>LNG-03-</a:t>
            </a:r>
            <a:r>
              <a:rPr lang="ko-KR" altLang="en-US" sz="2400" dirty="0"/>
              <a:t>권고사항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06" y="2698083"/>
            <a:ext cx="6455420" cy="456365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1088547" y="3542416"/>
            <a:ext cx="729205" cy="3328588"/>
          </a:xfrm>
          <a:prstGeom prst="rect">
            <a:avLst/>
          </a:prstGeom>
          <a:noFill/>
          <a:ln w="47625">
            <a:solidFill>
              <a:srgbClr val="FF0000"/>
            </a:solidFill>
          </a:ln>
          <a:effectLst>
            <a:outerShdw blurRad="50800" dist="139700" dir="2700000" algn="tl" rotWithShape="0">
              <a:schemeClr val="bg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3500" b="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400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1141754" y="2113075"/>
          <a:ext cx="7485012" cy="498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5012">
                  <a:extLst>
                    <a:ext uri="{9D8B030D-6E8A-4147-A177-3AD203B41FA5}">
                      <a16:colId xmlns:a16="http://schemas.microsoft.com/office/drawing/2014/main" val="4177561725"/>
                    </a:ext>
                  </a:extLst>
                </a:gridCol>
              </a:tblGrid>
              <a:tr h="498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권고 사항</a:t>
                      </a:r>
                      <a:endParaRPr lang="en-US" altLang="ko-KR" sz="2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17462683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442035" y="44960"/>
            <a:ext cx="184731" cy="36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442035" y="42775"/>
            <a:ext cx="184731" cy="36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FFEDD8E1-245A-4F48-AA75-DD397A20555C}"/>
              </a:ext>
            </a:extLst>
          </p:cNvPr>
          <p:cNvGraphicFramePr>
            <a:graphicFrameLocks noGrp="1"/>
          </p:cNvGraphicFramePr>
          <p:nvPr/>
        </p:nvGraphicFramePr>
        <p:xfrm>
          <a:off x="1141754" y="2685773"/>
          <a:ext cx="7485012" cy="6644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5012">
                  <a:extLst>
                    <a:ext uri="{9D8B030D-6E8A-4147-A177-3AD203B41FA5}">
                      <a16:colId xmlns:a16="http://schemas.microsoft.com/office/drawing/2014/main" val="4177561725"/>
                    </a:ext>
                  </a:extLst>
                </a:gridCol>
              </a:tblGrid>
              <a:tr h="4414084"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462683"/>
                  </a:ext>
                </a:extLst>
              </a:tr>
              <a:tr h="2044142">
                <a:tc>
                  <a:txBody>
                    <a:bodyPr/>
                    <a:lstStyle/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 위      치 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협력업체 사무실 </a:t>
                      </a:r>
                      <a:endParaRPr lang="en-US" altLang="ko-KR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 내      용 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콘센트 타이머 미 설치 및 사무실 청결관리 미흡</a:t>
                      </a:r>
                      <a:endParaRPr lang="en-US" altLang="ko-KR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6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기준 </a:t>
                      </a:r>
                      <a:r>
                        <a:rPr lang="en-US" altLang="ko-KR" sz="16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600" b="1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사업주는 사무실을 항상 청결하게 </a:t>
                      </a:r>
                      <a:r>
                        <a:rPr lang="ko-KR" altLang="en-US" sz="1600" b="1" dirty="0" err="1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유지ㆍ관리</a:t>
                      </a:r>
                      <a:r>
                        <a:rPr lang="ko-KR" altLang="en-US" sz="1600" b="1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하여야 하며</a:t>
                      </a:r>
                      <a:r>
                        <a:rPr lang="en-US" altLang="ko-KR" sz="1600" b="1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b="1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분진 발생을 최대한 억제할 수 있는 방법을 사용하여 청소하여야 함</a:t>
                      </a:r>
                      <a:r>
                        <a:rPr lang="en-US" altLang="ko-KR" sz="1600" b="1" dirty="0">
                          <a:solidFill>
                            <a:srgbClr val="0000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r>
                        <a:rPr lang="en-US" altLang="ko-KR" sz="16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en-US" altLang="ko-KR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 조치 기한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즉시</a:t>
                      </a:r>
                      <a:r>
                        <a:rPr lang="en-US" altLang="ko-K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6964660"/>
                  </a:ext>
                </a:extLst>
              </a:tr>
            </a:tbl>
          </a:graphicData>
        </a:graphic>
      </p:graphicFrame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64B46BD6-47D5-4E20-ABA3-D310A013776B}"/>
              </a:ext>
            </a:extLst>
          </p:cNvPr>
          <p:cNvGraphicFramePr>
            <a:graphicFrameLocks noGrp="1"/>
          </p:cNvGraphicFramePr>
          <p:nvPr/>
        </p:nvGraphicFramePr>
        <p:xfrm>
          <a:off x="8950128" y="2113074"/>
          <a:ext cx="7374696" cy="5164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4696">
                  <a:extLst>
                    <a:ext uri="{9D8B030D-6E8A-4147-A177-3AD203B41FA5}">
                      <a16:colId xmlns:a16="http://schemas.microsoft.com/office/drawing/2014/main" val="4177561725"/>
                    </a:ext>
                  </a:extLst>
                </a:gridCol>
              </a:tblGrid>
              <a:tr h="5164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 조치 결과</a:t>
                      </a:r>
                      <a:endParaRPr lang="en-US" altLang="ko-KR" sz="2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17462683"/>
                  </a:ext>
                </a:extLst>
              </a:tr>
            </a:tbl>
          </a:graphicData>
        </a:graphic>
      </p:graphicFrame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DB452BEE-5E12-4BD1-B6F2-2FCD0B361745}"/>
              </a:ext>
            </a:extLst>
          </p:cNvPr>
          <p:cNvGraphicFramePr>
            <a:graphicFrameLocks noGrp="1"/>
          </p:cNvGraphicFramePr>
          <p:nvPr/>
        </p:nvGraphicFramePr>
        <p:xfrm>
          <a:off x="8948775" y="2685773"/>
          <a:ext cx="7374696" cy="6458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74696">
                  <a:extLst>
                    <a:ext uri="{9D8B030D-6E8A-4147-A177-3AD203B41FA5}">
                      <a16:colId xmlns:a16="http://schemas.microsoft.com/office/drawing/2014/main" val="4177561725"/>
                    </a:ext>
                  </a:extLst>
                </a:gridCol>
              </a:tblGrid>
              <a:tr h="4455627">
                <a:tc>
                  <a:txBody>
                    <a:bodyPr/>
                    <a:lstStyle/>
                    <a:p>
                      <a:r>
                        <a:rPr lang="en-US" altLang="ko-KR" sz="1600" dirty="0">
                          <a:effectLst/>
                        </a:rPr>
                        <a:t>.</a:t>
                      </a:r>
                    </a:p>
                    <a:p>
                      <a:r>
                        <a:rPr lang="en-US" altLang="ko-KR" sz="16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462683"/>
                  </a:ext>
                </a:extLst>
              </a:tr>
              <a:tr h="2002600">
                <a:tc>
                  <a:txBody>
                    <a:bodyPr/>
                    <a:lstStyle/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□ 내 용 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</a:t>
                      </a:r>
                      <a:endParaRPr lang="en-US" altLang="ko-K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6964660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127CB3FC-8B07-4A25-B593-4DCE3B8B9500}"/>
              </a:ext>
            </a:extLst>
          </p:cNvPr>
          <p:cNvSpPr/>
          <p:nvPr/>
        </p:nvSpPr>
        <p:spPr>
          <a:xfrm>
            <a:off x="1185009" y="7125380"/>
            <a:ext cx="4446459" cy="495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221883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ko-KR" altLang="en-US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콘센트 타이머 미 설치 </a:t>
            </a:r>
            <a:r>
              <a:rPr lang="en-US" altLang="ko-KR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사무실 청결관리  </a:t>
            </a:r>
            <a:endParaRPr lang="en-US" altLang="ko-KR" sz="1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C1EDCA8-8D34-4CB1-B256-7139E2DF6795}"/>
              </a:ext>
            </a:extLst>
          </p:cNvPr>
          <p:cNvSpPr/>
          <p:nvPr/>
        </p:nvSpPr>
        <p:spPr>
          <a:xfrm>
            <a:off x="9105719" y="7186340"/>
            <a:ext cx="1736283" cy="4556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221883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ko-KR" altLang="en-US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조치 결과</a:t>
            </a:r>
            <a:endParaRPr lang="en-US" altLang="ko-KR" sz="18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" name="표 4">
            <a:extLst>
              <a:ext uri="{FF2B5EF4-FFF2-40B4-BE49-F238E27FC236}">
                <a16:creationId xmlns:a16="http://schemas.microsoft.com/office/drawing/2014/main" id="{9FB05E7F-3D99-449F-B465-4C9D4CA23440}"/>
              </a:ext>
            </a:extLst>
          </p:cNvPr>
          <p:cNvGraphicFramePr>
            <a:graphicFrameLocks noGrp="1"/>
          </p:cNvGraphicFramePr>
          <p:nvPr/>
        </p:nvGraphicFramePr>
        <p:xfrm>
          <a:off x="5849655" y="766984"/>
          <a:ext cx="10473817" cy="1028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498">
                  <a:extLst>
                    <a:ext uri="{9D8B030D-6E8A-4147-A177-3AD203B41FA5}">
                      <a16:colId xmlns:a16="http://schemas.microsoft.com/office/drawing/2014/main" val="1570642215"/>
                    </a:ext>
                  </a:extLst>
                </a:gridCol>
                <a:gridCol w="6621030">
                  <a:extLst>
                    <a:ext uri="{9D8B030D-6E8A-4147-A177-3AD203B41FA5}">
                      <a16:colId xmlns:a16="http://schemas.microsoft.com/office/drawing/2014/main" val="3154736317"/>
                    </a:ext>
                  </a:extLst>
                </a:gridCol>
                <a:gridCol w="2629289">
                  <a:extLst>
                    <a:ext uri="{9D8B030D-6E8A-4147-A177-3AD203B41FA5}">
                      <a16:colId xmlns:a16="http://schemas.microsoft.com/office/drawing/2014/main" val="2262415868"/>
                    </a:ext>
                  </a:extLst>
                </a:gridCol>
              </a:tblGrid>
              <a:tr h="26492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관련법규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벌칙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586613"/>
                  </a:ext>
                </a:extLst>
              </a:tr>
              <a:tr h="662309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218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보건기준의 </a:t>
                      </a:r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규칙 제</a:t>
                      </a:r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653</a:t>
                      </a:r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</a:t>
                      </a:r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사무실의 청결관리</a:t>
                      </a:r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533836"/>
                  </a:ext>
                </a:extLst>
              </a:tr>
            </a:tbl>
          </a:graphicData>
        </a:graphic>
      </p:graphicFrame>
      <p:sp>
        <p:nvSpPr>
          <p:cNvPr id="23" name="직사각형 22">
            <a:extLst>
              <a:ext uri="{FF2B5EF4-FFF2-40B4-BE49-F238E27FC236}">
                <a16:creationId xmlns:a16="http://schemas.microsoft.com/office/drawing/2014/main" id="{C3FD25F6-2123-4678-893E-A68756AC6946}"/>
              </a:ext>
            </a:extLst>
          </p:cNvPr>
          <p:cNvSpPr/>
          <p:nvPr/>
        </p:nvSpPr>
        <p:spPr>
          <a:xfrm>
            <a:off x="5631468" y="7106461"/>
            <a:ext cx="2810567" cy="4398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221883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ko-KR" altLang="en-US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협력업체 </a:t>
            </a:r>
            <a:r>
              <a:rPr lang="en-US" altLang="ko-KR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금강플러스</a:t>
            </a:r>
            <a:r>
              <a:rPr lang="en-US" altLang="ko-KR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graphicFrame>
        <p:nvGraphicFramePr>
          <p:cNvPr id="24" name="표 5">
            <a:extLst>
              <a:ext uri="{FF2B5EF4-FFF2-40B4-BE49-F238E27FC236}">
                <a16:creationId xmlns:a16="http://schemas.microsoft.com/office/drawing/2014/main" id="{0A1F52F7-DEA5-44C1-9DAA-585F76886A52}"/>
              </a:ext>
            </a:extLst>
          </p:cNvPr>
          <p:cNvGraphicFramePr>
            <a:graphicFrameLocks noGrp="1"/>
          </p:cNvGraphicFramePr>
          <p:nvPr/>
        </p:nvGraphicFramePr>
        <p:xfrm>
          <a:off x="5631468" y="7582244"/>
          <a:ext cx="2910717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239">
                  <a:extLst>
                    <a:ext uri="{9D8B030D-6E8A-4147-A177-3AD203B41FA5}">
                      <a16:colId xmlns:a16="http://schemas.microsoft.com/office/drawing/2014/main" val="293182187"/>
                    </a:ext>
                  </a:extLst>
                </a:gridCol>
                <a:gridCol w="970239">
                  <a:extLst>
                    <a:ext uri="{9D8B030D-6E8A-4147-A177-3AD203B41FA5}">
                      <a16:colId xmlns:a16="http://schemas.microsoft.com/office/drawing/2014/main" val="2494399274"/>
                    </a:ext>
                  </a:extLst>
                </a:gridCol>
                <a:gridCol w="970239">
                  <a:extLst>
                    <a:ext uri="{9D8B030D-6E8A-4147-A177-3AD203B41FA5}">
                      <a16:colId xmlns:a16="http://schemas.microsoft.com/office/drawing/2014/main" val="1639387928"/>
                    </a:ext>
                  </a:extLst>
                </a:gridCol>
              </a:tblGrid>
              <a:tr h="31527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>
                          <a:solidFill>
                            <a:schemeClr val="tx1"/>
                          </a:solidFill>
                        </a:rPr>
                        <a:t>예산필요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>
                          <a:solidFill>
                            <a:schemeClr val="tx1"/>
                          </a:solidFill>
                        </a:rPr>
                        <a:t>조직필요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err="1">
                          <a:solidFill>
                            <a:schemeClr val="tx1"/>
                          </a:solidFill>
                        </a:rPr>
                        <a:t>해당없음</a:t>
                      </a:r>
                      <a:endParaRPr lang="ko-KR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372395"/>
                  </a:ext>
                </a:extLst>
              </a:tr>
            </a:tbl>
          </a:graphicData>
        </a:graphic>
      </p:graphicFrame>
      <p:sp>
        <p:nvSpPr>
          <p:cNvPr id="25" name="타원 24">
            <a:extLst>
              <a:ext uri="{FF2B5EF4-FFF2-40B4-BE49-F238E27FC236}">
                <a16:creationId xmlns:a16="http://schemas.microsoft.com/office/drawing/2014/main" id="{2E6DC368-71B5-4397-81F5-80354051465A}"/>
              </a:ext>
            </a:extLst>
          </p:cNvPr>
          <p:cNvSpPr/>
          <p:nvPr/>
        </p:nvSpPr>
        <p:spPr>
          <a:xfrm>
            <a:off x="7559040" y="7505151"/>
            <a:ext cx="1067726" cy="436923"/>
          </a:xfrm>
          <a:prstGeom prst="ellipse">
            <a:avLst/>
          </a:prstGeom>
          <a:noFill/>
          <a:ln w="4762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3500" b="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289049A-E7E6-1B2D-6A91-045C5EE06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331" y="3147553"/>
            <a:ext cx="2526682" cy="369602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B0A0C5B-D4E4-1789-BE52-18D9F1B96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009" y="3147553"/>
            <a:ext cx="1753067" cy="369602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C95429B-6BC1-0AF5-0D03-F5E1C81EA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2565" y="3148134"/>
            <a:ext cx="3024276" cy="3676520"/>
          </a:xfrm>
          <a:prstGeom prst="rect">
            <a:avLst/>
          </a:prstGeom>
        </p:spPr>
      </p:pic>
      <p:sp>
        <p:nvSpPr>
          <p:cNvPr id="5" name="양쪽 모서리가 둥근 사각형 26">
            <a:extLst>
              <a:ext uri="{FF2B5EF4-FFF2-40B4-BE49-F238E27FC236}">
                <a16:creationId xmlns:a16="http://schemas.microsoft.com/office/drawing/2014/main" id="{CF4C2769-BEAA-84D4-8EAE-F2F7555E7992}"/>
              </a:ext>
            </a:extLst>
          </p:cNvPr>
          <p:cNvSpPr/>
          <p:nvPr/>
        </p:nvSpPr>
        <p:spPr>
          <a:xfrm>
            <a:off x="190067" y="108006"/>
            <a:ext cx="6223604" cy="393635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현장 안전</a:t>
            </a: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보건 조치 점검</a:t>
            </a:r>
            <a:endParaRPr kumimoji="0" lang="ko-KR" altLang="en-US" sz="26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3242E1-E463-E40D-8C78-AE907DDDEDFA}"/>
              </a:ext>
            </a:extLst>
          </p:cNvPr>
          <p:cNvSpPr txBox="1"/>
          <p:nvPr/>
        </p:nvSpPr>
        <p:spPr>
          <a:xfrm>
            <a:off x="1141754" y="1223319"/>
            <a:ext cx="4126360" cy="50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2400" dirty="0"/>
              <a:t>동북아</a:t>
            </a:r>
            <a:r>
              <a:rPr lang="en-US" altLang="ko-KR" sz="2400" dirty="0"/>
              <a:t>LNG-04-</a:t>
            </a:r>
            <a:r>
              <a:rPr lang="ko-KR" altLang="en-US" sz="2400" dirty="0"/>
              <a:t>부적합</a:t>
            </a:r>
          </a:p>
        </p:txBody>
      </p:sp>
    </p:spTree>
    <p:extLst>
      <p:ext uri="{BB962C8B-B14F-4D97-AF65-F5344CB8AC3E}">
        <p14:creationId xmlns:p14="http://schemas.microsoft.com/office/powerpoint/2010/main" val="4089858536"/>
      </p:ext>
    </p:extLst>
  </p:cSld>
  <p:clrMapOvr>
    <a:masterClrMapping/>
  </p:clrMapOvr>
</p:sld>
</file>

<file path=ppt/theme/theme1.xml><?xml version="1.0" encoding="utf-8"?>
<a:theme xmlns:a="http://schemas.openxmlformats.org/drawingml/2006/main" name="국제금융">
  <a:themeElements>
    <a:clrScheme name="국제금융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국제금융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47625">
          <a:solidFill>
            <a:srgbClr val="FF0000"/>
          </a:solidFill>
        </a:ln>
        <a:effectLst>
          <a:outerShdw blurRad="50800" dist="139700" dir="2700000" algn="tl" rotWithShape="0">
            <a:schemeClr val="bg2">
              <a:alpha val="40000"/>
            </a:schemeClr>
          </a:outerShdw>
        </a:effectLst>
      </a:spPr>
      <a:bodyPr rtlCol="0" anchor="ctr"/>
      <a:lstStyle>
        <a:defPPr algn="ctr" fontAlgn="auto">
          <a:spcBef>
            <a:spcPts val="0"/>
          </a:spcBef>
          <a:spcAft>
            <a:spcPts val="0"/>
          </a:spcAft>
          <a:defRPr kumimoji="0" sz="3500" b="0" dirty="0">
            <a:solidFill>
              <a:schemeClr val="bg1"/>
            </a:solidFill>
            <a:latin typeface="HY헤드라인M" pitchFamily="18" charset="-127"/>
            <a:ea typeface="HY헤드라인M" pitchFamily="18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bg2"/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국제금융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국제금융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국제금융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국제금융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국제금융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국제금융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국제금융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국제금융">
  <a:themeElements>
    <a:clrScheme name="국제금융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국제금융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bg2"/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bg2"/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국제금융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국제금융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국제금융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국제금융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국제금융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국제금융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국제금융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8F42A6479FAFD0408EBB444DB12C86BD" ma:contentTypeVersion="9" ma:contentTypeDescription="새 문서를 만듭니다." ma:contentTypeScope="" ma:versionID="dced784fc1e4a6318dc32a5124fccb7b">
  <xsd:schema xmlns:xsd="http://www.w3.org/2001/XMLSchema" xmlns:xs="http://www.w3.org/2001/XMLSchema" xmlns:p="http://schemas.microsoft.com/office/2006/metadata/properties" xmlns:ns3="15008061-4864-405e-b597-df983bfeda0a" xmlns:ns4="21cd0b45-a897-430e-a766-f06646a6f5d1" targetNamespace="http://schemas.microsoft.com/office/2006/metadata/properties" ma:root="true" ma:fieldsID="99f2ed88c57836f45feaeaf507ad5f39" ns3:_="" ns4:_="">
    <xsd:import namespace="15008061-4864-405e-b597-df983bfeda0a"/>
    <xsd:import namespace="21cd0b45-a897-430e-a766-f06646a6f5d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08061-4864-405e-b597-df983bfeda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힌트 해시 공유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d0b45-a897-430e-a766-f06646a6f5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39FB12-D13A-499E-88CC-9CD18B62C033}">
  <ds:schemaRefs>
    <ds:schemaRef ds:uri="http://purl.org/dc/terms/"/>
    <ds:schemaRef ds:uri="http://schemas.microsoft.com/office/2006/metadata/properties"/>
    <ds:schemaRef ds:uri="http://www.w3.org/XML/1998/namespace"/>
    <ds:schemaRef ds:uri="15008061-4864-405e-b597-df983bfeda0a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21cd0b45-a897-430e-a766-f06646a6f5d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C2A8B73-6B64-4F6C-8795-F8C149D59E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356FAF-8863-46DB-9FD2-81AC3A79A0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008061-4864-405e-b597-df983bfeda0a"/>
    <ds:schemaRef ds:uri="21cd0b45-a897-430e-a766-f06646a6f5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133991</TotalTime>
  <Words>655</Words>
  <Application>Microsoft Office PowerPoint</Application>
  <PresentationFormat>사용자 지정</PresentationFormat>
  <Paragraphs>135</Paragraphs>
  <Slides>7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7</vt:i4>
      </vt:variant>
    </vt:vector>
  </HeadingPairs>
  <TitlesOfParts>
    <vt:vector size="15" baseType="lpstr">
      <vt:lpstr>HY헤드라인M</vt:lpstr>
      <vt:lpstr>Malgun Gothic Semilight</vt:lpstr>
      <vt:lpstr>굴림</vt:lpstr>
      <vt:lpstr>돋움체</vt:lpstr>
      <vt:lpstr>맑은 고딕</vt:lpstr>
      <vt:lpstr>Arial</vt:lpstr>
      <vt:lpstr>국제금융</vt:lpstr>
      <vt:lpstr>1_국제금융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엘지투자증권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UHD</dc:creator>
  <cp:lastModifiedBy>user</cp:lastModifiedBy>
  <cp:revision>8000</cp:revision>
  <cp:lastPrinted>2021-02-05T04:06:26Z</cp:lastPrinted>
  <dcterms:created xsi:type="dcterms:W3CDTF">2002-09-30T04:40:33Z</dcterms:created>
  <dcterms:modified xsi:type="dcterms:W3CDTF">2023-02-07T04:25:34Z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0x0101008F42A6479FAFD0408EBB444DB12C86BD</vt:lpwstr>
  </property>
</Properties>
</file>