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698" r:id="rId3"/>
    <p:sldMasterId id="2147483704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46"/>
  </p:notesMasterIdLst>
  <p:handoutMasterIdLst>
    <p:handoutMasterId r:id="rId47"/>
  </p:handoutMasterIdLst>
  <p:sldIdLst>
    <p:sldId id="315" r:id="rId9"/>
    <p:sldId id="332" r:id="rId10"/>
    <p:sldId id="431" r:id="rId11"/>
    <p:sldId id="496" r:id="rId12"/>
    <p:sldId id="397" r:id="rId13"/>
    <p:sldId id="454" r:id="rId14"/>
    <p:sldId id="468" r:id="rId15"/>
    <p:sldId id="463" r:id="rId16"/>
    <p:sldId id="460" r:id="rId17"/>
    <p:sldId id="436" r:id="rId18"/>
    <p:sldId id="456" r:id="rId19"/>
    <p:sldId id="455" r:id="rId20"/>
    <p:sldId id="465" r:id="rId21"/>
    <p:sldId id="466" r:id="rId22"/>
    <p:sldId id="444" r:id="rId23"/>
    <p:sldId id="469" r:id="rId24"/>
    <p:sldId id="470" r:id="rId25"/>
    <p:sldId id="471" r:id="rId26"/>
    <p:sldId id="472" r:id="rId27"/>
    <p:sldId id="473" r:id="rId28"/>
    <p:sldId id="467" r:id="rId29"/>
    <p:sldId id="488" r:id="rId30"/>
    <p:sldId id="492" r:id="rId31"/>
    <p:sldId id="474" r:id="rId32"/>
    <p:sldId id="475" r:id="rId33"/>
    <p:sldId id="497" r:id="rId34"/>
    <p:sldId id="499" r:id="rId35"/>
    <p:sldId id="485" r:id="rId36"/>
    <p:sldId id="486" r:id="rId37"/>
    <p:sldId id="483" r:id="rId38"/>
    <p:sldId id="484" r:id="rId39"/>
    <p:sldId id="481" r:id="rId40"/>
    <p:sldId id="487" r:id="rId41"/>
    <p:sldId id="493" r:id="rId42"/>
    <p:sldId id="495" r:id="rId43"/>
    <p:sldId id="489" r:id="rId44"/>
    <p:sldId id="480" r:id="rId45"/>
  </p:sldIdLst>
  <p:sldSz cx="9144000" cy="6858000" type="screen4x3"/>
  <p:notesSz cx="9939338" cy="68072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999"/>
    <a:srgbClr val="DEEBF7"/>
    <a:srgbClr val="A6A6A6"/>
    <a:srgbClr val="FEDBCC"/>
    <a:srgbClr val="0155A6"/>
    <a:srgbClr val="41719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89254" autoAdjust="0"/>
  </p:normalViewPr>
  <p:slideViewPr>
    <p:cSldViewPr snapToGrid="0">
      <p:cViewPr varScale="1">
        <p:scale>
          <a:sx n="79" d="100"/>
          <a:sy n="79" d="100"/>
        </p:scale>
        <p:origin x="1709" y="43"/>
      </p:cViewPr>
      <p:guideLst>
        <p:guide orient="horz" pos="218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S:\6&#50900;%20&#49324;&#44256;%20&#48516;&#49437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1.30\1&#50900;%20&#49324;&#44256;%20&#48516;&#49437;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1.30\1&#50900;%20&#49324;&#44256;%20&#48516;&#49437;_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3.27\3&#50900;%20&#49324;&#44256;%20&#48516;&#49437;_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3.27\&#54788;&#51109;&#53685;%20&#54788;&#54889;-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3.27\&#54788;&#51109;&#53685;%20&#54788;&#54889;-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3.27\&#54788;&#51109;&#53685;%20&#54788;&#54889;-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3%20&#50504;&#51204;&#48372;&#44148;%20&#51204;&#49324;%20&#54924;&#51032;\03.27\&#54788;&#51109;&#53685;%20&#54788;&#54889;-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b="1" dirty="0" err="1"/>
              <a:t>아차사고</a:t>
            </a:r>
            <a:r>
              <a:rPr lang="en-US" altLang="ko-KR" b="1" dirty="0"/>
              <a:t>(18</a:t>
            </a:r>
            <a:r>
              <a:rPr lang="ko-KR" altLang="en-US" b="1" dirty="0"/>
              <a:t>건</a:t>
            </a:r>
            <a:r>
              <a:rPr lang="en-US" altLang="ko-KR" b="1" dirty="0"/>
              <a:t>)</a:t>
            </a:r>
          </a:p>
        </c:rich>
      </c:tx>
      <c:layout>
        <c:manualLayout>
          <c:xMode val="edge"/>
          <c:yMode val="edge"/>
          <c:x val="0.21513246005558984"/>
          <c:y val="5.650252904430198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8.4917274406027782E-2"/>
          <c:y val="0.17061405791820658"/>
          <c:w val="0.8590332602621652"/>
          <c:h val="0.82938594208179339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사업부문 별 현황</a:t>
            </a:r>
          </a:p>
        </c:rich>
      </c:tx>
      <c:layout>
        <c:manualLayout>
          <c:xMode val="edge"/>
          <c:yMode val="edge"/>
          <c:x val="0.315531383820247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406827471339557E-2"/>
          <c:y val="0.15804833561331511"/>
          <c:w val="0.9351863450573209"/>
          <c:h val="0.63314760753927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통계_3월!$B$6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통계_3월!$C$5:$F$5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통계_3월!$C$6:$F$6</c:f>
              <c:numCache>
                <c:formatCode>General</c:formatCode>
                <c:ptCount val="4"/>
                <c:pt idx="0">
                  <c:v>10</c:v>
                </c:pt>
                <c:pt idx="1">
                  <c:v>4</c:v>
                </c:pt>
                <c:pt idx="2">
                  <c:v>6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83-471C-BD05-DF99B8883A54}"/>
            </c:ext>
          </c:extLst>
        </c:ser>
        <c:ser>
          <c:idx val="1"/>
          <c:order val="1"/>
          <c:tx>
            <c:strRef>
              <c:f>통계_3월!$B$7</c:f>
              <c:strCache>
                <c:ptCount val="1"/>
                <c:pt idx="0">
                  <c:v>2023.03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통계_3월!$C$5:$F$5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통계_3월!$C$7:$F$7</c:f>
              <c:numCache>
                <c:formatCode>General</c:formatCode>
                <c:ptCount val="4"/>
                <c:pt idx="0">
                  <c:v>12</c:v>
                </c:pt>
                <c:pt idx="1">
                  <c:v>11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83-471C-BD05-DF99B8883A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6144"/>
        <c:axId val="343500736"/>
      </c:barChart>
      <c:catAx>
        <c:axId val="34350614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736"/>
        <c:crosses val="autoZero"/>
        <c:auto val="1"/>
        <c:lblAlgn val="ctr"/>
        <c:lblOffset val="1"/>
        <c:noMultiLvlLbl val="0"/>
      </c:catAx>
      <c:valAx>
        <c:axId val="343500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350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23082383398056"/>
          <c:y val="0.90588024666953793"/>
          <c:w val="0.34353835233203894"/>
          <c:h val="8.91876053178652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layout>
        <c:manualLayout>
          <c:xMode val="edge"/>
          <c:yMode val="edge"/>
          <c:x val="0.312585308595580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406827471339557E-2"/>
          <c:y val="0.17005245588936574"/>
          <c:w val="0.9351863450573209"/>
          <c:h val="0.605437389632288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통계_3월!$B$19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통계_3월!$C$18:$G$18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통계_3월!$C$19:$G$19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7-4BE5-90F6-696123083FE5}"/>
            </c:ext>
          </c:extLst>
        </c:ser>
        <c:ser>
          <c:idx val="1"/>
          <c:order val="1"/>
          <c:tx>
            <c:strRef>
              <c:f>통계_3월!$B$20</c:f>
              <c:strCache>
                <c:ptCount val="1"/>
                <c:pt idx="0">
                  <c:v>2023.03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통계_3월!$C$18:$G$18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통계_3월!$C$20:$G$20</c:f>
              <c:numCache>
                <c:formatCode>General</c:formatCode>
                <c:ptCount val="5"/>
                <c:pt idx="0">
                  <c:v>5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C7-4BE5-90F6-696123083F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81210535350581"/>
          <c:y val="0.90770233709851478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매출액 대비 재해</a:t>
            </a:r>
            <a:r>
              <a:rPr lang="ko-KR" altLang="en-US" sz="1600" b="1" baseline="0"/>
              <a:t> 현황</a:t>
            </a:r>
            <a:endParaRPr lang="en-US" altLang="ko-KR" sz="1600" b="1" baseline="0"/>
          </a:p>
          <a:p>
            <a:pPr>
              <a:defRPr/>
            </a:pPr>
            <a:r>
              <a:rPr lang="en-US" altLang="ko-KR" sz="1200" b="1" baseline="0"/>
              <a:t>(100</a:t>
            </a:r>
            <a:r>
              <a:rPr lang="ko-KR" altLang="en-US" sz="1200" b="1" baseline="0"/>
              <a:t>억원 당 재해자 수</a:t>
            </a:r>
            <a:r>
              <a:rPr lang="en-US" altLang="ko-KR" sz="1200" b="1" baseline="0"/>
              <a:t>)</a:t>
            </a:r>
            <a:endParaRPr lang="ko-KR" altLang="en-US" sz="1200" b="1"/>
          </a:p>
        </c:rich>
      </c:tx>
      <c:layout>
        <c:manualLayout>
          <c:xMode val="edge"/>
          <c:yMode val="edge"/>
          <c:x val="0.26477181915097547"/>
          <c:y val="4.32708607530341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1671296296296297"/>
          <c:w val="0.93888888888888888"/>
          <c:h val="0.4801104549431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통계_3월!$B$14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통계_3월!$C$13:$F$13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통계_3월!$C$14:$F$14</c:f>
              <c:numCache>
                <c:formatCode>0.00_ </c:formatCode>
                <c:ptCount val="4"/>
                <c:pt idx="0">
                  <c:v>0.66137566137566139</c:v>
                </c:pt>
                <c:pt idx="1">
                  <c:v>0.47169811320754712</c:v>
                </c:pt>
                <c:pt idx="2">
                  <c:v>0.9174311926605504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A9-44B6-9A16-2163A4272FBF}"/>
            </c:ext>
          </c:extLst>
        </c:ser>
        <c:ser>
          <c:idx val="1"/>
          <c:order val="1"/>
          <c:tx>
            <c:strRef>
              <c:f>통계_3월!$B$15</c:f>
              <c:strCache>
                <c:ptCount val="1"/>
                <c:pt idx="0">
                  <c:v>2023.03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통계_3월!$C$13:$F$13</c:f>
              <c:strCache>
                <c:ptCount val="4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  <c:pt idx="3">
                  <c:v>플랜트</c:v>
                </c:pt>
              </c:strCache>
            </c:strRef>
          </c:cat>
          <c:val>
            <c:numRef>
              <c:f>통계_3월!$C$15:$F$15</c:f>
              <c:numCache>
                <c:formatCode>0.00_ </c:formatCode>
                <c:ptCount val="4"/>
                <c:pt idx="0">
                  <c:v>1.2244897959183672</c:v>
                </c:pt>
                <c:pt idx="1">
                  <c:v>1.7268445839874411</c:v>
                </c:pt>
                <c:pt idx="2">
                  <c:v>0.30769230769230771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A9-44B6-9A16-2163A4272F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현장통 등록인원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671415598414279E-2"/>
          <c:y val="0.18306947447552618"/>
          <c:w val="0.9346571688031714"/>
          <c:h val="0.59863712794791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그래프!$D$6</c:f>
              <c:strCache>
                <c:ptCount val="1"/>
                <c:pt idx="0">
                  <c:v>등록인원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08-47E6-8A3C-941ACE638D0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08-47E6-8A3C-941ACE638D0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08-47E6-8A3C-941ACE638D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그래프!$B$7:$B$12</c:f>
              <c:strCache>
                <c:ptCount val="6"/>
                <c:pt idx="0">
                  <c:v>1/16</c:v>
                </c:pt>
                <c:pt idx="1">
                  <c:v>1/31</c:v>
                </c:pt>
                <c:pt idx="2">
                  <c:v>2/15</c:v>
                </c:pt>
                <c:pt idx="3">
                  <c:v>2/28</c:v>
                </c:pt>
                <c:pt idx="4">
                  <c:v>3/15</c:v>
                </c:pt>
                <c:pt idx="5">
                  <c:v>3/30</c:v>
                </c:pt>
              </c:strCache>
            </c:strRef>
          </c:cat>
          <c:val>
            <c:numRef>
              <c:f>그래프!$D$7:$D$12</c:f>
              <c:numCache>
                <c:formatCode>#,##0_);[Red]\(#,##0\)</c:formatCode>
                <c:ptCount val="6"/>
                <c:pt idx="0">
                  <c:v>173</c:v>
                </c:pt>
                <c:pt idx="1">
                  <c:v>504</c:v>
                </c:pt>
                <c:pt idx="2">
                  <c:v>712</c:v>
                </c:pt>
                <c:pt idx="3">
                  <c:v>860</c:v>
                </c:pt>
                <c:pt idx="4">
                  <c:v>915</c:v>
                </c:pt>
                <c:pt idx="5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108-47E6-8A3C-941ACE638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39351839"/>
        <c:axId val="417222863"/>
      </c:barChart>
      <c:lineChart>
        <c:grouping val="standard"/>
        <c:varyColors val="0"/>
        <c:ser>
          <c:idx val="1"/>
          <c:order val="1"/>
          <c:tx>
            <c:strRef>
              <c:f>그래프!$E$6</c:f>
              <c:strCache>
                <c:ptCount val="1"/>
                <c:pt idx="0">
                  <c:v>비율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1108-47E6-8A3C-941ACE638D0E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1108-47E6-8A3C-941ACE638D0E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1108-47E6-8A3C-941ACE638D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그래프!$B$7:$B$12</c:f>
              <c:strCache>
                <c:ptCount val="6"/>
                <c:pt idx="0">
                  <c:v>1/16</c:v>
                </c:pt>
                <c:pt idx="1">
                  <c:v>1/31</c:v>
                </c:pt>
                <c:pt idx="2">
                  <c:v>2/15</c:v>
                </c:pt>
                <c:pt idx="3">
                  <c:v>2/28</c:v>
                </c:pt>
                <c:pt idx="4">
                  <c:v>3/15</c:v>
                </c:pt>
                <c:pt idx="5">
                  <c:v>3/30</c:v>
                </c:pt>
              </c:strCache>
            </c:strRef>
          </c:cat>
          <c:val>
            <c:numRef>
              <c:f>그래프!$E$7:$E$12</c:f>
              <c:numCache>
                <c:formatCode>0%</c:formatCode>
                <c:ptCount val="6"/>
                <c:pt idx="0">
                  <c:v>0.10963244613434728</c:v>
                </c:pt>
                <c:pt idx="1">
                  <c:v>0.30471584038694077</c:v>
                </c:pt>
                <c:pt idx="2">
                  <c:v>0.44611528822055135</c:v>
                </c:pt>
                <c:pt idx="3">
                  <c:v>0.51220964860035734</c:v>
                </c:pt>
                <c:pt idx="4">
                  <c:v>0.55054151624548742</c:v>
                </c:pt>
                <c:pt idx="5">
                  <c:v>0.61111111111111116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108-47E6-8A3C-941ACE638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352239"/>
        <c:axId val="417224111"/>
      </c:lineChart>
      <c:catAx>
        <c:axId val="339351839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17222863"/>
        <c:crosses val="autoZero"/>
        <c:auto val="1"/>
        <c:lblAlgn val="ctr"/>
        <c:lblOffset val="1"/>
        <c:noMultiLvlLbl val="0"/>
      </c:catAx>
      <c:valAx>
        <c:axId val="417222863"/>
        <c:scaling>
          <c:orientation val="minMax"/>
        </c:scaling>
        <c:delete val="0"/>
        <c:axPos val="l"/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39351839"/>
        <c:crosses val="autoZero"/>
        <c:crossBetween val="between"/>
        <c:majorUnit val="300"/>
      </c:valAx>
      <c:valAx>
        <c:axId val="417224111"/>
        <c:scaling>
          <c:orientation val="minMax"/>
          <c:max val="1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39352239"/>
        <c:crosses val="max"/>
        <c:crossBetween val="between"/>
        <c:majorUnit val="0.2"/>
      </c:valAx>
      <c:catAx>
        <c:axId val="33935223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1722411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b="1" dirty="0"/>
              <a:t>무사고확인 인원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6111111111111108E-2"/>
          <c:y val="0.22319444444444445"/>
          <c:w val="0.93888888888888888"/>
          <c:h val="0.67018081073199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그래프!$H$6</c:f>
              <c:strCache>
                <c:ptCount val="1"/>
                <c:pt idx="0">
                  <c:v>무사고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CD-463F-9BE0-CE23C67067E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CD-463F-9BE0-CE23C67067E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CD-463F-9BE0-CE23C67067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그래프!$B$7:$B$12</c:f>
              <c:strCache>
                <c:ptCount val="6"/>
                <c:pt idx="0">
                  <c:v>1/16</c:v>
                </c:pt>
                <c:pt idx="1">
                  <c:v>1/31</c:v>
                </c:pt>
                <c:pt idx="2">
                  <c:v>2/15</c:v>
                </c:pt>
                <c:pt idx="3">
                  <c:v>2/28</c:v>
                </c:pt>
                <c:pt idx="4">
                  <c:v>3/15</c:v>
                </c:pt>
                <c:pt idx="5">
                  <c:v>3/30</c:v>
                </c:pt>
              </c:strCache>
            </c:strRef>
          </c:cat>
          <c:val>
            <c:numRef>
              <c:f>그래프!$H$7:$H$12</c:f>
              <c:numCache>
                <c:formatCode>#,##0_);[Red]\(#,##0\)</c:formatCode>
                <c:ptCount val="6"/>
                <c:pt idx="0">
                  <c:v>134</c:v>
                </c:pt>
                <c:pt idx="1">
                  <c:v>328</c:v>
                </c:pt>
                <c:pt idx="2">
                  <c:v>531</c:v>
                </c:pt>
                <c:pt idx="3">
                  <c:v>686</c:v>
                </c:pt>
                <c:pt idx="4">
                  <c:v>706</c:v>
                </c:pt>
                <c:pt idx="5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CD-463F-9BE0-CE23C67067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17188655"/>
        <c:axId val="415752159"/>
      </c:barChart>
      <c:catAx>
        <c:axId val="417188655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15752159"/>
        <c:crosses val="autoZero"/>
        <c:auto val="1"/>
        <c:lblAlgn val="ctr"/>
        <c:lblOffset val="1"/>
        <c:noMultiLvlLbl val="0"/>
      </c:catAx>
      <c:valAx>
        <c:axId val="415752159"/>
        <c:scaling>
          <c:orientation val="minMax"/>
          <c:max val="1000"/>
        </c:scaling>
        <c:delete val="1"/>
        <c:axPos val="l"/>
        <c:numFmt formatCode="#,##0_);[Red]\(#,##0\)" sourceLinked="1"/>
        <c:majorTickMark val="out"/>
        <c:minorTickMark val="none"/>
        <c:tickLblPos val="nextTo"/>
        <c:crossAx val="417188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근로자</a:t>
            </a:r>
            <a:r>
              <a:rPr lang="ko-KR" altLang="en-US" sz="1600" b="1" baseline="0"/>
              <a:t> 건의사항 건 수</a:t>
            </a:r>
            <a:r>
              <a:rPr lang="en-US" altLang="ko-KR" sz="1200" b="1" baseline="0"/>
              <a:t>(</a:t>
            </a:r>
            <a:r>
              <a:rPr lang="ko-KR" altLang="en-US" sz="1200" b="1" baseline="0"/>
              <a:t>위험치워줘 등</a:t>
            </a:r>
            <a:r>
              <a:rPr lang="en-US" altLang="ko-KR" sz="1200" b="1" baseline="0"/>
              <a:t>)</a:t>
            </a:r>
            <a:endParaRPr lang="ko-KR" altLang="en-US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6111111111111108E-2"/>
          <c:y val="0.22064814814814815"/>
          <c:w val="0.93888888888888888"/>
          <c:h val="0.67735673665791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그래프!$J$6</c:f>
              <c:strCache>
                <c:ptCount val="1"/>
                <c:pt idx="0">
                  <c:v>근로자의견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73-4EB4-88A7-7F8A7306919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73-4EB4-88A7-7F8A7306919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73-4EB4-88A7-7F8A730691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그래프!$A$7:$A$12</c:f>
              <c:strCache>
                <c:ptCount val="6"/>
                <c:pt idx="0">
                  <c:v>1월중</c:v>
                </c:pt>
                <c:pt idx="1">
                  <c:v>1월말</c:v>
                </c:pt>
                <c:pt idx="2">
                  <c:v>2월중</c:v>
                </c:pt>
                <c:pt idx="3">
                  <c:v>2월말</c:v>
                </c:pt>
                <c:pt idx="4">
                  <c:v>3월중</c:v>
                </c:pt>
                <c:pt idx="5">
                  <c:v>3월말 누계 예상</c:v>
                </c:pt>
              </c:strCache>
            </c:strRef>
          </c:cat>
          <c:val>
            <c:numRef>
              <c:f>그래프!$J$7:$J$12</c:f>
              <c:numCache>
                <c:formatCode>#,##0_);[Red]\(#,##0\)</c:formatCode>
                <c:ptCount val="6"/>
                <c:pt idx="0">
                  <c:v>49</c:v>
                </c:pt>
                <c:pt idx="1">
                  <c:v>60</c:v>
                </c:pt>
                <c:pt idx="2" formatCode="General">
                  <c:v>80</c:v>
                </c:pt>
                <c:pt idx="3" formatCode="General">
                  <c:v>110</c:v>
                </c:pt>
                <c:pt idx="4" formatCode="General">
                  <c:v>133</c:v>
                </c:pt>
                <c:pt idx="5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73-4EB4-88A7-7F8A730691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18185759"/>
        <c:axId val="417222447"/>
      </c:barChart>
      <c:catAx>
        <c:axId val="418185759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17222447"/>
        <c:crosses val="autoZero"/>
        <c:auto val="1"/>
        <c:lblAlgn val="ctr"/>
        <c:lblOffset val="1"/>
        <c:noMultiLvlLbl val="0"/>
      </c:catAx>
      <c:valAx>
        <c:axId val="417222447"/>
        <c:scaling>
          <c:orientation val="minMax"/>
        </c:scaling>
        <c:delete val="1"/>
        <c:axPos val="l"/>
        <c:numFmt formatCode="#,##0_);[Red]\(#,##0\)" sourceLinked="1"/>
        <c:majorTickMark val="out"/>
        <c:minorTickMark val="none"/>
        <c:tickLblPos val="nextTo"/>
        <c:crossAx val="418185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일상안전교육및 </a:t>
            </a:r>
            <a:r>
              <a:rPr lang="en-US" altLang="ko-KR" sz="1600" b="1"/>
              <a:t>TBM</a:t>
            </a:r>
            <a:r>
              <a:rPr lang="ko-KR" altLang="en-US" sz="1600" b="1"/>
              <a:t>등록관리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6111111111111108E-2"/>
          <c:y val="0.22064814814814815"/>
          <c:w val="0.93888888888888888"/>
          <c:h val="0.67735673665791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그래프!$K$5</c:f>
              <c:strCache>
                <c:ptCount val="1"/>
                <c:pt idx="0">
                  <c:v>안전교육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79-4B06-A366-00A8CCD3A3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그래프!$A$7:$A$12</c:f>
              <c:strCache>
                <c:ptCount val="6"/>
                <c:pt idx="0">
                  <c:v>1월중</c:v>
                </c:pt>
                <c:pt idx="1">
                  <c:v>1월말</c:v>
                </c:pt>
                <c:pt idx="2">
                  <c:v>2월중</c:v>
                </c:pt>
                <c:pt idx="3">
                  <c:v>2월말</c:v>
                </c:pt>
                <c:pt idx="4">
                  <c:v>3월중</c:v>
                </c:pt>
                <c:pt idx="5">
                  <c:v>3월말 누계 예상</c:v>
                </c:pt>
              </c:strCache>
            </c:strRef>
          </c:cat>
          <c:val>
            <c:numRef>
              <c:f>그래프!$K$7:$K$12</c:f>
              <c:numCache>
                <c:formatCode>#,##0_);[Red]\(#,##0\)</c:formatCode>
                <c:ptCount val="6"/>
                <c:pt idx="0">
                  <c:v>105</c:v>
                </c:pt>
                <c:pt idx="1">
                  <c:v>200</c:v>
                </c:pt>
                <c:pt idx="2">
                  <c:v>400</c:v>
                </c:pt>
                <c:pt idx="3">
                  <c:v>800</c:v>
                </c:pt>
                <c:pt idx="4">
                  <c:v>1198</c:v>
                </c:pt>
                <c:pt idx="5">
                  <c:v>1400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79-4B06-A366-00A8CCD3A3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18185759"/>
        <c:axId val="417222447"/>
      </c:barChart>
      <c:catAx>
        <c:axId val="418185759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17222447"/>
        <c:crosses val="autoZero"/>
        <c:auto val="1"/>
        <c:lblAlgn val="ctr"/>
        <c:lblOffset val="1"/>
        <c:noMultiLvlLbl val="0"/>
      </c:catAx>
      <c:valAx>
        <c:axId val="417222447"/>
        <c:scaling>
          <c:orientation val="minMax"/>
        </c:scaling>
        <c:delete val="1"/>
        <c:axPos val="l"/>
        <c:numFmt formatCode="#,##0_);[Red]\(#,##0\)" sourceLinked="1"/>
        <c:majorTickMark val="out"/>
        <c:minorTickMark val="none"/>
        <c:tickLblPos val="nextTo"/>
        <c:crossAx val="418185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130" cy="340742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8890" y="0"/>
            <a:ext cx="4308130" cy="340742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66460"/>
            <a:ext cx="4308130" cy="340742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8890" y="6466460"/>
            <a:ext cx="4308130" cy="340742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7046" cy="341542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9994" y="0"/>
            <a:ext cx="4307046" cy="341542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2488"/>
            <a:ext cx="3059112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3935" y="3275967"/>
            <a:ext cx="7951470" cy="2680335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6465660"/>
            <a:ext cx="4307046" cy="341542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2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43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https://youtu.be/iG4QMdMCvdE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7570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https://youtu.be/eUYByHvvad0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8085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8465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218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9270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본사 </a:t>
            </a:r>
            <a:r>
              <a:rPr lang="ko-KR" altLang="en-US" dirty="0" err="1" smtClean="0"/>
              <a:t>전달사항</a:t>
            </a:r>
            <a:r>
              <a:rPr lang="ko-KR" altLang="en-US" dirty="0" smtClean="0"/>
              <a:t> 확인 </a:t>
            </a:r>
            <a:r>
              <a:rPr lang="ko-KR" altLang="en-US" dirty="0" err="1" smtClean="0"/>
              <a:t>각사업부별</a:t>
            </a:r>
            <a:r>
              <a:rPr lang="ko-KR" altLang="en-US" dirty="0" smtClean="0"/>
              <a:t> 임원들도 내용 입력 예정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451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위험치워줘</a:t>
            </a:r>
            <a:r>
              <a:rPr lang="ko-KR" altLang="en-US" dirty="0" smtClean="0"/>
              <a:t> 근로자 의견청취 위험상황 </a:t>
            </a:r>
            <a:r>
              <a:rPr lang="ko-KR" altLang="en-US" dirty="0" err="1" smtClean="0"/>
              <a:t>신고등</a:t>
            </a:r>
            <a:r>
              <a:rPr lang="ko-KR" altLang="en-US" dirty="0" smtClean="0"/>
              <a:t> 기능 확인 관련 실적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630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일일 </a:t>
            </a:r>
            <a:r>
              <a:rPr lang="ko-KR" altLang="en-US" dirty="0" err="1" smtClean="0"/>
              <a:t>출력인원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활용인원</a:t>
            </a:r>
            <a:r>
              <a:rPr lang="en-US" altLang="ko-KR" dirty="0" smtClean="0"/>
              <a:t>) </a:t>
            </a:r>
            <a:r>
              <a:rPr lang="ko-KR" altLang="en-US" dirty="0" smtClean="0"/>
              <a:t>등 현장 전반적인 내용 확인 가능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833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일일</a:t>
            </a:r>
            <a:r>
              <a:rPr lang="en-US" altLang="ko-KR" dirty="0" smtClean="0"/>
              <a:t>TBM</a:t>
            </a:r>
            <a:r>
              <a:rPr lang="ko-KR" altLang="en-US" dirty="0" err="1" smtClean="0"/>
              <a:t>관리중</a:t>
            </a:r>
            <a:r>
              <a:rPr lang="ko-KR" altLang="en-US" dirty="0" smtClean="0"/>
              <a:t> 우수사례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89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안전교육관리 우수사례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493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안전교육관리 우수사례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8626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안전인력</a:t>
            </a:r>
            <a:r>
              <a:rPr lang="ko-KR" altLang="en-US" dirty="0" smtClean="0"/>
              <a:t> 운영 현황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181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안전인력</a:t>
            </a:r>
            <a:r>
              <a:rPr lang="ko-KR" altLang="en-US" dirty="0" smtClean="0"/>
              <a:t> 운영 현황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1066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소방안전관리자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216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보관 서류 </a:t>
            </a:r>
            <a:r>
              <a:rPr lang="ko-KR" altLang="en-US" dirty="0" err="1" smtClean="0"/>
              <a:t>월간실적</a:t>
            </a:r>
            <a:r>
              <a:rPr lang="ko-KR" altLang="en-US" dirty="0" smtClean="0"/>
              <a:t> 제출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577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당사 </a:t>
            </a:r>
            <a:r>
              <a:rPr lang="ko-KR" altLang="en-US" dirty="0" err="1" smtClean="0"/>
              <a:t>위험성평가</a:t>
            </a:r>
            <a:r>
              <a:rPr lang="ko-KR" altLang="en-US" dirty="0" smtClean="0"/>
              <a:t> 기준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392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고용노동부 </a:t>
            </a:r>
            <a:r>
              <a:rPr lang="ko-KR" altLang="en-US" dirty="0" err="1" smtClean="0"/>
              <a:t>특화점검</a:t>
            </a:r>
            <a:r>
              <a:rPr lang="ko-KR" altLang="en-US" dirty="0" smtClean="0"/>
              <a:t> 관련 </a:t>
            </a:r>
            <a:r>
              <a:rPr lang="en-US" altLang="ko-KR" dirty="0" smtClean="0"/>
              <a:t>5</a:t>
            </a:r>
            <a:r>
              <a:rPr lang="ko-KR" altLang="en-US" dirty="0" smtClean="0"/>
              <a:t>항 수립한 위험성</a:t>
            </a:r>
            <a:r>
              <a:rPr lang="ko-KR" altLang="en-US" baseline="0" dirty="0" smtClean="0"/>
              <a:t> 개선대책을 실행하고 확인 하는 행위에 대한 중점 점검 예정</a:t>
            </a:r>
            <a:endParaRPr lang="en-US" altLang="ko-KR" baseline="0" dirty="0" smtClean="0"/>
          </a:p>
          <a:p>
            <a:r>
              <a:rPr lang="ko-KR" altLang="en-US" baseline="0" dirty="0" err="1" smtClean="0"/>
              <a:t>관리감독자</a:t>
            </a:r>
            <a:r>
              <a:rPr lang="ko-KR" altLang="en-US" baseline="0" dirty="0" smtClean="0"/>
              <a:t> 일일체크리스트 생성</a:t>
            </a:r>
            <a:r>
              <a:rPr lang="en-US" altLang="ko-KR" baseline="0" dirty="0" smtClean="0"/>
              <a:t>(</a:t>
            </a:r>
            <a:r>
              <a:rPr lang="ko-KR" altLang="en-US" baseline="0" dirty="0" err="1" smtClean="0"/>
              <a:t>위험성평가</a:t>
            </a:r>
            <a:r>
              <a:rPr lang="ko-KR" altLang="en-US" baseline="0" dirty="0" smtClean="0"/>
              <a:t> 중점관리사항</a:t>
            </a:r>
            <a:r>
              <a:rPr lang="en-US" altLang="ko-KR" baseline="0" dirty="0" smtClean="0"/>
              <a:t>),</a:t>
            </a:r>
            <a:r>
              <a:rPr lang="ko-KR" altLang="en-US" baseline="0" dirty="0" smtClean="0"/>
              <a:t>안전관리자 주간 체크리스트 </a:t>
            </a:r>
            <a:r>
              <a:rPr lang="ko-KR" altLang="en-US" baseline="0" dirty="0" err="1" smtClean="0"/>
              <a:t>관리감독자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일일점검</a:t>
            </a:r>
            <a:r>
              <a:rPr lang="ko-KR" altLang="en-US" baseline="0" dirty="0" smtClean="0"/>
              <a:t> 사항 확인</a:t>
            </a:r>
            <a:endParaRPr lang="en-US" altLang="ko-KR" baseline="0" dirty="0" smtClean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605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374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1793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55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036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310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2488"/>
            <a:ext cx="3062288" cy="22955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32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9F4CB79A-5BE3-4F58-A3AE-E11BB498A21F}" type="datetime1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2023-03-29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 smtClean="0">
                <a:solidFill>
                  <a:schemeClr val="bg1"/>
                </a:solidFill>
              </a:rPr>
              <a:t>안전관리자 협의체</a:t>
            </a:r>
            <a:endParaRPr lang="ko-KR" altLang="en-US" sz="6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22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G4QMdMCvdE" TargetMode="External"/><Relationship Id="rId6" Type="http://schemas.openxmlformats.org/officeDocument/2006/relationships/image" Target="../media/image14.png"/><Relationship Id="rId5" Type="http://schemas.openxmlformats.org/officeDocument/2006/relationships/hyperlink" Target="https://youtu.be/iG4QMdMCvdE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UYByHvvad0" TargetMode="External"/><Relationship Id="rId6" Type="http://schemas.openxmlformats.org/officeDocument/2006/relationships/image" Target="../media/image14.png"/><Relationship Id="rId5" Type="http://schemas.openxmlformats.org/officeDocument/2006/relationships/hyperlink" Target="https://youtu.be/eUYByHvvad0" TargetMode="Externa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tm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tm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2023. 03. 27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250302"/>
              </p:ext>
            </p:extLst>
          </p:nvPr>
        </p:nvGraphicFramePr>
        <p:xfrm>
          <a:off x="156757" y="845823"/>
          <a:ext cx="8830494" cy="5417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249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떨어짐에 의한 넘어짐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사망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806000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화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 14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시 경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층에서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단부를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등진 상태로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절곡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철근을 볼트홀에 끼워 당기며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잭서포트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자재를 정리하던 중 철근이 빠지며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단부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아래로 떨어짐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(H</a:t>
                      </a:r>
                      <a:r>
                        <a:rPr lang="en-US" altLang="ko-KR" sz="1500" b="0" i="0" kern="1200" baseline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≒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10m)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사망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안전난간대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해체 후 떨어짐 방지조치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잭서포트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정리작업 안전관리계획 수립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부득이하게 안전시설물 해체 시 추락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,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낙하등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       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목적에 부합 할 수 있도록 즉시 조치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근로자가 위험상황에 대한 노출 없도록 관리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1062E0BE-C0AA-4C85-B4BD-F9765F655986}"/>
              </a:ext>
            </a:extLst>
          </p:cNvPr>
          <p:cNvSpPr/>
          <p:nvPr/>
        </p:nvSpPr>
        <p:spPr>
          <a:xfrm>
            <a:off x="1520866" y="3448898"/>
            <a:ext cx="1524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  <a:latin typeface="+mn-ea"/>
                <a:cs typeface="한컴바탕" pitchFamily="18" charset="2"/>
              </a:rPr>
              <a:t>사진</a:t>
            </a:r>
            <a:r>
              <a:rPr lang="en-US" altLang="ko-KR" sz="2400" b="1" dirty="0">
                <a:solidFill>
                  <a:schemeClr val="bg1">
                    <a:lumMod val="50000"/>
                  </a:schemeClr>
                </a:solidFill>
                <a:latin typeface="+mn-ea"/>
                <a:cs typeface="한컴바탕" pitchFamily="18" charset="2"/>
              </a:rPr>
              <a:t> </a:t>
            </a:r>
            <a:r>
              <a:rPr lang="ko-KR" altLang="en-US" sz="2400" b="1" dirty="0">
                <a:solidFill>
                  <a:schemeClr val="bg1">
                    <a:lumMod val="50000"/>
                  </a:schemeClr>
                </a:solidFill>
                <a:latin typeface="+mn-ea"/>
                <a:cs typeface="한컴바탕" pitchFamily="18" charset="2"/>
              </a:rPr>
              <a:t>첨부</a:t>
            </a:r>
            <a:endParaRPr lang="en-US" altLang="ko-KR" sz="2400" b="1" dirty="0">
              <a:solidFill>
                <a:schemeClr val="bg1">
                  <a:lumMod val="50000"/>
                </a:schemeClr>
              </a:solidFill>
              <a:latin typeface="+mn-ea"/>
              <a:cs typeface="한컴바탕" pitchFamily="18" charset="2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05915CA-4896-4AB2-8581-57A6EF43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2899" r="38662" b="27398"/>
          <a:stretch/>
        </p:blipFill>
        <p:spPr>
          <a:xfrm>
            <a:off x="166080" y="1380931"/>
            <a:ext cx="4395936" cy="4786539"/>
          </a:xfrm>
          <a:prstGeom prst="rect">
            <a:avLst/>
          </a:prstGeom>
        </p:spPr>
      </p:pic>
      <p:pic>
        <p:nvPicPr>
          <p:cNvPr id="12" name="그래픽 4" descr="크롤">
            <a:extLst>
              <a:ext uri="{FF2B5EF4-FFF2-40B4-BE49-F238E27FC236}">
                <a16:creationId xmlns:a16="http://schemas.microsoft.com/office/drawing/2014/main" id="{95A6C2F1-3ACE-4858-8CED-9BA76125A1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250648">
            <a:off x="1746741" y="4309236"/>
            <a:ext cx="1162075" cy="1266068"/>
          </a:xfrm>
          <a:prstGeom prst="rect">
            <a:avLst/>
          </a:prstGeom>
        </p:spPr>
      </p:pic>
      <p:sp>
        <p:nvSpPr>
          <p:cNvPr id="13" name="자유형 3">
            <a:extLst>
              <a:ext uri="{FF2B5EF4-FFF2-40B4-BE49-F238E27FC236}">
                <a16:creationId xmlns:a16="http://schemas.microsoft.com/office/drawing/2014/main" id="{5784E4F1-2C54-41E2-8DC6-1B1EE5E31CCF}"/>
              </a:ext>
            </a:extLst>
          </p:cNvPr>
          <p:cNvSpPr/>
          <p:nvPr/>
        </p:nvSpPr>
        <p:spPr>
          <a:xfrm rot="568882">
            <a:off x="2547142" y="4999107"/>
            <a:ext cx="356553" cy="502759"/>
          </a:xfrm>
          <a:custGeom>
            <a:avLst/>
            <a:gdLst>
              <a:gd name="connsiteX0" fmla="*/ 0 w 566469"/>
              <a:gd name="connsiteY0" fmla="*/ 0 h 532102"/>
              <a:gd name="connsiteX1" fmla="*/ 532015 w 566469"/>
              <a:gd name="connsiteY1" fmla="*/ 249382 h 532102"/>
              <a:gd name="connsiteX2" fmla="*/ 498764 w 566469"/>
              <a:gd name="connsiteY2" fmla="*/ 440575 h 532102"/>
              <a:gd name="connsiteX3" fmla="*/ 374073 w 566469"/>
              <a:gd name="connsiteY3" fmla="*/ 532015 h 532102"/>
              <a:gd name="connsiteX4" fmla="*/ 216131 w 566469"/>
              <a:gd name="connsiteY4" fmla="*/ 457200 h 532102"/>
              <a:gd name="connsiteX5" fmla="*/ 149629 w 566469"/>
              <a:gd name="connsiteY5" fmla="*/ 448888 h 532102"/>
              <a:gd name="connsiteX6" fmla="*/ 149629 w 566469"/>
              <a:gd name="connsiteY6" fmla="*/ 448888 h 53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469" h="532102">
                <a:moveTo>
                  <a:pt x="0" y="0"/>
                </a:moveTo>
                <a:cubicBezTo>
                  <a:pt x="224444" y="87976"/>
                  <a:pt x="448888" y="175953"/>
                  <a:pt x="532015" y="249382"/>
                </a:cubicBezTo>
                <a:cubicBezTo>
                  <a:pt x="615142" y="322811"/>
                  <a:pt x="525088" y="393470"/>
                  <a:pt x="498764" y="440575"/>
                </a:cubicBezTo>
                <a:cubicBezTo>
                  <a:pt x="472440" y="487681"/>
                  <a:pt x="421178" y="529244"/>
                  <a:pt x="374073" y="532015"/>
                </a:cubicBezTo>
                <a:cubicBezTo>
                  <a:pt x="326968" y="534786"/>
                  <a:pt x="253538" y="471055"/>
                  <a:pt x="216131" y="457200"/>
                </a:cubicBezTo>
                <a:cubicBezTo>
                  <a:pt x="178724" y="443345"/>
                  <a:pt x="149629" y="448888"/>
                  <a:pt x="149629" y="448888"/>
                </a:cubicBezTo>
                <a:lnTo>
                  <a:pt x="149629" y="44888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35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E553C14-95F4-4347-A201-139653E2E8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8" t="34549" r="45791" b="34030"/>
          <a:stretch/>
        </p:blipFill>
        <p:spPr>
          <a:xfrm>
            <a:off x="2826114" y="3511312"/>
            <a:ext cx="1275516" cy="1412950"/>
          </a:xfrm>
          <a:prstGeom prst="wedgeEllipseCallout">
            <a:avLst>
              <a:gd name="adj1" fmla="val -43324"/>
              <a:gd name="adj2" fmla="val 53514"/>
            </a:avLst>
          </a:prstGeom>
          <a:ln w="349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256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온라인 미디어 2" title="&amp;#39;위험성평가 특화점검&amp;#39; 시행…산업안전감독 처벌보다 예방">
            <a:hlinkClick r:id="" action="ppaction://media"/>
            <a:extLst>
              <a:ext uri="{FF2B5EF4-FFF2-40B4-BE49-F238E27FC236}">
                <a16:creationId xmlns:a16="http://schemas.microsoft.com/office/drawing/2014/main" id="{ABC1F9ED-E91B-4F36-897E-167CFCCA16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282" y="851419"/>
            <a:ext cx="8817428" cy="532544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5173" y="57925"/>
            <a:ext cx="6189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특화점검 관련 뉴스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(KTV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뉴스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그림 8">
            <a:hlinkClick r:id="rId5"/>
            <a:extLst>
              <a:ext uri="{FF2B5EF4-FFF2-40B4-BE49-F238E27FC236}">
                <a16:creationId xmlns:a16="http://schemas.microsoft.com/office/drawing/2014/main" id="{44BAE8C0-06A3-4202-82F2-9E4171546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17" y="5358791"/>
            <a:ext cx="895475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8498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노동부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'23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산업안전보건감독 종합계획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율촌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중대재해센터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TV)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온라인 미디어 3" title="중대한 브리핑✒️고용노동부 「2023년 산업안전보건감독 종합계획」 발표!🧾">
            <a:hlinkClick r:id="" action="ppaction://media"/>
            <a:extLst>
              <a:ext uri="{FF2B5EF4-FFF2-40B4-BE49-F238E27FC236}">
                <a16:creationId xmlns:a16="http://schemas.microsoft.com/office/drawing/2014/main" id="{B16DA2DC-3265-4813-9838-5AE25A98A2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7282" y="851419"/>
            <a:ext cx="8817428" cy="5325446"/>
          </a:xfrm>
          <a:prstGeom prst="rect">
            <a:avLst/>
          </a:prstGeom>
        </p:spPr>
      </p:pic>
      <p:pic>
        <p:nvPicPr>
          <p:cNvPr id="9" name="그림 8">
            <a:hlinkClick r:id="rId5"/>
            <a:extLst>
              <a:ext uri="{FF2B5EF4-FFF2-40B4-BE49-F238E27FC236}">
                <a16:creationId xmlns:a16="http://schemas.microsoft.com/office/drawing/2014/main" id="{44BAE8C0-06A3-4202-82F2-9E4171546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17" y="5358791"/>
            <a:ext cx="895475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35173" y="57925"/>
            <a:ext cx="7213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별 사용률 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(2/21~3/20 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기준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03" y="566057"/>
            <a:ext cx="7715794" cy="58869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277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차트 7">
            <a:extLst>
              <a:ext uri="{FF2B5EF4-FFF2-40B4-BE49-F238E27FC236}">
                <a16:creationId xmlns:a16="http://schemas.microsoft.com/office/drawing/2014/main" id="{22AFD2DE-D6C5-4305-938C-9C60260017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509470"/>
              </p:ext>
            </p:extLst>
          </p:nvPr>
        </p:nvGraphicFramePr>
        <p:xfrm>
          <a:off x="182880" y="836022"/>
          <a:ext cx="4275909" cy="261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95766442-8700-412F-AAC4-7045A53DA8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307612"/>
              </p:ext>
            </p:extLst>
          </p:nvPr>
        </p:nvGraphicFramePr>
        <p:xfrm>
          <a:off x="161108" y="3555274"/>
          <a:ext cx="4297681" cy="2566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588CFB63-83C3-4CA0-AC47-2A2E47C896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567387"/>
              </p:ext>
            </p:extLst>
          </p:nvPr>
        </p:nvGraphicFramePr>
        <p:xfrm>
          <a:off x="4685212" y="3563983"/>
          <a:ext cx="4302034" cy="2592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588CFB63-83C3-4CA0-AC47-2A2E47C896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569309"/>
              </p:ext>
            </p:extLst>
          </p:nvPr>
        </p:nvGraphicFramePr>
        <p:xfrm>
          <a:off x="4728754" y="810985"/>
          <a:ext cx="4284617" cy="258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5335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 별 현황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56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4809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기대효과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2A9F067-0265-4043-B224-2D9911071253}"/>
              </a:ext>
            </a:extLst>
          </p:cNvPr>
          <p:cNvSpPr/>
          <p:nvPr/>
        </p:nvSpPr>
        <p:spPr>
          <a:xfrm>
            <a:off x="344488" y="893911"/>
            <a:ext cx="497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+mn-ea"/>
                <a:cs typeface="한컴바탕" pitchFamily="18" charset="2"/>
              </a:rPr>
              <a:t>▶ </a:t>
            </a:r>
            <a:r>
              <a:rPr lang="ko-KR" altLang="en-US" sz="2400" b="1" dirty="0" err="1">
                <a:latin typeface="+mn-ea"/>
                <a:cs typeface="한컴바탕" pitchFamily="18" charset="2"/>
              </a:rPr>
              <a:t>현장통</a:t>
            </a:r>
            <a:r>
              <a:rPr lang="ko-KR" altLang="en-US" sz="2400" b="1" dirty="0">
                <a:latin typeface="+mn-ea"/>
                <a:cs typeface="한컴바탕" pitchFamily="18" charset="2"/>
              </a:rPr>
              <a:t> 운영 </a:t>
            </a:r>
            <a:r>
              <a:rPr lang="en-US" altLang="ko-KR" sz="2400" b="1" dirty="0">
                <a:latin typeface="+mn-ea"/>
                <a:cs typeface="한컴바탕" pitchFamily="18" charset="2"/>
              </a:rPr>
              <a:t>/</a:t>
            </a:r>
            <a:r>
              <a:rPr lang="ko-KR" altLang="en-US" sz="2400" b="1" dirty="0">
                <a:latin typeface="+mn-ea"/>
                <a:cs typeface="한컴바탕" pitchFamily="18" charset="2"/>
              </a:rPr>
              <a:t> 참여와 기대 효과</a:t>
            </a:r>
            <a:endParaRPr lang="en-US" altLang="ko-KR" sz="2400" b="1" dirty="0">
              <a:latin typeface="+mn-ea"/>
              <a:cs typeface="한컴바탕" pitchFamily="18" charset="2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5ED14FF-9295-4708-819F-E39E5774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18" y="1412776"/>
            <a:ext cx="7664450" cy="381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B6F6CD-C1F9-4D2A-A380-668F02E9F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243" y="1649629"/>
            <a:ext cx="7101800" cy="367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ea typeface="맑은 고딕" pitchFamily="50" charset="-127"/>
              </a:rPr>
              <a:t>중대재해 발생시 대응</a:t>
            </a:r>
            <a:endParaRPr kumimoji="0" lang="en-US" altLang="ko-KR" sz="1700" b="1" spc="-150" dirty="0"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ea typeface="맑은 고딕" pitchFamily="50" charset="-127"/>
              </a:rPr>
              <a:t>본사</a:t>
            </a:r>
            <a:r>
              <a:rPr kumimoji="0" lang="en-US" altLang="ko-KR" sz="1700" b="1" spc="-150" dirty="0">
                <a:ea typeface="맑은 고딕" pitchFamily="50" charset="-127"/>
              </a:rPr>
              <a:t>,</a:t>
            </a:r>
            <a:r>
              <a:rPr kumimoji="0" lang="ko-KR" altLang="en-US" sz="1700" b="1" spc="-150" dirty="0">
                <a:ea typeface="맑은 고딕" pitchFamily="50" charset="-127"/>
              </a:rPr>
              <a:t> 현장</a:t>
            </a:r>
            <a:r>
              <a:rPr kumimoji="0" lang="en-US" altLang="ko-KR" sz="1700" b="1" spc="-150" dirty="0">
                <a:ea typeface="맑은 고딕" pitchFamily="50" charset="-127"/>
              </a:rPr>
              <a:t>, </a:t>
            </a:r>
            <a:r>
              <a:rPr kumimoji="0" lang="ko-KR" altLang="en-US" sz="1700" b="1" spc="-150" dirty="0">
                <a:ea typeface="맑은 고딕" pitchFamily="50" charset="-127"/>
              </a:rPr>
              <a:t>근로자의 소통</a:t>
            </a:r>
            <a:endParaRPr kumimoji="0" lang="en-US" altLang="ko-KR" sz="1700" b="1" spc="-150" dirty="0"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ea typeface="맑은 고딕" pitchFamily="50" charset="-127"/>
              </a:rPr>
              <a:t>종사자 의견청취 </a:t>
            </a:r>
            <a:endParaRPr kumimoji="0" lang="en-US" altLang="ko-KR" sz="1700" b="1" spc="-150" dirty="0"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ea typeface="맑은 고딕" pitchFamily="50" charset="-127"/>
              </a:rPr>
              <a:t>관리감독자의 적극적인 참여</a:t>
            </a:r>
            <a:endParaRPr kumimoji="0" lang="en-US" altLang="ko-KR" sz="1700" b="1" spc="-150" dirty="0"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ea typeface="맑은 고딕" pitchFamily="50" charset="-127"/>
              </a:rPr>
              <a:t>안전문서의 간소화</a:t>
            </a:r>
            <a:endParaRPr kumimoji="0" lang="en-US" altLang="ko-KR" sz="1700" b="1" spc="-150" dirty="0"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r>
              <a:rPr kumimoji="0" lang="ko-KR" altLang="en-US" sz="1700" b="1" spc="-150" dirty="0">
                <a:ea typeface="맑은 고딕" pitchFamily="50" charset="-127"/>
              </a:rPr>
              <a:t>현장 출입 근로자 관리</a:t>
            </a:r>
            <a:endParaRPr kumimoji="0" lang="en-US" altLang="ko-KR" sz="1700" b="1" spc="-150" dirty="0">
              <a:ea typeface="맑은 고딕" pitchFamily="50" charset="-127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  <a:defRPr/>
            </a:pPr>
            <a:endParaRPr kumimoji="0" lang="en-US" altLang="ko-KR" sz="1700" b="1" spc="-150" dirty="0"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194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5424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본사전달사항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4332" r="51536" b="4228"/>
          <a:stretch/>
        </p:blipFill>
        <p:spPr>
          <a:xfrm>
            <a:off x="103741" y="661850"/>
            <a:ext cx="9024810" cy="56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6983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위험상황 신고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참여 요청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l="50535" t="9178" r="2583" b="16073"/>
          <a:stretch/>
        </p:blipFill>
        <p:spPr>
          <a:xfrm>
            <a:off x="95794" y="862148"/>
            <a:ext cx="9021742" cy="51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4918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참여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요청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50657" t="8929" r="2462" b="5679"/>
          <a:stretch/>
        </p:blipFill>
        <p:spPr>
          <a:xfrm>
            <a:off x="95794" y="635724"/>
            <a:ext cx="8994055" cy="55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5698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참여 요청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20891" t="10214" r="64576" b="21231"/>
          <a:stretch/>
        </p:blipFill>
        <p:spPr>
          <a:xfrm>
            <a:off x="301841" y="656947"/>
            <a:ext cx="4344053" cy="580599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20472" t="14653" r="64576" b="12600"/>
          <a:stretch/>
        </p:blipFill>
        <p:spPr>
          <a:xfrm>
            <a:off x="4571999" y="656949"/>
            <a:ext cx="4194082" cy="57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6258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안전교육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참여 요청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l="15717" t="11509" r="67354" b="3823"/>
          <a:stretch/>
        </p:blipFill>
        <p:spPr>
          <a:xfrm>
            <a:off x="0" y="679267"/>
            <a:ext cx="3976308" cy="563444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rcRect l="21111" t="9701" r="65181" b="24017"/>
          <a:stretch/>
        </p:blipFill>
        <p:spPr>
          <a:xfrm>
            <a:off x="3905052" y="820634"/>
            <a:ext cx="4005944" cy="548814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/>
          <a:srcRect l="17571" t="32143" r="61113" b="34475"/>
          <a:stretch/>
        </p:blipFill>
        <p:spPr>
          <a:xfrm>
            <a:off x="4257171" y="4119155"/>
            <a:ext cx="4886829" cy="21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2438E4B-17B7-49E8-AB84-EAA2EE99BFEF}"/>
              </a:ext>
            </a:extLst>
          </p:cNvPr>
          <p:cNvSpPr/>
          <p:nvPr/>
        </p:nvSpPr>
        <p:spPr>
          <a:xfrm>
            <a:off x="35173" y="57925"/>
            <a:ext cx="6258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 현황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_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안전교육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참여 요청</a:t>
            </a:r>
            <a:endParaRPr lang="ko-KR" alt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rcRect l="20619" t="10759" r="64508" b="21992"/>
          <a:stretch/>
        </p:blipFill>
        <p:spPr>
          <a:xfrm>
            <a:off x="-1" y="627017"/>
            <a:ext cx="4500075" cy="576507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/>
          <a:srcRect l="20891" t="17365" r="64646" b="41946"/>
          <a:stretch/>
        </p:blipFill>
        <p:spPr>
          <a:xfrm>
            <a:off x="585926" y="3160450"/>
            <a:ext cx="4021584" cy="320561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/>
          <a:srcRect l="16839" t="33147" r="60733" b="46138"/>
          <a:stretch/>
        </p:blipFill>
        <p:spPr>
          <a:xfrm>
            <a:off x="4003830" y="1748901"/>
            <a:ext cx="5054880" cy="13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32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668133"/>
              </p:ext>
            </p:extLst>
          </p:nvPr>
        </p:nvGraphicFramePr>
        <p:xfrm>
          <a:off x="156754" y="854642"/>
          <a:ext cx="8830494" cy="5326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2638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1. 4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4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45000"/>
                        </a:lnSpc>
                        <a:buNone/>
                      </a:pP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상반기 정기점검 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점검 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안전진단업체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대상현장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21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개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중점사항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: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특화 점검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관리감독자의 의무이행 점검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  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운영실태 파악 및 독려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중대재해 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“ZERO”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를 위한 안전 캠페인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1)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협력업체 안전교육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대표이사 또는 담당</a:t>
                      </a:r>
                      <a:r>
                        <a:rPr lang="en-US" altLang="ko-KR" sz="14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PM)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-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22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년도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안전평가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미흡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협력사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사고다발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협력사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2)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안전직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전문화 교육 이수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3)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교육 이수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4) </a:t>
                      </a:r>
                      <a:r>
                        <a:rPr lang="ko-KR" altLang="en-US" sz="16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담당임원 현장 정기점검</a:t>
                      </a:r>
                      <a:endParaRPr lang="en-US" altLang="ko-KR" sz="16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안전의날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행사외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월 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총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 이상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3</a:t>
                      </a:r>
                      <a:r>
                        <a:rPr lang="ko-KR" altLang="en-US" sz="16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대사고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유형 </a:t>
                      </a:r>
                      <a:r>
                        <a:rPr lang="en-US" altLang="ko-KR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6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 위험요인 점검</a:t>
                      </a:r>
                      <a:endParaRPr lang="en-US" altLang="ko-KR" sz="16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[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추락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]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①비계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②지붕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③사다리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④고소작업대</a:t>
                      </a:r>
                      <a:endParaRPr lang="en-US" altLang="ko-KR" sz="12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[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끼임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]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⑤방호장치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⑥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LOTO(Lock Out Tag Out)</a:t>
                      </a:r>
                    </a:p>
                    <a:p>
                      <a:pPr algn="l" latinLnBrk="1">
                        <a:lnSpc>
                          <a:spcPct val="145000"/>
                        </a:lnSpc>
                      </a:pP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[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부딪힘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]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⑦</a:t>
                      </a:r>
                      <a:r>
                        <a:rPr lang="ko-KR" altLang="en-US" sz="12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혼재작업</a:t>
                      </a:r>
                      <a:r>
                        <a:rPr lang="en-US" altLang="ko-KR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⑧충돌방지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195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0" y="634566"/>
            <a:ext cx="4182893" cy="5726265"/>
          </a:xfrm>
          <a:prstGeom prst="rect">
            <a:avLst/>
          </a:prstGeom>
        </p:spPr>
      </p:pic>
      <p:pic>
        <p:nvPicPr>
          <p:cNvPr id="5" name="그림 4" descr="화면 캡처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81502" r="4185" b="3039"/>
          <a:stretch/>
        </p:blipFill>
        <p:spPr>
          <a:xfrm>
            <a:off x="4357991" y="3414409"/>
            <a:ext cx="4523360" cy="21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29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888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- 23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상반기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안전인력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현황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202202"/>
              </p:ext>
            </p:extLst>
          </p:nvPr>
        </p:nvGraphicFramePr>
        <p:xfrm>
          <a:off x="1206230" y="862149"/>
          <a:ext cx="6877455" cy="5312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워크시트" r:id="rId4" imgW="5798997" imgH="4396897" progId="Excel.Sheet.12">
                  <p:embed/>
                </p:oleObj>
              </mc:Choice>
              <mc:Fallback>
                <p:oleObj name="워크시트" r:id="rId4" imgW="5798997" imgH="43968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6230" y="862149"/>
                        <a:ext cx="6877455" cy="5312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76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소방안전관리자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76797"/>
              </p:ext>
            </p:extLst>
          </p:nvPr>
        </p:nvGraphicFramePr>
        <p:xfrm>
          <a:off x="1444354" y="800342"/>
          <a:ext cx="5945800" cy="5332233"/>
        </p:xfrm>
        <a:graphic>
          <a:graphicData uri="http://schemas.openxmlformats.org/drawingml/2006/table">
            <a:tbl>
              <a:tblPr/>
              <a:tblGrid>
                <a:gridCol w="210012">
                  <a:extLst>
                    <a:ext uri="{9D8B030D-6E8A-4147-A177-3AD203B41FA5}">
                      <a16:colId xmlns:a16="http://schemas.microsoft.com/office/drawing/2014/main" val="3810834462"/>
                    </a:ext>
                  </a:extLst>
                </a:gridCol>
                <a:gridCol w="1253293">
                  <a:extLst>
                    <a:ext uri="{9D8B030D-6E8A-4147-A177-3AD203B41FA5}">
                      <a16:colId xmlns:a16="http://schemas.microsoft.com/office/drawing/2014/main" val="702971656"/>
                    </a:ext>
                  </a:extLst>
                </a:gridCol>
                <a:gridCol w="3884077">
                  <a:extLst>
                    <a:ext uri="{9D8B030D-6E8A-4147-A177-3AD203B41FA5}">
                      <a16:colId xmlns:a16="http://schemas.microsoft.com/office/drawing/2014/main" val="2753523646"/>
                    </a:ext>
                  </a:extLst>
                </a:gridCol>
                <a:gridCol w="598418">
                  <a:extLst>
                    <a:ext uri="{9D8B030D-6E8A-4147-A177-3AD203B41FA5}">
                      <a16:colId xmlns:a16="http://schemas.microsoft.com/office/drawing/2014/main" val="1615389899"/>
                    </a:ext>
                  </a:extLst>
                </a:gridCol>
              </a:tblGrid>
              <a:tr h="24618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"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건설현장 소방안전관리자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"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선임 관련 내용 요약</a:t>
                      </a:r>
                    </a:p>
                  </a:txBody>
                  <a:tcPr marL="3420" marR="3420" marT="34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785385"/>
                  </a:ext>
                </a:extLst>
              </a:tr>
              <a:tr h="19904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앞으로 신규 현장은 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"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화재의 예방 및 안전관리에 관한 법률 제 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"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 의거 건설현장 소방안전</a:t>
                      </a:r>
                    </a:p>
                  </a:txBody>
                  <a:tcPr marL="3420" marR="3420" marT="34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420" marR="3420" marT="34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479132"/>
                  </a:ext>
                </a:extLst>
              </a:tr>
              <a:tr h="199042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관리자를 공사 초기부터 선임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신고후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현장 배치해야 합니다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3420" marR="3420" marT="34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420" marR="3420" marT="34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295400"/>
                  </a:ext>
                </a:extLst>
              </a:tr>
              <a:tr h="219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내용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563405"/>
                  </a:ext>
                </a:extLst>
              </a:tr>
              <a:tr h="4399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건설현장 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소방안전관리자란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?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2022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부터 건설현장 소방안전관리자 선임 제도 신설됨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건설현장에 투입되어 착공에서 건축물 사용승인일까지 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해당 업무 수행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877674"/>
                  </a:ext>
                </a:extLst>
              </a:tr>
              <a:tr h="89045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해당 업무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건설현장의 소방계획서의 작성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임시소방시설의 설치 및 관리에 대한 감독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공사진행 단계별 피난안전구역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피난로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등의 확보와 관리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건설현장의 작업자에 대한 소방안전 교육 및 훈련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초기대응체계의 구성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 및 교육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화기취급의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감독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화재위험작업의 허가 및 관리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그밖의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소방청장이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고시하는 업무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18237"/>
                  </a:ext>
                </a:extLst>
              </a:tr>
              <a:tr h="6914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선임 기준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건축물 연면적의 합계가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15,000m2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연면적이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5,000m2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이상인 것으로서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b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-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지하층수가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층 이상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b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-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지상층의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층수가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 이상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b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-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냉동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냉장창고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건설현장 소방안전관리 대상물</a:t>
                      </a: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935729"/>
                  </a:ext>
                </a:extLst>
              </a:tr>
              <a:tr h="3038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적용 시점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2022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 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일부터 건축허가 신청서가 접수된 시점부터 적용  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소방공사 착공신고 시점이 아님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555094"/>
                  </a:ext>
                </a:extLst>
              </a:tr>
              <a:tr h="25142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선임 기간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소방시설공사 착공신고일부터 건축물 사용승인일까지 선임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03443"/>
                  </a:ext>
                </a:extLst>
              </a:tr>
              <a:tr h="3038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신고 의무자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건설공사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시공자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선임한 날로부터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이내 신고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991885"/>
                  </a:ext>
                </a:extLst>
              </a:tr>
              <a:tr h="3038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선임 자격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소방안전관리자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"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특급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급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2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급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3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급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"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자격증 중 어느 하나를 취득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하고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강습교육을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수료한 자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286256"/>
                  </a:ext>
                </a:extLst>
              </a:tr>
              <a:tr h="3038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겸직 여부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 분야 안전관리자 겸직 제한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소방기술자로 선임된 자는 겸직 제한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127351"/>
                  </a:ext>
                </a:extLst>
              </a:tr>
              <a:tr h="6756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자격 취득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1)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전기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기사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산업기사 포함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자격증 소유자는 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소방안전원에서 시험없이 소방안전관리자 자격증 발급 가능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발급비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10,000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 소요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b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2)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자격증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취득후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소방안전원에서 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(24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시간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강습교육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수료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그외는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응시자격 확인후 시험 응시 후 취득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503246"/>
                  </a:ext>
                </a:extLst>
              </a:tr>
              <a:tr h="3038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처벌 기준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선임 하지 않은 경우 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 이하의 벌금</a:t>
                      </a:r>
                      <a:b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• 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기간 내에 선임 신고를 하지 않은 경우 </a:t>
                      </a:r>
                      <a:r>
                        <a:rPr lang="en-US" altLang="ko-KR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200</a:t>
                      </a:r>
                      <a:r>
                        <a:rPr lang="ko-KR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만원 이하의 과태료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420" marR="3420" marT="34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5334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353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월간실적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제출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그림 8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" y="894069"/>
            <a:ext cx="7275780" cy="52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3666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그림 5" descr="화면 캡처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"/>
          <a:stretch/>
        </p:blipFill>
        <p:spPr>
          <a:xfrm>
            <a:off x="828159" y="731520"/>
            <a:ext cx="7333259" cy="3333611"/>
          </a:xfrm>
          <a:prstGeom prst="rect">
            <a:avLst/>
          </a:prstGeom>
        </p:spPr>
      </p:pic>
      <p:pic>
        <p:nvPicPr>
          <p:cNvPr id="4" name="그림 3" descr="화면 캡처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" b="43736"/>
          <a:stretch/>
        </p:blipFill>
        <p:spPr>
          <a:xfrm>
            <a:off x="806942" y="3927566"/>
            <a:ext cx="7161401" cy="22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이녹스현장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그림 6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084"/>
            <a:ext cx="9144000" cy="41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이녹스현장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8" name="그림 7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726217"/>
            <a:ext cx="8895959" cy="40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261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2295951980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2023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ko-KR" sz="14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</a:t>
                      </a:r>
                      <a:r>
                        <a:rPr lang="en-US" altLang="ko-KR" sz="14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4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 별 </a:t>
                      </a:r>
                      <a:r>
                        <a:rPr lang="en-US" altLang="ko-KR" sz="14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4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실적 제출 현황</a:t>
                      </a:r>
                      <a:endParaRPr lang="en-US" altLang="ko-KR" sz="14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현장 없음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(30</a:t>
                      </a:r>
                      <a:r>
                        <a:rPr lang="ko-KR" altLang="en-US" sz="12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개현장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4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4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4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비상 모의훈련 실시 현황</a:t>
                      </a:r>
                      <a:endParaRPr lang="en-US" altLang="ko-KR" sz="14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기간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2023. 02. 14 ~ 2023. 02. 28 (2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주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대상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국내 모든 현장</a:t>
                      </a:r>
                      <a:endParaRPr lang="en-US" altLang="ko-KR" sz="12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방법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: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화재 발생을 가정해 비상 모의훈련 실시</a:t>
                      </a:r>
                      <a:endParaRPr lang="en-US" altLang="ko-KR" sz="12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사업부문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별 실시 현황</a:t>
                      </a:r>
                      <a:endParaRPr lang="en-US" altLang="ko-KR" sz="12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4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4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4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4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4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0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</a:t>
                      </a: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실시 현장은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4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월까지 훈련 완료 예정</a:t>
                      </a:r>
                      <a:endParaRPr lang="en-US" altLang="ko-KR" sz="12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   (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영종 </a:t>
                      </a:r>
                      <a:r>
                        <a:rPr lang="ko-KR" altLang="en-US" sz="12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스페이시스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셀트리온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PKG-2,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기흥화성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공구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4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400" b="1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신규현장</a:t>
                      </a:r>
                      <a:endParaRPr lang="en-US" altLang="ko-KR" sz="14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건축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안성 </a:t>
                      </a:r>
                      <a:r>
                        <a:rPr lang="ko-KR" altLang="en-US" sz="12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모산리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평택 </a:t>
                      </a:r>
                      <a:r>
                        <a:rPr lang="ko-KR" altLang="en-US" sz="12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알박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,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부평 한국경제신문</a:t>
                      </a:r>
                      <a:endParaRPr lang="en-US" altLang="ko-KR" sz="12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 -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하이테크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: </a:t>
                      </a:r>
                      <a:r>
                        <a:rPr lang="ko-KR" altLang="en-US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고덕 </a:t>
                      </a:r>
                      <a:r>
                        <a:rPr lang="en-US" altLang="ko-KR" sz="12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P3</a:t>
                      </a:r>
                    </a:p>
                  </a:txBody>
                  <a:tcPr marL="6775" marR="6775" marT="67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171027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2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3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정기점검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예정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4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(3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포상 예정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) 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안전관리자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48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기능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개 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건 등록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8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모의훈련 실시 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상반기 모의훈련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9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년 평가 결과 공유 완료 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10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정기 점검 실시 예정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(4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) 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정기 점검 실시 예정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(4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) 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744BEF6-80D3-49DF-BFED-BC04A1B7D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20995"/>
              </p:ext>
            </p:extLst>
          </p:nvPr>
        </p:nvGraphicFramePr>
        <p:xfrm>
          <a:off x="4760263" y="3129294"/>
          <a:ext cx="3938654" cy="153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982">
                  <a:extLst>
                    <a:ext uri="{9D8B030D-6E8A-4147-A177-3AD203B41FA5}">
                      <a16:colId xmlns:a16="http://schemas.microsoft.com/office/drawing/2014/main" val="1889353733"/>
                    </a:ext>
                  </a:extLst>
                </a:gridCol>
                <a:gridCol w="803168">
                  <a:extLst>
                    <a:ext uri="{9D8B030D-6E8A-4147-A177-3AD203B41FA5}">
                      <a16:colId xmlns:a16="http://schemas.microsoft.com/office/drawing/2014/main" val="219220840"/>
                    </a:ext>
                  </a:extLst>
                </a:gridCol>
                <a:gridCol w="803168">
                  <a:extLst>
                    <a:ext uri="{9D8B030D-6E8A-4147-A177-3AD203B41FA5}">
                      <a16:colId xmlns:a16="http://schemas.microsoft.com/office/drawing/2014/main" val="2492675361"/>
                    </a:ext>
                  </a:extLst>
                </a:gridCol>
                <a:gridCol w="803168">
                  <a:extLst>
                    <a:ext uri="{9D8B030D-6E8A-4147-A177-3AD203B41FA5}">
                      <a16:colId xmlns:a16="http://schemas.microsoft.com/office/drawing/2014/main" val="1171251004"/>
                    </a:ext>
                  </a:extLst>
                </a:gridCol>
                <a:gridCol w="803168">
                  <a:extLst>
                    <a:ext uri="{9D8B030D-6E8A-4147-A177-3AD203B41FA5}">
                      <a16:colId xmlns:a16="http://schemas.microsoft.com/office/drawing/2014/main" val="1611962806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사업부문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대상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완료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 실시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실시율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318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종합건설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92%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121039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하이테크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88%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25285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플랜트</a:t>
                      </a: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100%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75080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계</a:t>
                      </a: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29</a:t>
                      </a: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26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90%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78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영종도현장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7" y="640343"/>
            <a:ext cx="8168642" cy="55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458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영종도현장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 descr="화면 캡처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2584" y="1979693"/>
            <a:ext cx="4101737" cy="2789758"/>
          </a:xfrm>
          <a:prstGeom prst="rect">
            <a:avLst/>
          </a:prstGeom>
        </p:spPr>
      </p:pic>
      <p:pic>
        <p:nvPicPr>
          <p:cNvPr id="5" name="그림 4" descr="화면 캡처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1571" y="2091037"/>
            <a:ext cx="4110446" cy="2593192"/>
          </a:xfrm>
          <a:prstGeom prst="rect">
            <a:avLst/>
          </a:prstGeom>
        </p:spPr>
      </p:pic>
      <p:pic>
        <p:nvPicPr>
          <p:cNvPr id="6" name="그림 5" descr="화면 캡처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45309" y="1681622"/>
            <a:ext cx="4310746" cy="32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150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빅텍현장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" y="677635"/>
            <a:ext cx="8046720" cy="55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766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셀트리온현장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그림 8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627742"/>
            <a:ext cx="8398330" cy="55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1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766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셀트리온현장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" name="그림 9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689181"/>
            <a:ext cx="8534400" cy="56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1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청주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M15)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9" y="601735"/>
            <a:ext cx="6256562" cy="56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4842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이녹스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 descr="화면 캡처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28" y="680936"/>
            <a:ext cx="5291845" cy="57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3666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r>
              <a:rPr lang="ko-KR" altLang="en-US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400" b="1" dirty="0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2400" b="1" dirty="0" err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41" y="925740"/>
            <a:ext cx="7096272" cy="2331266"/>
          </a:xfrm>
          <a:prstGeom prst="rect">
            <a:avLst/>
          </a:prstGeom>
        </p:spPr>
      </p:pic>
      <p:pic>
        <p:nvPicPr>
          <p:cNvPr id="4" name="그림 3" descr="화면 캡처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2" y="3252010"/>
            <a:ext cx="7240117" cy="26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35173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714" y="3572530"/>
            <a:ext cx="4293327" cy="20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ko-KR" altLang="en-US" sz="1400" dirty="0">
                <a:latin typeface="+mn-ea"/>
              </a:rPr>
              <a:t>◎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2023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3</a:t>
            </a:r>
            <a:r>
              <a:rPr lang="ko-KR" altLang="en-US" sz="1400" b="1" dirty="0">
                <a:latin typeface="+mn-ea"/>
              </a:rPr>
              <a:t>월 안전사고 발생 현황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14000"/>
              </a:lnSpc>
            </a:pPr>
            <a:r>
              <a:rPr lang="en-US" altLang="ko-KR" sz="1200" dirty="0">
                <a:latin typeface="+mn-ea"/>
              </a:rPr>
              <a:t>  - </a:t>
            </a:r>
            <a:r>
              <a:rPr lang="ko-KR" altLang="en-US" sz="1200" dirty="0">
                <a:latin typeface="+mn-ea"/>
              </a:rPr>
              <a:t>사업부문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14000"/>
              </a:lnSpc>
            </a:pPr>
            <a:r>
              <a:rPr lang="en-US" altLang="ko-KR" sz="1200" dirty="0">
                <a:latin typeface="+mn-ea"/>
              </a:rPr>
              <a:t>  </a:t>
            </a:r>
          </a:p>
          <a:p>
            <a:pPr>
              <a:lnSpc>
                <a:spcPct val="114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14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14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14000"/>
              </a:lnSpc>
            </a:pPr>
            <a:r>
              <a:rPr lang="en-US" altLang="ko-KR" sz="1200" dirty="0">
                <a:latin typeface="+mn-ea"/>
              </a:rPr>
              <a:t>   * </a:t>
            </a:r>
            <a:r>
              <a:rPr lang="ko-KR" altLang="en-US" sz="1200" dirty="0">
                <a:latin typeface="+mn-ea"/>
              </a:rPr>
              <a:t>기타 사고 </a:t>
            </a:r>
            <a:r>
              <a:rPr lang="en-US" altLang="ko-KR" sz="1200" dirty="0">
                <a:latin typeface="+mn-ea"/>
              </a:rPr>
              <a:t>: </a:t>
            </a:r>
            <a:r>
              <a:rPr lang="ko-KR" altLang="en-US" sz="1200" dirty="0">
                <a:latin typeface="+mn-ea"/>
              </a:rPr>
              <a:t>용접 불티 비산에 의한 컨테이너 화재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14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14000"/>
              </a:lnSpc>
            </a:pPr>
            <a:r>
              <a:rPr lang="en-US" altLang="ko-KR" sz="1200" dirty="0">
                <a:latin typeface="+mn-ea"/>
              </a:rPr>
              <a:t>-</a:t>
            </a:r>
            <a:r>
              <a:rPr lang="ko-KR" altLang="en-US" sz="1200" dirty="0">
                <a:latin typeface="+mn-ea"/>
              </a:rPr>
              <a:t> 재해유형 별 현황</a:t>
            </a:r>
            <a:endParaRPr lang="en-US" altLang="ko-KR" sz="1200" dirty="0">
              <a:latin typeface="+mn-ea"/>
            </a:endParaRPr>
          </a:p>
        </p:txBody>
      </p:sp>
      <p:graphicFrame>
        <p:nvGraphicFramePr>
          <p:cNvPr id="16" name="차트 15"/>
          <p:cNvGraphicFramePr>
            <a:graphicFrameLocks/>
          </p:cNvGraphicFramePr>
          <p:nvPr/>
        </p:nvGraphicFramePr>
        <p:xfrm>
          <a:off x="2259108" y="3911084"/>
          <a:ext cx="2199683" cy="2247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DC862F2E-3C1A-4940-ACDE-4E06ABBD1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437578"/>
              </p:ext>
            </p:extLst>
          </p:nvPr>
        </p:nvGraphicFramePr>
        <p:xfrm>
          <a:off x="4855578" y="4092301"/>
          <a:ext cx="4068475" cy="800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95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813695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종합건설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하이테크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전사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기타사고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827528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0BF06C0-3CFD-4BBF-9AFF-BCF06C580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86066"/>
              </p:ext>
            </p:extLst>
          </p:nvPr>
        </p:nvGraphicFramePr>
        <p:xfrm>
          <a:off x="4860601" y="5575583"/>
          <a:ext cx="4063452" cy="53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00">
                  <a:extLst>
                    <a:ext uri="{9D8B030D-6E8A-4147-A177-3AD203B41FA5}">
                      <a16:colId xmlns:a16="http://schemas.microsoft.com/office/drawing/2014/main" val="2735498509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5143245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넘어짐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끼임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떨어짐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맞음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기타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</a:tbl>
          </a:graphicData>
        </a:graphic>
      </p:graphicFrame>
      <p:graphicFrame>
        <p:nvGraphicFramePr>
          <p:cNvPr id="12" name="차트 11">
            <a:extLst>
              <a:ext uri="{FF2B5EF4-FFF2-40B4-BE49-F238E27FC236}">
                <a16:creationId xmlns:a16="http://schemas.microsoft.com/office/drawing/2014/main" id="{4908B9C4-C2D9-416F-9846-D4E02A97AF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833087"/>
              </p:ext>
            </p:extLst>
          </p:nvPr>
        </p:nvGraphicFramePr>
        <p:xfrm>
          <a:off x="147959" y="849721"/>
          <a:ext cx="4310820" cy="257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차트 12">
            <a:extLst>
              <a:ext uri="{FF2B5EF4-FFF2-40B4-BE49-F238E27FC236}">
                <a16:creationId xmlns:a16="http://schemas.microsoft.com/office/drawing/2014/main" id="{DD321909-D35D-4A80-9895-554BCD2647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327146"/>
              </p:ext>
            </p:extLst>
          </p:nvPr>
        </p:nvGraphicFramePr>
        <p:xfrm>
          <a:off x="173026" y="3572530"/>
          <a:ext cx="4310820" cy="2586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AD3118A9-4AF9-4D6F-B2BD-422236F6BE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844468"/>
              </p:ext>
            </p:extLst>
          </p:nvPr>
        </p:nvGraphicFramePr>
        <p:xfrm>
          <a:off x="4702714" y="849721"/>
          <a:ext cx="4293327" cy="257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090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35173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046739"/>
              </p:ext>
            </p:extLst>
          </p:nvPr>
        </p:nvGraphicFramePr>
        <p:xfrm>
          <a:off x="151995" y="802025"/>
          <a:ext cx="8855818" cy="5384765"/>
        </p:xfrm>
        <a:graphic>
          <a:graphicData uri="http://schemas.openxmlformats.org/drawingml/2006/table">
            <a:tbl>
              <a:tblPr/>
              <a:tblGrid>
                <a:gridCol w="571343">
                  <a:extLst>
                    <a:ext uri="{9D8B030D-6E8A-4147-A177-3AD203B41FA5}">
                      <a16:colId xmlns:a16="http://schemas.microsoft.com/office/drawing/2014/main" val="292364754"/>
                    </a:ext>
                  </a:extLst>
                </a:gridCol>
                <a:gridCol w="417520">
                  <a:extLst>
                    <a:ext uri="{9D8B030D-6E8A-4147-A177-3AD203B41FA5}">
                      <a16:colId xmlns:a16="http://schemas.microsoft.com/office/drawing/2014/main" val="365274467"/>
                    </a:ext>
                  </a:extLst>
                </a:gridCol>
                <a:gridCol w="933926">
                  <a:extLst>
                    <a:ext uri="{9D8B030D-6E8A-4147-A177-3AD203B41FA5}">
                      <a16:colId xmlns:a16="http://schemas.microsoft.com/office/drawing/2014/main" val="1546846441"/>
                    </a:ext>
                  </a:extLst>
                </a:gridCol>
                <a:gridCol w="1307497">
                  <a:extLst>
                    <a:ext uri="{9D8B030D-6E8A-4147-A177-3AD203B41FA5}">
                      <a16:colId xmlns:a16="http://schemas.microsoft.com/office/drawing/2014/main" val="2077715663"/>
                    </a:ext>
                  </a:extLst>
                </a:gridCol>
                <a:gridCol w="681217">
                  <a:extLst>
                    <a:ext uri="{9D8B030D-6E8A-4147-A177-3AD203B41FA5}">
                      <a16:colId xmlns:a16="http://schemas.microsoft.com/office/drawing/2014/main" val="1704454590"/>
                    </a:ext>
                  </a:extLst>
                </a:gridCol>
                <a:gridCol w="4944315">
                  <a:extLst>
                    <a:ext uri="{9D8B030D-6E8A-4147-A177-3AD203B41FA5}">
                      <a16:colId xmlns:a16="http://schemas.microsoft.com/office/drawing/2014/main" val="300436783"/>
                    </a:ext>
                  </a:extLst>
                </a:gridCol>
              </a:tblGrid>
              <a:tr h="55537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사업부문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사고발생일자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현장명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재해 유형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사고 내용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40474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종합건설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2023-01-07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용인 북리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NRC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 상부에서 이동 중 철근 사이로 발이 빠지면서 발목이 꺾여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염좌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90799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(11)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2023-01-17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동탄 해성산업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결빙구간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제빙작업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중 미끄러져 복숭아뼈 골절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750209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2023-01-18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판교 픽셀플러스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화상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용접작업 중 불꽃이 튀어 오른쪽 눈 각막 화상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한쪽 렌즈가 없는 보안경 착용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193431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2023-01-30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창원 해성디에스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컨테이너로 이동 중 바닥이 움푹 파인 곳에 발을 헛디뎌 넘어지며 손가락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염좌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292066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2023-02-07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천안 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MEMC P2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화상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배전반 작업 중 실수로 작동 중인 고압반을 열어 전기 단락에 의한 아크 발생으로 화상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851948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2023-02-13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용인 북리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물체에맞음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벽면에 기대놓았던 비계 지주를 타근로자가 건들며 넘어져 손에 맞아 손목 염좌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506777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2023-02-13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용인 북리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물체에맞음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NRC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 설치를 위해 상부에 올려둔 연결 철판이 발등에 떨어져 발등 골절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714087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2023-02-14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영종도 스페이시스원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떨어짐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잭서포트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받침 홀에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절곡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철근을 꽂아 당기며 자재 정리 중 철근이 빠지며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단부로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떨어져 사망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407325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2023-02-15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송도 빅텍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떨어짐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거푸집 해체를 위해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동바리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수평연결재에 올라가는 순간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연결재가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처지며 떨어져 척추 골절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970731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2023-03-01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동탄 해성산업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판넬을 들고 이동 중 발목 접질려 넘어지며 오른쪽 발목 골절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22993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2023-03-07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용인 북리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넘어짐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케이블트레이 설치 후 사다리로 내려오다가 발이 미끄러지며 동료와 부딪히고 아래로 떨어져 무릎 골절</a:t>
                      </a: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29178"/>
                  </a:ext>
                </a:extLst>
              </a:tr>
              <a:tr h="402449">
                <a:tc>
                  <a:txBody>
                    <a:bodyPr/>
                    <a:lstStyle/>
                    <a:p>
                      <a:pPr algn="ctr" fontAlgn="ctr"/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871" marR="5871" marT="587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47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5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D4FDF52E-0383-47D5-B0EA-051B10F33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89850"/>
              </p:ext>
            </p:extLst>
          </p:nvPr>
        </p:nvGraphicFramePr>
        <p:xfrm>
          <a:off x="168332" y="843476"/>
          <a:ext cx="4201245" cy="5330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103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2982142">
                  <a:extLst>
                    <a:ext uri="{9D8B030D-6E8A-4147-A177-3AD203B41FA5}">
                      <a16:colId xmlns:a16="http://schemas.microsoft.com/office/drawing/2014/main" val="3035678788"/>
                    </a:ext>
                  </a:extLst>
                </a:gridCol>
              </a:tblGrid>
              <a:tr h="71281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발생 일시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13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시 </a:t>
                      </a:r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분 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  <a:tr h="7133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발생 위치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+mn-ea"/>
                          <a:ea typeface="+mn-ea"/>
                        </a:rPr>
                        <a:t>P2 Puller Room 1F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471225"/>
                  </a:ext>
                </a:extLst>
              </a:tr>
              <a:tr h="7133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사고 유형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+mn-ea"/>
                          <a:ea typeface="+mn-ea"/>
                        </a:rPr>
                        <a:t>배관 낙하에 의한 타박</a:t>
                      </a:r>
                      <a:endParaRPr lang="en-US" altLang="ko-KR" sz="16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227095"/>
                  </a:ext>
                </a:extLst>
              </a:tr>
              <a:tr h="31914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사고 내용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체인블럭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사용해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파이프랙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위로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배관 양중 후 용접작업을 위해 고정되어 있던 배관을 이동하는 과정에서 고정되어 있던 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체인블럭을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해체하는 순간 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배관이 낙하하여 재해자 강타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요추 </a:t>
                      </a:r>
                      <a:r>
                        <a:rPr lang="ko-KR" altLang="en-US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염좌</a:t>
                      </a:r>
                      <a:r>
                        <a:rPr lang="ko-KR" alt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및 긴장</a:t>
                      </a:r>
                      <a:endParaRPr lang="en-US" altLang="ko-KR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749166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02B036C6-35B3-41EB-9AFF-6281DB1C6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474095"/>
              </p:ext>
            </p:extLst>
          </p:nvPr>
        </p:nvGraphicFramePr>
        <p:xfrm>
          <a:off x="4435245" y="843474"/>
          <a:ext cx="4564515" cy="5330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451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</a:tblGrid>
              <a:tr h="7133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/>
                        <a:t>사고 상황 사진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837633"/>
                  </a:ext>
                </a:extLst>
              </a:tr>
              <a:tr h="4617686"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</a:tbl>
          </a:graphicData>
        </a:graphic>
      </p:graphicFrame>
      <p:grpSp>
        <p:nvGrpSpPr>
          <p:cNvPr id="25" name="그룹 24">
            <a:extLst>
              <a:ext uri="{FF2B5EF4-FFF2-40B4-BE49-F238E27FC236}">
                <a16:creationId xmlns:a16="http://schemas.microsoft.com/office/drawing/2014/main" id="{944B3A78-5737-4A5D-BCE1-29AEAE4B6E90}"/>
              </a:ext>
            </a:extLst>
          </p:cNvPr>
          <p:cNvGrpSpPr/>
          <p:nvPr/>
        </p:nvGrpSpPr>
        <p:grpSpPr>
          <a:xfrm>
            <a:off x="4552968" y="1647577"/>
            <a:ext cx="2108790" cy="4526883"/>
            <a:chOff x="0" y="0"/>
            <a:chExt cx="3872335" cy="4392929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6A4D39F1-CEAD-4BDB-AF22-C409F1E3E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72335" cy="4392929"/>
            </a:xfrm>
            <a:prstGeom prst="rect">
              <a:avLst/>
            </a:prstGeom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E6E2E4DD-21DE-478B-9F97-29BC5735FB29}"/>
                </a:ext>
              </a:extLst>
            </p:cNvPr>
            <p:cNvSpPr/>
            <p:nvPr/>
          </p:nvSpPr>
          <p:spPr bwMode="auto">
            <a:xfrm>
              <a:off x="1721995" y="2470772"/>
              <a:ext cx="710180" cy="918223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0" tIns="32657" rIns="0" bIns="32657" numCol="1" rtlCol="0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ko-KR" altLang="en-US" sz="1000" b="1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1D78E056-DA6F-495A-AE17-D2F9340DC10E}"/>
                </a:ext>
              </a:extLst>
            </p:cNvPr>
            <p:cNvSpPr/>
            <p:nvPr/>
          </p:nvSpPr>
          <p:spPr bwMode="auto">
            <a:xfrm>
              <a:off x="1106059" y="1893491"/>
              <a:ext cx="1579991" cy="36774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0" tIns="32657" rIns="0" bIns="32657" numCol="1" rtlCol="0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ko-KR" altLang="en-US" sz="1000" b="1" dirty="0">
                  <a:latin typeface="맑은 고딕" pitchFamily="50" charset="-127"/>
                  <a:ea typeface="맑은 고딕" pitchFamily="50" charset="-127"/>
                </a:rPr>
                <a:t>낙하한 배관</a:t>
              </a:r>
            </a:p>
          </p:txBody>
        </p: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9C33319B-C33B-45F7-925D-B07C857AC195}"/>
                </a:ext>
              </a:extLst>
            </p:cNvPr>
            <p:cNvCxnSpPr/>
            <p:nvPr/>
          </p:nvCxnSpPr>
          <p:spPr>
            <a:xfrm flipH="1">
              <a:off x="1819275" y="557041"/>
              <a:ext cx="12609" cy="125080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D7F6350-5053-40D2-A2D7-8D4947F92671}"/>
              </a:ext>
            </a:extLst>
          </p:cNvPr>
          <p:cNvGrpSpPr/>
          <p:nvPr/>
        </p:nvGrpSpPr>
        <p:grpSpPr>
          <a:xfrm>
            <a:off x="6810557" y="1642842"/>
            <a:ext cx="2042288" cy="4526883"/>
            <a:chOff x="0" y="0"/>
            <a:chExt cx="3429608" cy="4402455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6C433ACC-2D6F-4B03-8A20-12E433BA8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429608" cy="4402455"/>
            </a:xfrm>
            <a:prstGeom prst="rect">
              <a:avLst/>
            </a:prstGeom>
          </p:spPr>
        </p:pic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596821E3-D8E4-4DDB-807D-68DCDEB68468}"/>
                </a:ext>
              </a:extLst>
            </p:cNvPr>
            <p:cNvSpPr/>
            <p:nvPr/>
          </p:nvSpPr>
          <p:spPr bwMode="auto">
            <a:xfrm>
              <a:off x="1476831" y="391128"/>
              <a:ext cx="1441054" cy="344224"/>
            </a:xfrm>
            <a:prstGeom prst="rect">
              <a:avLst/>
            </a:prstGeom>
            <a:solidFill>
              <a:schemeClr val="bg1"/>
            </a:solidFill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0" tIns="32657" rIns="0" bIns="32657" numCol="1" rtlCol="0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ko-KR" altLang="en-US" sz="1000" b="1">
                  <a:latin typeface="맑은 고딕" pitchFamily="50" charset="-127"/>
                  <a:ea typeface="맑은 고딕" pitchFamily="50" charset="-127"/>
                </a:rPr>
                <a:t>낙하 배관</a:t>
              </a:r>
            </a:p>
          </p:txBody>
        </p:sp>
      </p:grpSp>
      <p:pic>
        <p:nvPicPr>
          <p:cNvPr id="33" name="그래픽 32" descr="남자">
            <a:extLst>
              <a:ext uri="{FF2B5EF4-FFF2-40B4-BE49-F238E27FC236}">
                <a16:creationId xmlns:a16="http://schemas.microsoft.com/office/drawing/2014/main" id="{AA7CF3B2-0192-4E47-AE3E-BA6904D8D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1418774">
            <a:off x="7205417" y="3097291"/>
            <a:ext cx="788203" cy="1400197"/>
          </a:xfrm>
          <a:prstGeom prst="rect">
            <a:avLst/>
          </a:prstGeom>
        </p:spPr>
      </p:pic>
      <p:sp>
        <p:nvSpPr>
          <p:cNvPr id="34" name="폭발: 8pt 33">
            <a:extLst>
              <a:ext uri="{FF2B5EF4-FFF2-40B4-BE49-F238E27FC236}">
                <a16:creationId xmlns:a16="http://schemas.microsoft.com/office/drawing/2014/main" id="{51BBA21B-EAC4-4240-B1DD-1ECE405065F4}"/>
              </a:ext>
            </a:extLst>
          </p:cNvPr>
          <p:cNvSpPr/>
          <p:nvPr/>
        </p:nvSpPr>
        <p:spPr>
          <a:xfrm>
            <a:off x="7570801" y="3575555"/>
            <a:ext cx="393494" cy="504321"/>
          </a:xfrm>
          <a:prstGeom prst="irregularSeal1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highlight>
                <a:srgbClr val="FF0000"/>
              </a:highlight>
            </a:endParaRPr>
          </a:p>
        </p:txBody>
      </p: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F6E9EE9A-AC09-4251-9699-AAFD6225726B}"/>
              </a:ext>
            </a:extLst>
          </p:cNvPr>
          <p:cNvCxnSpPr>
            <a:cxnSpLocks/>
          </p:cNvCxnSpPr>
          <p:nvPr/>
        </p:nvCxnSpPr>
        <p:spPr>
          <a:xfrm>
            <a:off x="7664315" y="1825461"/>
            <a:ext cx="15000" cy="8082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0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4A19B136-9476-4714-8191-11E33366B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28479"/>
              </p:ext>
            </p:extLst>
          </p:nvPr>
        </p:nvGraphicFramePr>
        <p:xfrm>
          <a:off x="4435244" y="843472"/>
          <a:ext cx="4564515" cy="53335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451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</a:tblGrid>
              <a:tr h="71364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/>
                        <a:t>당사 개선 사항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837633"/>
                  </a:ext>
                </a:extLst>
              </a:tr>
              <a:tr h="461989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800" b="1" dirty="0"/>
                        <a:t>▶ 현상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800" b="1" dirty="0"/>
                        <a:t> - </a:t>
                      </a:r>
                      <a:r>
                        <a:rPr lang="ko-KR" altLang="en-US" sz="1800" b="1" dirty="0"/>
                        <a:t>안전보건총괄책임자 </a:t>
                      </a:r>
                      <a:r>
                        <a:rPr lang="en-US" altLang="ko-KR" sz="1800" b="1" dirty="0"/>
                        <a:t>: </a:t>
                      </a:r>
                      <a:r>
                        <a:rPr lang="ko-KR" altLang="en-US" sz="1800" b="1" dirty="0"/>
                        <a:t>종건 현장소장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800" b="1" dirty="0"/>
                        <a:t> - </a:t>
                      </a:r>
                      <a:r>
                        <a:rPr lang="ko-KR" altLang="en-US" sz="1800" b="1" dirty="0"/>
                        <a:t>작업구간 </a:t>
                      </a:r>
                      <a:r>
                        <a:rPr lang="en-US" altLang="ko-KR" sz="1800" b="1" dirty="0"/>
                        <a:t>: </a:t>
                      </a:r>
                      <a:r>
                        <a:rPr lang="ko-KR" altLang="en-US" sz="1800" b="1" dirty="0"/>
                        <a:t>하이테크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800" b="1" dirty="0"/>
                        <a:t> - </a:t>
                      </a:r>
                      <a:r>
                        <a:rPr lang="ko-KR" altLang="en-US" sz="1800" b="1" dirty="0"/>
                        <a:t>작업구간 승인 절차 </a:t>
                      </a:r>
                      <a:r>
                        <a:rPr lang="en-US" altLang="ko-KR" sz="1800" b="1" dirty="0"/>
                        <a:t>: </a:t>
                      </a:r>
                      <a:r>
                        <a:rPr lang="ko-KR" altLang="en-US" sz="1800" b="1" dirty="0"/>
                        <a:t>하이테크 전결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800" b="1" dirty="0"/>
                        <a:t> - </a:t>
                      </a:r>
                      <a:r>
                        <a:rPr lang="ko-KR" altLang="en-US" sz="1800" b="1" dirty="0"/>
                        <a:t>종건 현장소장 승인절차 없음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1800" b="1" dirty="0"/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dirty="0"/>
                        <a:t>▶ 해결방안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800" b="1" dirty="0"/>
                        <a:t> - </a:t>
                      </a:r>
                      <a:r>
                        <a:rPr lang="ko-KR" altLang="en-US" sz="1800" b="1" dirty="0"/>
                        <a:t>종건 및 하이테크 </a:t>
                      </a:r>
                      <a:r>
                        <a:rPr lang="ko-KR" altLang="en-US" sz="1800" b="1" dirty="0" err="1"/>
                        <a:t>작업시</a:t>
                      </a:r>
                      <a:r>
                        <a:rPr lang="ko-KR" altLang="en-US" sz="1800" b="1" dirty="0"/>
                        <a:t> 종건소장 승인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800" b="1" dirty="0"/>
                        <a:t>   </a:t>
                      </a:r>
                      <a:r>
                        <a:rPr lang="ko-KR" altLang="en-US" sz="1800" b="1" dirty="0"/>
                        <a:t>일원화</a:t>
                      </a:r>
                      <a:endParaRPr lang="en-US" altLang="ko-KR" sz="18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800" b="1" dirty="0"/>
                        <a:t> - </a:t>
                      </a:r>
                      <a:r>
                        <a:rPr lang="ko-KR" altLang="en-US" sz="1800" b="1" dirty="0"/>
                        <a:t>종건 및 하이테크 안전관리자 동시 관리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</a:tbl>
          </a:graphicData>
        </a:graphic>
      </p:graphicFrame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3923F259-5A94-4696-88DD-1F0D2DB22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266045"/>
              </p:ext>
            </p:extLst>
          </p:nvPr>
        </p:nvGraphicFramePr>
        <p:xfrm>
          <a:off x="170699" y="843474"/>
          <a:ext cx="4198878" cy="53335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4481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2984397">
                  <a:extLst>
                    <a:ext uri="{9D8B030D-6E8A-4147-A177-3AD203B41FA5}">
                      <a16:colId xmlns:a16="http://schemas.microsoft.com/office/drawing/2014/main" val="3035678788"/>
                    </a:ext>
                  </a:extLst>
                </a:gridCol>
              </a:tblGrid>
              <a:tr h="22315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사고 원인</a:t>
                      </a:r>
                      <a:endParaRPr lang="en-US" altLang="ko-KR" sz="16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양중작업에 따른 </a:t>
                      </a:r>
                      <a:r>
                        <a:rPr lang="ko-KR" altLang="en-US" sz="1600" baseline="0" dirty="0" err="1">
                          <a:latin typeface="+mn-ea"/>
                          <a:ea typeface="+mn-ea"/>
                        </a:rPr>
                        <a:t>걸고리</a:t>
                      </a: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 관련 안전수칙 </a:t>
                      </a:r>
                      <a:r>
                        <a:rPr lang="ko-KR" altLang="en-US" sz="1600" baseline="0" dirty="0" err="1">
                          <a:latin typeface="+mn-ea"/>
                          <a:ea typeface="+mn-ea"/>
                        </a:rPr>
                        <a:t>미준수</a:t>
                      </a:r>
                      <a:endParaRPr lang="en-US" altLang="ko-KR" sz="1600" baseline="0" dirty="0">
                        <a:latin typeface="+mn-ea"/>
                        <a:ea typeface="+mn-ea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600" baseline="0" dirty="0" err="1">
                          <a:latin typeface="+mn-ea"/>
                          <a:ea typeface="+mn-ea"/>
                        </a:rPr>
                        <a:t>중량물</a:t>
                      </a: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 양중작업 시 자재 결속작업 소홀 및 양중작업 반경내 하부의 작업자 출입통제 미흡</a:t>
                      </a:r>
                      <a:endParaRPr lang="en-US" altLang="ko-KR" sz="1600" baseline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  <a:tr h="30947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dirty="0"/>
                        <a:t>재발방지</a:t>
                      </a:r>
                      <a:endParaRPr lang="en-US" altLang="ko-KR" sz="1600" b="1" dirty="0"/>
                    </a:p>
                    <a:p>
                      <a:pPr algn="ctr" latinLnBrk="1"/>
                      <a:r>
                        <a:rPr lang="ko-KR" altLang="en-US" sz="1600" b="1" dirty="0"/>
                        <a:t>대책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양중작업 시 </a:t>
                      </a:r>
                      <a:r>
                        <a:rPr lang="ko-KR" altLang="en-US" sz="1600" baseline="0" dirty="0" err="1">
                          <a:latin typeface="+mn-ea"/>
                          <a:ea typeface="+mn-ea"/>
                        </a:rPr>
                        <a:t>낙하물</a:t>
                      </a: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 위험구역</a:t>
                      </a:r>
                      <a:r>
                        <a:rPr lang="en-US" altLang="ko-KR" sz="160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내에 출입 통제</a:t>
                      </a:r>
                      <a:endParaRPr lang="en-US" altLang="ko-KR" sz="1600" baseline="0" dirty="0">
                        <a:latin typeface="+mn-ea"/>
                        <a:ea typeface="+mn-ea"/>
                      </a:endParaRPr>
                    </a:p>
                    <a:p>
                      <a:pPr marL="285750" marR="0" lvl="0" indent="-285750" algn="l" defTabSz="914395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양중 후 자재 결속 </a:t>
                      </a:r>
                      <a:r>
                        <a:rPr lang="ko-KR" altLang="en-US" sz="1600" baseline="0" dirty="0" err="1">
                          <a:latin typeface="+mn-ea"/>
                          <a:ea typeface="+mn-ea"/>
                        </a:rPr>
                        <a:t>체인블럭</a:t>
                      </a:r>
                      <a:r>
                        <a:rPr lang="ko-KR" altLang="en-US" sz="1600" baseline="0" dirty="0">
                          <a:latin typeface="+mn-ea"/>
                          <a:ea typeface="+mn-ea"/>
                        </a:rPr>
                        <a:t> 해체 전 결속상태 사전점검   실시 철저</a:t>
                      </a:r>
                      <a:endParaRPr lang="en-US" altLang="ko-KR" sz="1600" baseline="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749166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01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038404"/>
              </p:ext>
            </p:extLst>
          </p:nvPr>
        </p:nvGraphicFramePr>
        <p:xfrm>
          <a:off x="201702" y="956943"/>
          <a:ext cx="4344172" cy="5111459"/>
        </p:xfrm>
        <a:graphic>
          <a:graphicData uri="http://schemas.openxmlformats.org/drawingml/2006/table">
            <a:tbl>
              <a:tblPr firstRow="1" bandRow="1"/>
              <a:tblGrid>
                <a:gridCol w="1260577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3083595">
                  <a:extLst>
                    <a:ext uri="{9D8B030D-6E8A-4147-A177-3AD203B41FA5}">
                      <a16:colId xmlns:a16="http://schemas.microsoft.com/office/drawing/2014/main" val="3035678788"/>
                    </a:ext>
                  </a:extLst>
                </a:gridCol>
              </a:tblGrid>
              <a:tr h="683459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발생 일시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700" dirty="0"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700" dirty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700" dirty="0">
                          <a:latin typeface="+mn-ea"/>
                          <a:ea typeface="+mn-ea"/>
                        </a:rPr>
                        <a:t>14</a:t>
                      </a: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700" dirty="0"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시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발생 위치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dirty="0" err="1">
                          <a:latin typeface="+mn-ea"/>
                          <a:ea typeface="+mn-ea"/>
                        </a:rPr>
                        <a:t>콘테이너</a:t>
                      </a: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 사무실</a:t>
                      </a:r>
                      <a:endParaRPr lang="en-US" altLang="ko-KR" sz="17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471225"/>
                  </a:ext>
                </a:extLst>
              </a:tr>
              <a:tr h="684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사고 유형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용접작업 중 화재</a:t>
                      </a:r>
                      <a:endParaRPr lang="en-US" altLang="ko-KR" sz="17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227095"/>
                  </a:ext>
                </a:extLst>
              </a:tr>
              <a:tr h="3060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사고 내용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1700" baseline="0" dirty="0">
                          <a:latin typeface="+mn-ea"/>
                          <a:ea typeface="+mn-ea"/>
                        </a:rPr>
                        <a:t>가설 </a:t>
                      </a:r>
                      <a:r>
                        <a:rPr lang="ko-KR" altLang="en-US" sz="1700" baseline="0" dirty="0" err="1">
                          <a:latin typeface="+mn-ea"/>
                          <a:ea typeface="+mn-ea"/>
                        </a:rPr>
                        <a:t>콘테이너</a:t>
                      </a:r>
                      <a:r>
                        <a:rPr lang="ko-KR" altLang="en-US" sz="1700" baseline="0" dirty="0">
                          <a:latin typeface="+mn-ea"/>
                          <a:ea typeface="+mn-ea"/>
                        </a:rPr>
                        <a:t> 사무실 설치 중 용접작업으로 인한 화재 발생</a:t>
                      </a:r>
                      <a:endParaRPr lang="en-US" altLang="ko-KR" sz="1700" baseline="0" dirty="0"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ko-KR" altLang="en-US" sz="17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콘테이너</a:t>
                      </a:r>
                      <a:r>
                        <a:rPr lang="ko-KR" altLang="en-US" sz="17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7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ko-KR" altLang="en-US" sz="17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개동</a:t>
                      </a:r>
                      <a:r>
                        <a:rPr lang="ko-KR" altLang="en-US" sz="17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전소</a:t>
                      </a:r>
                      <a:endParaRPr lang="en-US" altLang="ko-KR" sz="17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7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(</a:t>
                      </a:r>
                      <a:r>
                        <a:rPr lang="ko-KR" altLang="en-US" sz="17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인명피해는 없음</a:t>
                      </a:r>
                      <a:r>
                        <a:rPr lang="en-US" altLang="ko-KR" sz="17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749166"/>
                  </a:ext>
                </a:extLst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746846"/>
              </p:ext>
            </p:extLst>
          </p:nvPr>
        </p:nvGraphicFramePr>
        <p:xfrm>
          <a:off x="4650377" y="948234"/>
          <a:ext cx="4323344" cy="5112000"/>
        </p:xfrm>
        <a:graphic>
          <a:graphicData uri="http://schemas.openxmlformats.org/drawingml/2006/table">
            <a:tbl>
              <a:tblPr firstRow="1" bandRow="1"/>
              <a:tblGrid>
                <a:gridCol w="4323344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</a:tblGrid>
              <a:tr h="684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사고 상황 사진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837633"/>
                  </a:ext>
                </a:extLst>
              </a:tr>
              <a:tr h="4428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8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</a:tbl>
          </a:graphicData>
        </a:graphic>
      </p:graphicFrame>
      <p:pic>
        <p:nvPicPr>
          <p:cNvPr id="15" name="그림 14">
            <a:extLst>
              <a:ext uri="{FF2B5EF4-FFF2-40B4-BE49-F238E27FC236}">
                <a16:creationId xmlns:a16="http://schemas.microsoft.com/office/drawing/2014/main" id="{D7E257EB-6DC3-464E-A416-8AFF9412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955" y="1786204"/>
            <a:ext cx="4043446" cy="197117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0ACBC7A-7947-4948-813D-A8B2ECDA0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405" y="3874436"/>
            <a:ext cx="4013996" cy="207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69669" y="670560"/>
            <a:ext cx="8987245" cy="563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5168" y="57925"/>
            <a:ext cx="2920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73468"/>
              </p:ext>
            </p:extLst>
          </p:nvPr>
        </p:nvGraphicFramePr>
        <p:xfrm>
          <a:off x="4644339" y="930816"/>
          <a:ext cx="4316782" cy="5112000"/>
        </p:xfrm>
        <a:graphic>
          <a:graphicData uri="http://schemas.openxmlformats.org/drawingml/2006/table">
            <a:tbl>
              <a:tblPr firstRow="1" bandRow="1"/>
              <a:tblGrid>
                <a:gridCol w="4316782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</a:tblGrid>
              <a:tr h="684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당사 개선 사항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837633"/>
                  </a:ext>
                </a:extLst>
              </a:tr>
              <a:tr h="4428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600" b="1" dirty="0"/>
                        <a:t>▶ 현상</a:t>
                      </a:r>
                      <a:endParaRPr lang="en-US" altLang="ko-KR" sz="16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1" dirty="0"/>
                        <a:t> - </a:t>
                      </a:r>
                      <a:r>
                        <a:rPr lang="ko-KR" altLang="en-US" sz="1600" b="1" dirty="0"/>
                        <a:t>당사 </a:t>
                      </a:r>
                      <a:r>
                        <a:rPr lang="ko-KR" altLang="en-US" sz="1600" b="1" dirty="0" err="1"/>
                        <a:t>콘테이너</a:t>
                      </a:r>
                      <a:r>
                        <a:rPr lang="ko-KR" altLang="en-US" sz="1600" b="1" dirty="0"/>
                        <a:t> 기준</a:t>
                      </a:r>
                      <a:r>
                        <a:rPr lang="en-US" altLang="ko-KR" sz="1600" b="1" dirty="0"/>
                        <a:t>(</a:t>
                      </a:r>
                      <a:r>
                        <a:rPr lang="ko-KR" altLang="en-US" sz="1600" b="1" dirty="0" err="1"/>
                        <a:t>난연성</a:t>
                      </a:r>
                      <a:r>
                        <a:rPr lang="en-US" altLang="ko-KR" sz="1600" b="1" dirty="0"/>
                        <a:t>,</a:t>
                      </a:r>
                      <a:r>
                        <a:rPr lang="ko-KR" altLang="en-US" sz="1600" b="1" dirty="0" err="1"/>
                        <a:t>노출배관등</a:t>
                      </a:r>
                      <a:r>
                        <a:rPr lang="en-US" altLang="ko-KR" sz="1600" b="1" dirty="0"/>
                        <a:t>)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1" dirty="0"/>
                        <a:t>   </a:t>
                      </a:r>
                      <a:r>
                        <a:rPr lang="ko-KR" altLang="en-US" sz="1600" b="1" dirty="0" err="1"/>
                        <a:t>현상황</a:t>
                      </a:r>
                      <a:r>
                        <a:rPr lang="ko-KR" altLang="en-US" sz="1600" b="1" dirty="0"/>
                        <a:t> </a:t>
                      </a:r>
                      <a:r>
                        <a:rPr lang="en-US" altLang="ko-KR" sz="1600" b="1" dirty="0"/>
                        <a:t>: </a:t>
                      </a:r>
                      <a:r>
                        <a:rPr lang="ko-KR" altLang="en-US" sz="1600" b="1" dirty="0"/>
                        <a:t>금액상의 문제로 </a:t>
                      </a:r>
                      <a:r>
                        <a:rPr lang="ko-KR" altLang="en-US" sz="1600" b="1" dirty="0" err="1"/>
                        <a:t>일반스티로품</a:t>
                      </a:r>
                      <a:endParaRPr lang="en-US" altLang="ko-KR" sz="16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1" dirty="0"/>
                        <a:t>               </a:t>
                      </a:r>
                      <a:r>
                        <a:rPr lang="ko-KR" altLang="en-US" sz="1600" b="1" dirty="0"/>
                        <a:t>재질로 반입</a:t>
                      </a:r>
                      <a:endParaRPr lang="en-US" altLang="ko-KR" sz="16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1600" b="1" dirty="0"/>
                    </a:p>
                    <a:p>
                      <a:pPr marL="0" marR="0" lvl="0" indent="0" algn="l" defTabSz="914395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dirty="0"/>
                        <a:t>▶ 해결방안</a:t>
                      </a:r>
                      <a:endParaRPr lang="en-US" altLang="ko-KR" sz="1600" b="1" dirty="0"/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b="1" dirty="0"/>
                        <a:t> - </a:t>
                      </a:r>
                      <a:r>
                        <a:rPr lang="ko-KR" altLang="en-US" sz="1600" b="1" dirty="0" err="1"/>
                        <a:t>난연성</a:t>
                      </a:r>
                      <a:r>
                        <a:rPr lang="ko-KR" altLang="en-US" sz="1600" b="1" dirty="0"/>
                        <a:t> 재질로 변경</a:t>
                      </a:r>
                      <a:r>
                        <a:rPr lang="en-US" altLang="ko-KR" sz="1600" b="1" dirty="0"/>
                        <a:t> :</a:t>
                      </a:r>
                      <a:r>
                        <a:rPr lang="ko-KR" altLang="en-US" sz="1600" b="1" dirty="0"/>
                        <a:t>도급 </a:t>
                      </a:r>
                      <a:r>
                        <a:rPr lang="ko-KR" altLang="en-US" sz="1600" b="1" dirty="0" err="1"/>
                        <a:t>현설시</a:t>
                      </a:r>
                      <a:r>
                        <a:rPr lang="ko-KR" altLang="en-US" sz="1600" b="1" dirty="0"/>
                        <a:t> 반영</a:t>
                      </a:r>
                      <a:endParaRPr lang="en-US" altLang="ko-KR" sz="16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5035294" y="2056818"/>
            <a:ext cx="4374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>
                <a:solidFill>
                  <a:prstClr val="white">
                    <a:lumMod val="50000"/>
                  </a:prstClr>
                </a:solidFill>
                <a:latin typeface="맑은 고딕" panose="020B0503020000020004" pitchFamily="50" charset="-127"/>
                <a:cs typeface="한컴바탕" pitchFamily="18" charset="2"/>
              </a:rPr>
              <a:t>     </a:t>
            </a: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392714"/>
              </p:ext>
            </p:extLst>
          </p:nvPr>
        </p:nvGraphicFramePr>
        <p:xfrm>
          <a:off x="175575" y="930817"/>
          <a:ext cx="4396425" cy="5111459"/>
        </p:xfrm>
        <a:graphic>
          <a:graphicData uri="http://schemas.openxmlformats.org/drawingml/2006/table">
            <a:tbl>
              <a:tblPr firstRow="1" bandRow="1"/>
              <a:tblGrid>
                <a:gridCol w="1324515">
                  <a:extLst>
                    <a:ext uri="{9D8B030D-6E8A-4147-A177-3AD203B41FA5}">
                      <a16:colId xmlns:a16="http://schemas.microsoft.com/office/drawing/2014/main" val="1232899402"/>
                    </a:ext>
                  </a:extLst>
                </a:gridCol>
                <a:gridCol w="3071910">
                  <a:extLst>
                    <a:ext uri="{9D8B030D-6E8A-4147-A177-3AD203B41FA5}">
                      <a16:colId xmlns:a16="http://schemas.microsoft.com/office/drawing/2014/main" val="3035678788"/>
                    </a:ext>
                  </a:extLst>
                </a:gridCol>
              </a:tblGrid>
              <a:tr h="2051459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사고 원인</a:t>
                      </a:r>
                      <a:endParaRPr lang="en-US" altLang="ko-KR" sz="1800" b="1" dirty="0"/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285750" indent="-2857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화재감시자 미비치</a:t>
                      </a:r>
                      <a:endParaRPr lang="en-US" altLang="ko-KR" sz="1700" dirty="0">
                        <a:latin typeface="+mn-ea"/>
                        <a:ea typeface="+mn-ea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700" dirty="0" err="1">
                          <a:latin typeface="+mn-ea"/>
                          <a:ea typeface="+mn-ea"/>
                        </a:rPr>
                        <a:t>불티비산방지포</a:t>
                      </a: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700" dirty="0" err="1">
                          <a:latin typeface="+mn-ea"/>
                          <a:ea typeface="+mn-ea"/>
                        </a:rPr>
                        <a:t>미사용</a:t>
                      </a:r>
                      <a:endParaRPr lang="ko-KR" altLang="en-US" sz="17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941935"/>
                  </a:ext>
                </a:extLst>
              </a:tr>
              <a:tr h="3060000"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800" b="1" dirty="0"/>
                        <a:t>재발방지</a:t>
                      </a:r>
                      <a:endParaRPr lang="en-US" altLang="ko-KR" sz="1800" b="1" dirty="0"/>
                    </a:p>
                    <a:p>
                      <a:pPr algn="ctr" latinLnBrk="1"/>
                      <a:r>
                        <a:rPr lang="ko-KR" altLang="en-US" sz="1800" b="1" dirty="0"/>
                        <a:t>대책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18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377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566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754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5943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131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320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509" algn="l" defTabSz="914377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285750" indent="-2857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용접 작업 시 화재감시자   배치 및 소화기 비치</a:t>
                      </a:r>
                      <a:endParaRPr lang="en-US" altLang="ko-KR" sz="1700" dirty="0">
                        <a:latin typeface="+mn-ea"/>
                        <a:ea typeface="+mn-ea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용접구간내 인화성 물질    제거 철저</a:t>
                      </a:r>
                      <a:endParaRPr lang="en-US" altLang="ko-KR" sz="1700" dirty="0">
                        <a:latin typeface="+mn-ea"/>
                        <a:ea typeface="+mn-ea"/>
                      </a:endParaRPr>
                    </a:p>
                    <a:p>
                      <a:pPr marL="285750" indent="-285750" algn="l" latinLnBrk="1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불티가 비산되지 않도록    </a:t>
                      </a:r>
                      <a:r>
                        <a:rPr lang="ko-KR" altLang="en-US" sz="1700" dirty="0" err="1">
                          <a:latin typeface="+mn-ea"/>
                          <a:ea typeface="+mn-ea"/>
                        </a:rPr>
                        <a:t>불티비상방지포</a:t>
                      </a:r>
                      <a:r>
                        <a:rPr lang="ko-KR" altLang="en-US" sz="1700" dirty="0">
                          <a:latin typeface="+mn-ea"/>
                          <a:ea typeface="+mn-ea"/>
                        </a:rPr>
                        <a:t> 설치 후    작업</a:t>
                      </a:r>
                      <a:endParaRPr lang="en-US" altLang="ko-KR" sz="17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74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8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20455</TotalTime>
  <Words>1786</Words>
  <Application>Microsoft Office PowerPoint</Application>
  <PresentationFormat>화면 슬라이드 쇼(4:3)</PresentationFormat>
  <Paragraphs>502</Paragraphs>
  <Slides>37</Slides>
  <Notes>27</Notes>
  <HiddenSlides>0</HiddenSlides>
  <MMClips>2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8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53" baseType="lpstr">
      <vt:lpstr>HY견고딕</vt:lpstr>
      <vt:lpstr>맑은 고딕</vt:lpstr>
      <vt:lpstr>한컴바탕</vt:lpstr>
      <vt:lpstr>휴먼엑스포</vt:lpstr>
      <vt:lpstr>Arial</vt:lpstr>
      <vt:lpstr>Calibri</vt:lpstr>
      <vt:lpstr>Verdana</vt:lpstr>
      <vt:lpstr>표지</vt:lpstr>
      <vt:lpstr>1_표지</vt:lpstr>
      <vt:lpstr>2_내용</vt:lpstr>
      <vt:lpstr>4_내용</vt:lpstr>
      <vt:lpstr>3_내용</vt:lpstr>
      <vt:lpstr>1_내용</vt:lpstr>
      <vt:lpstr>5_내용</vt:lpstr>
      <vt:lpstr>디자인 사용자 지정</vt:lpstr>
      <vt:lpstr>워크시트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user</cp:lastModifiedBy>
  <cp:revision>1661</cp:revision>
  <cp:lastPrinted>2023-03-28T06:00:51Z</cp:lastPrinted>
  <dcterms:created xsi:type="dcterms:W3CDTF">2019-12-24T04:05:49Z</dcterms:created>
  <dcterms:modified xsi:type="dcterms:W3CDTF">2023-03-29T06:43:34Z</dcterms:modified>
</cp:coreProperties>
</file>