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48" r:id="rId3"/>
  </p:sldMasterIdLst>
  <p:notesMasterIdLst>
    <p:notesMasterId r:id="rId31"/>
  </p:notesMasterIdLst>
  <p:sldIdLst>
    <p:sldId id="275" r:id="rId4"/>
    <p:sldId id="266" r:id="rId5"/>
    <p:sldId id="277" r:id="rId6"/>
    <p:sldId id="280" r:id="rId7"/>
    <p:sldId id="278" r:id="rId8"/>
    <p:sldId id="279" r:id="rId9"/>
    <p:sldId id="282" r:id="rId10"/>
    <p:sldId id="281" r:id="rId11"/>
    <p:sldId id="276" r:id="rId12"/>
    <p:sldId id="284" r:id="rId13"/>
    <p:sldId id="285" r:id="rId14"/>
    <p:sldId id="274" r:id="rId15"/>
    <p:sldId id="273" r:id="rId16"/>
    <p:sldId id="267" r:id="rId17"/>
    <p:sldId id="268" r:id="rId18"/>
    <p:sldId id="292" r:id="rId19"/>
    <p:sldId id="270" r:id="rId20"/>
    <p:sldId id="269" r:id="rId21"/>
    <p:sldId id="286" r:id="rId22"/>
    <p:sldId id="287" r:id="rId23"/>
    <p:sldId id="271" r:id="rId24"/>
    <p:sldId id="272" r:id="rId25"/>
    <p:sldId id="288" r:id="rId26"/>
    <p:sldId id="290" r:id="rId27"/>
    <p:sldId id="291" r:id="rId28"/>
    <p:sldId id="293" r:id="rId29"/>
    <p:sldId id="283" r:id="rId30"/>
  </p:sldIdLst>
  <p:sldSz cx="12192000" cy="6858000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5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BD818921-C4F8-4D39-ADE9-086D23561939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403" y="4782900"/>
            <a:ext cx="5446396" cy="391342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1814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082" y="9441814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283D89B3-5EF1-4F8C-85A5-0B1ABF7AE5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919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14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66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538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323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845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49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5AC667-9712-4252-8A5A-CDB3140A0D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" y="1414123"/>
            <a:ext cx="12191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A79B1-3DD4-4FBE-9EDA-3B5633CE0F4D}"/>
              </a:ext>
            </a:extLst>
          </p:cNvPr>
          <p:cNvSpPr txBox="1"/>
          <p:nvPr userDrawn="1"/>
        </p:nvSpPr>
        <p:spPr>
          <a:xfrm>
            <a:off x="1374475" y="2053907"/>
            <a:ext cx="94660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안전관리자 협의체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AD42167C-A781-41CC-86A4-F484567F292E}"/>
              </a:ext>
            </a:extLst>
          </p:cNvPr>
          <p:cNvCxnSpPr/>
          <p:nvPr userDrawn="1"/>
        </p:nvCxnSpPr>
        <p:spPr>
          <a:xfrm>
            <a:off x="0" y="557589"/>
            <a:ext cx="12192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3A016C11-69A2-4686-8A8B-8F400AEEC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8" y="93994"/>
            <a:ext cx="2741965" cy="3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93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13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1232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622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071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FBFD7-D4FF-4A16-BFDB-1E206C77286F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AAEC3A-B8B7-474B-A5ED-00AB56B86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211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6" y="1414123"/>
            <a:ext cx="12191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12192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8" y="93994"/>
            <a:ext cx="2741965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374475" y="2053907"/>
            <a:ext cx="94660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안전관리자 협의체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681269" y="5814206"/>
            <a:ext cx="2852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63501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6" y="1414123"/>
            <a:ext cx="12191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12192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8" y="93994"/>
            <a:ext cx="2741965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374475" y="2053907"/>
            <a:ext cx="94660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안전관리자 협의체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681269" y="5814206"/>
            <a:ext cx="2852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87240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33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mQ33z9oSsU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23219B-5E4A-469D-8FAF-E25F4E420108}"/>
              </a:ext>
            </a:extLst>
          </p:cNvPr>
          <p:cNvSpPr txBox="1"/>
          <p:nvPr/>
        </p:nvSpPr>
        <p:spPr>
          <a:xfrm>
            <a:off x="0" y="58142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78871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월간실적보고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9" y="1044712"/>
            <a:ext cx="3855318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3. </a:t>
            </a:r>
            <a:r>
              <a:rPr lang="ko-KR" altLang="en-US" sz="1600" dirty="0">
                <a:solidFill>
                  <a:srgbClr val="002060"/>
                </a:solidFill>
              </a:rPr>
              <a:t>안전실적보고 결재선</a:t>
            </a:r>
            <a:r>
              <a:rPr lang="en-US" altLang="ko-KR" sz="1600" dirty="0">
                <a:solidFill>
                  <a:srgbClr val="002060"/>
                </a:solidFill>
              </a:rPr>
              <a:t>_</a:t>
            </a:r>
            <a:r>
              <a:rPr lang="ko-KR" altLang="en-US" sz="1600" dirty="0">
                <a:solidFill>
                  <a:srgbClr val="002060"/>
                </a:solidFill>
              </a:rPr>
              <a:t>예시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" name="그림 13" descr="화면 캡처">
            <a:extLst>
              <a:ext uri="{FF2B5EF4-FFF2-40B4-BE49-F238E27FC236}">
                <a16:creationId xmlns:a16="http://schemas.microsoft.com/office/drawing/2014/main" id="{0590B040-7081-46AF-9B0D-002B8033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546276"/>
            <a:ext cx="9144000" cy="2492324"/>
          </a:xfrm>
          <a:prstGeom prst="rect">
            <a:avLst/>
          </a:prstGeom>
        </p:spPr>
      </p:pic>
      <p:pic>
        <p:nvPicPr>
          <p:cNvPr id="15" name="그림 14" descr="화면 캡처">
            <a:extLst>
              <a:ext uri="{FF2B5EF4-FFF2-40B4-BE49-F238E27FC236}">
                <a16:creationId xmlns:a16="http://schemas.microsoft.com/office/drawing/2014/main" id="{F12B072A-CAE9-46A6-B54C-CC6F1C3FD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4380586"/>
            <a:ext cx="8487960" cy="1114581"/>
          </a:xfrm>
          <a:prstGeom prst="rect">
            <a:avLst/>
          </a:prstGeom>
        </p:spPr>
      </p:pic>
      <p:pic>
        <p:nvPicPr>
          <p:cNvPr id="17" name="그림 16" descr="화면 캡처">
            <a:extLst>
              <a:ext uri="{FF2B5EF4-FFF2-40B4-BE49-F238E27FC236}">
                <a16:creationId xmlns:a16="http://schemas.microsoft.com/office/drawing/2014/main" id="{9DCD7581-794C-4D9A-817E-EB919E3B9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1" y="5612703"/>
            <a:ext cx="8668960" cy="1066949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B36EEB04-68E9-4CE4-9D08-A279466A24C7}"/>
              </a:ext>
            </a:extLst>
          </p:cNvPr>
          <p:cNvSpPr/>
          <p:nvPr/>
        </p:nvSpPr>
        <p:spPr>
          <a:xfrm>
            <a:off x="370604" y="1465098"/>
            <a:ext cx="9773521" cy="270593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828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월간실적보고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9" y="1044712"/>
            <a:ext cx="3855318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4. </a:t>
            </a:r>
            <a:r>
              <a:rPr lang="ko-KR" altLang="en-US" sz="1600" dirty="0">
                <a:solidFill>
                  <a:srgbClr val="002060"/>
                </a:solidFill>
              </a:rPr>
              <a:t>안전실적보고 작성내용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8AC7CF83-CBC6-4329-BA63-E19B86A2E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88511"/>
              </p:ext>
            </p:extLst>
          </p:nvPr>
        </p:nvGraphicFramePr>
        <p:xfrm>
          <a:off x="619125" y="1461862"/>
          <a:ext cx="10525125" cy="532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760">
                  <a:extLst>
                    <a:ext uri="{9D8B030D-6E8A-4147-A177-3AD203B41FA5}">
                      <a16:colId xmlns:a16="http://schemas.microsoft.com/office/drawing/2014/main" val="3260439082"/>
                    </a:ext>
                  </a:extLst>
                </a:gridCol>
                <a:gridCol w="4252688">
                  <a:extLst>
                    <a:ext uri="{9D8B030D-6E8A-4147-A177-3AD203B41FA5}">
                      <a16:colId xmlns:a16="http://schemas.microsoft.com/office/drawing/2014/main" val="3263029636"/>
                    </a:ext>
                  </a:extLst>
                </a:gridCol>
                <a:gridCol w="4353677">
                  <a:extLst>
                    <a:ext uri="{9D8B030D-6E8A-4147-A177-3AD203B41FA5}">
                      <a16:colId xmlns:a16="http://schemas.microsoft.com/office/drawing/2014/main" val="2504445420"/>
                    </a:ext>
                  </a:extLst>
                </a:gridCol>
              </a:tblGrid>
              <a:tr h="4504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 목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 경 전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 경 후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98009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월간주요공정현황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대표공정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기본내용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일반적인 안전대책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해당월 실시된 위험성평가내용 중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중등급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이상 선별 명기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154142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재해발생현황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제출월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발생된 사고만 기입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현장 공사기간 발생된 사고 누계 관리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(0/1)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803512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안전보건교육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제출월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실시된 교육 인원 기입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공사기간 누계 반영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( 23/350)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181373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안전의날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행사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 없음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827442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회의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근로자 건의 사항 및 작업중지사례등 기입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293180"/>
                  </a:ext>
                </a:extLst>
              </a:tr>
              <a:tr h="80857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안전보건점검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 기준 모호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자체점검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합동안전점검등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산안법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기준 현장내 행사</a:t>
                      </a:r>
                      <a:endParaRPr lang="en-US" altLang="ko-KR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일일안전패트롤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위험성평가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중점관리사항 담당자</a:t>
                      </a:r>
                      <a:endParaRPr lang="en-US" altLang="ko-KR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사외점검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외주컨설팅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고용노동부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안전공단</a:t>
                      </a: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국토부등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외부기관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81743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안전관리비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하이테크 연간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총계약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예상금액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기준</a:t>
                      </a:r>
                      <a:r>
                        <a:rPr lang="ko-KR" altLang="en-US" sz="12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2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70% </a:t>
                      </a:r>
                      <a:r>
                        <a:rPr lang="ko-KR" altLang="en-US" sz="12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반영</a:t>
                      </a:r>
                      <a:r>
                        <a:rPr lang="en-US" altLang="ko-KR" sz="12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baseline="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계상 안전관리비 산출 관리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297508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건강검진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누계인원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및 </a:t>
                      </a: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미실시</a:t>
                      </a: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인원 집계 관리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957275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작업환경측정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 없음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640363"/>
                  </a:ext>
                </a:extLst>
              </a:tr>
              <a:tr h="45047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 err="1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익월계획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dirty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 없음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09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93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9074410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재해유형의 정의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B77EF9-0AA6-4758-9F2D-A7DDF52B7381}"/>
              </a:ext>
            </a:extLst>
          </p:cNvPr>
          <p:cNvSpPr txBox="1"/>
          <p:nvPr/>
        </p:nvSpPr>
        <p:spPr>
          <a:xfrm>
            <a:off x="437278" y="1044712"/>
            <a:ext cx="483957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>
                <a:solidFill>
                  <a:srgbClr val="002060"/>
                </a:solidFill>
              </a:rPr>
              <a:t>재해유형별 용어 변경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F99CCDB-FA5D-4DA7-A63B-CBE6561027FE}"/>
              </a:ext>
            </a:extLst>
          </p:cNvPr>
          <p:cNvGrpSpPr/>
          <p:nvPr/>
        </p:nvGrpSpPr>
        <p:grpSpPr>
          <a:xfrm>
            <a:off x="602222" y="1490437"/>
            <a:ext cx="5417578" cy="5139749"/>
            <a:chOff x="678422" y="1490437"/>
            <a:chExt cx="5417578" cy="5139749"/>
          </a:xfrm>
        </p:grpSpPr>
        <p:pic>
          <p:nvPicPr>
            <p:cNvPr id="8" name="그림 7" descr="http://www.kosha.or.kr/wish/mail/2013/4/04-8-2.jpg">
              <a:extLst>
                <a:ext uri="{FF2B5EF4-FFF2-40B4-BE49-F238E27FC236}">
                  <a16:creationId xmlns:a16="http://schemas.microsoft.com/office/drawing/2014/main" id="{1D638CA8-98F9-43FE-8317-A581D856225F}"/>
                </a:ext>
              </a:extLst>
            </p:cNvPr>
            <p:cNvPicPr/>
            <p:nvPr/>
          </p:nvPicPr>
          <p:blipFill rotWithShape="1">
            <a:blip r:embed="rId3" cstate="print"/>
            <a:srcRect t="3083" b="74156"/>
            <a:stretch/>
          </p:blipFill>
          <p:spPr bwMode="auto">
            <a:xfrm>
              <a:off x="678422" y="2085975"/>
              <a:ext cx="5417578" cy="4544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그림 9" descr="http://www.kosha.or.kr/wish/mail/2013/4/04-8-2.jpg">
              <a:extLst>
                <a:ext uri="{FF2B5EF4-FFF2-40B4-BE49-F238E27FC236}">
                  <a16:creationId xmlns:a16="http://schemas.microsoft.com/office/drawing/2014/main" id="{F8798E11-A723-4B51-B7BA-FEBB2174D669}"/>
                </a:ext>
              </a:extLst>
            </p:cNvPr>
            <p:cNvPicPr/>
            <p:nvPr/>
          </p:nvPicPr>
          <p:blipFill rotWithShape="1">
            <a:blip r:embed="rId3" cstate="print"/>
            <a:srcRect b="97017"/>
            <a:stretch/>
          </p:blipFill>
          <p:spPr bwMode="auto">
            <a:xfrm>
              <a:off x="678422" y="1490437"/>
              <a:ext cx="5417578" cy="595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9253EE7-FB44-488C-A635-28D7B5F460CD}"/>
              </a:ext>
            </a:extLst>
          </p:cNvPr>
          <p:cNvGrpSpPr/>
          <p:nvPr/>
        </p:nvGrpSpPr>
        <p:grpSpPr>
          <a:xfrm>
            <a:off x="6284793" y="1490437"/>
            <a:ext cx="5417579" cy="5158800"/>
            <a:chOff x="6284793" y="1490437"/>
            <a:chExt cx="5417579" cy="5158800"/>
          </a:xfrm>
        </p:grpSpPr>
        <p:pic>
          <p:nvPicPr>
            <p:cNvPr id="9" name="그림 8" descr="http://www.kosha.or.kr/wish/mail/2013/4/04-8-2.jpg">
              <a:extLst>
                <a:ext uri="{FF2B5EF4-FFF2-40B4-BE49-F238E27FC236}">
                  <a16:creationId xmlns:a16="http://schemas.microsoft.com/office/drawing/2014/main" id="{82F7376E-6B31-4586-9434-B790853E3CC8}"/>
                </a:ext>
              </a:extLst>
            </p:cNvPr>
            <p:cNvPicPr/>
            <p:nvPr/>
          </p:nvPicPr>
          <p:blipFill>
            <a:blip r:embed="rId3" cstate="print"/>
            <a:srcRect t="25720" b="47255"/>
            <a:stretch>
              <a:fillRect/>
            </a:stretch>
          </p:blipFill>
          <p:spPr bwMode="auto">
            <a:xfrm>
              <a:off x="6284793" y="2085975"/>
              <a:ext cx="5417577" cy="4563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그림 10" descr="http://www.kosha.or.kr/wish/mail/2013/4/04-8-2.jpg">
              <a:extLst>
                <a:ext uri="{FF2B5EF4-FFF2-40B4-BE49-F238E27FC236}">
                  <a16:creationId xmlns:a16="http://schemas.microsoft.com/office/drawing/2014/main" id="{CB4B99EA-4FEA-4D95-9C9A-DB5309D68685}"/>
                </a:ext>
              </a:extLst>
            </p:cNvPr>
            <p:cNvPicPr/>
            <p:nvPr/>
          </p:nvPicPr>
          <p:blipFill rotWithShape="1">
            <a:blip r:embed="rId3" cstate="print"/>
            <a:srcRect b="97017"/>
            <a:stretch/>
          </p:blipFill>
          <p:spPr bwMode="auto">
            <a:xfrm>
              <a:off x="6284794" y="1490437"/>
              <a:ext cx="5417578" cy="595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61689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9074410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재해유형의 정의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B77EF9-0AA6-4758-9F2D-A7DDF52B7381}"/>
              </a:ext>
            </a:extLst>
          </p:cNvPr>
          <p:cNvSpPr txBox="1"/>
          <p:nvPr/>
        </p:nvSpPr>
        <p:spPr>
          <a:xfrm>
            <a:off x="437278" y="1044712"/>
            <a:ext cx="483957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>
                <a:solidFill>
                  <a:srgbClr val="002060"/>
                </a:solidFill>
              </a:rPr>
              <a:t>재해유형별 용어 변경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B1B9367-E223-4F60-880E-66266A7D1F1C}"/>
              </a:ext>
            </a:extLst>
          </p:cNvPr>
          <p:cNvGrpSpPr/>
          <p:nvPr/>
        </p:nvGrpSpPr>
        <p:grpSpPr>
          <a:xfrm>
            <a:off x="602222" y="1490437"/>
            <a:ext cx="5417578" cy="5177063"/>
            <a:chOff x="602222" y="1490437"/>
            <a:chExt cx="5417578" cy="5177063"/>
          </a:xfrm>
        </p:grpSpPr>
        <p:pic>
          <p:nvPicPr>
            <p:cNvPr id="10" name="그림 9" descr="http://www.kosha.or.kr/wish/mail/2013/4/04-8-2.jpg">
              <a:extLst>
                <a:ext uri="{FF2B5EF4-FFF2-40B4-BE49-F238E27FC236}">
                  <a16:creationId xmlns:a16="http://schemas.microsoft.com/office/drawing/2014/main" id="{F8798E11-A723-4B51-B7BA-FEBB2174D669}"/>
                </a:ext>
              </a:extLst>
            </p:cNvPr>
            <p:cNvPicPr/>
            <p:nvPr/>
          </p:nvPicPr>
          <p:blipFill rotWithShape="1">
            <a:blip r:embed="rId3" cstate="print"/>
            <a:srcRect b="97017"/>
            <a:stretch/>
          </p:blipFill>
          <p:spPr bwMode="auto">
            <a:xfrm>
              <a:off x="602222" y="1490437"/>
              <a:ext cx="5417578" cy="595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 descr="https://img1.daumcdn.net/thumb/R1280x0/?scode=mtistory2&amp;fname=https:%2F%2Fblog.kakaocdn.net%2Fdn%2Fy88yr%2FbtqURvkkb89%2FvA9l1eI7pCMQnK504V3TNK%2Fimg.jpg">
              <a:extLst>
                <a:ext uri="{FF2B5EF4-FFF2-40B4-BE49-F238E27FC236}">
                  <a16:creationId xmlns:a16="http://schemas.microsoft.com/office/drawing/2014/main" id="{E956A8BF-007A-44C2-8BE1-BA57846B0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8" b="24531"/>
            <a:stretch/>
          </p:blipFill>
          <p:spPr bwMode="auto">
            <a:xfrm>
              <a:off x="602222" y="2076450"/>
              <a:ext cx="5408053" cy="459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DA89630-0E6F-466E-B37B-C4FA821C925D}"/>
              </a:ext>
            </a:extLst>
          </p:cNvPr>
          <p:cNvGrpSpPr/>
          <p:nvPr/>
        </p:nvGrpSpPr>
        <p:grpSpPr>
          <a:xfrm>
            <a:off x="6271902" y="1490437"/>
            <a:ext cx="5430470" cy="5167538"/>
            <a:chOff x="6271902" y="1490437"/>
            <a:chExt cx="5430470" cy="5167538"/>
          </a:xfrm>
        </p:grpSpPr>
        <p:pic>
          <p:nvPicPr>
            <p:cNvPr id="11" name="그림 10" descr="http://www.kosha.or.kr/wish/mail/2013/4/04-8-2.jpg">
              <a:extLst>
                <a:ext uri="{FF2B5EF4-FFF2-40B4-BE49-F238E27FC236}">
                  <a16:creationId xmlns:a16="http://schemas.microsoft.com/office/drawing/2014/main" id="{CB4B99EA-4FEA-4D95-9C9A-DB5309D68685}"/>
                </a:ext>
              </a:extLst>
            </p:cNvPr>
            <p:cNvPicPr/>
            <p:nvPr/>
          </p:nvPicPr>
          <p:blipFill rotWithShape="1">
            <a:blip r:embed="rId3" cstate="print"/>
            <a:srcRect b="97017"/>
            <a:stretch/>
          </p:blipFill>
          <p:spPr bwMode="auto">
            <a:xfrm>
              <a:off x="6284794" y="1490437"/>
              <a:ext cx="5417578" cy="595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 descr="https://img1.daumcdn.net/thumb/R1280x0/?scode=mtistory2&amp;fname=https:%2F%2Fblog.kakaocdn.net%2Fdn%2Fy88yr%2FbtqURvkkb89%2FvA9l1eI7pCMQnK504V3TNK%2Fimg.jpg">
              <a:extLst>
                <a:ext uri="{FF2B5EF4-FFF2-40B4-BE49-F238E27FC236}">
                  <a16:creationId xmlns:a16="http://schemas.microsoft.com/office/drawing/2014/main" id="{794B0424-2070-4D30-AA1F-A019A04B08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75"/>
            <a:stretch/>
          </p:blipFill>
          <p:spPr bwMode="auto">
            <a:xfrm>
              <a:off x="6271902" y="2089020"/>
              <a:ext cx="5430470" cy="4568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0624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안전용품 구매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9" y="1044712"/>
            <a:ext cx="3855318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>
                <a:solidFill>
                  <a:srgbClr val="002060"/>
                </a:solidFill>
              </a:rPr>
              <a:t>그룹웨어 공지</a:t>
            </a:r>
            <a:r>
              <a:rPr lang="en-US" altLang="ko-KR" sz="1600" dirty="0">
                <a:solidFill>
                  <a:srgbClr val="002060"/>
                </a:solidFill>
              </a:rPr>
              <a:t>_</a:t>
            </a:r>
            <a:r>
              <a:rPr lang="ko-KR" altLang="en-US" sz="1600" dirty="0">
                <a:solidFill>
                  <a:srgbClr val="002060"/>
                </a:solidFill>
              </a:rPr>
              <a:t>품질안전지식창고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DB8062A8-8D0F-4FAA-B2E0-DC827318F0A6}"/>
              </a:ext>
            </a:extLst>
          </p:cNvPr>
          <p:cNvGrpSpPr/>
          <p:nvPr/>
        </p:nvGrpSpPr>
        <p:grpSpPr>
          <a:xfrm>
            <a:off x="437279" y="1480692"/>
            <a:ext cx="11440396" cy="5237303"/>
            <a:chOff x="317240" y="1480692"/>
            <a:chExt cx="11591925" cy="5237303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FEBC42DB-7F4F-41ED-A873-FBDA97DC4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40" y="1480692"/>
              <a:ext cx="11591925" cy="5237303"/>
            </a:xfrm>
            <a:prstGeom prst="rect">
              <a:avLst/>
            </a:prstGeom>
            <a:ln w="3175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EF0C00B6-FC44-4C64-9734-92CD6215E0B2}"/>
                </a:ext>
              </a:extLst>
            </p:cNvPr>
            <p:cNvSpPr/>
            <p:nvPr/>
          </p:nvSpPr>
          <p:spPr>
            <a:xfrm>
              <a:off x="3925302" y="2217737"/>
              <a:ext cx="892437" cy="206375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B87686AD-EBF0-462A-90DB-60D2979542ED}"/>
                </a:ext>
              </a:extLst>
            </p:cNvPr>
            <p:cNvSpPr/>
            <p:nvPr/>
          </p:nvSpPr>
          <p:spPr>
            <a:xfrm>
              <a:off x="9609405" y="2537883"/>
              <a:ext cx="1477695" cy="206375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447441-5B64-4CB0-98B2-929A699E11E0}"/>
              </a:ext>
            </a:extLst>
          </p:cNvPr>
          <p:cNvSpPr txBox="1"/>
          <p:nvPr/>
        </p:nvSpPr>
        <p:spPr>
          <a:xfrm>
            <a:off x="3631464" y="2320924"/>
            <a:ext cx="23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❶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D69327-D7BF-4C99-B9FB-9DB955C17F28}"/>
              </a:ext>
            </a:extLst>
          </p:cNvPr>
          <p:cNvSpPr txBox="1"/>
          <p:nvPr/>
        </p:nvSpPr>
        <p:spPr>
          <a:xfrm>
            <a:off x="9270264" y="2744258"/>
            <a:ext cx="23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0976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안전용품 구매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8" y="1044712"/>
            <a:ext cx="79193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2. </a:t>
            </a:r>
            <a:r>
              <a:rPr lang="ko-KR" altLang="en-US" sz="1600" dirty="0">
                <a:solidFill>
                  <a:srgbClr val="002060"/>
                </a:solidFill>
              </a:rPr>
              <a:t>안전용품 단가품목 확인 및 비단가품목 구매 품목 조사</a:t>
            </a:r>
            <a:r>
              <a:rPr lang="en-US" altLang="ko-KR" sz="1600" dirty="0">
                <a:solidFill>
                  <a:srgbClr val="002060"/>
                </a:solidFill>
              </a:rPr>
              <a:t>_</a:t>
            </a:r>
            <a:r>
              <a:rPr lang="ko-KR" altLang="en-US" sz="1400" dirty="0">
                <a:solidFill>
                  <a:srgbClr val="002060"/>
                </a:solidFill>
              </a:rPr>
              <a:t>계약단가 상의한 부분 확인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D619D70-DC6C-4DD4-8CAD-4EDDFC1A2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9" y="1583272"/>
            <a:ext cx="5763496" cy="5134726"/>
          </a:xfrm>
          <a:prstGeom prst="rect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972218F-4314-46CA-B485-D09AD00E2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2"/>
          <a:stretch/>
        </p:blipFill>
        <p:spPr>
          <a:xfrm>
            <a:off x="6429375" y="1583272"/>
            <a:ext cx="5635107" cy="5134725"/>
          </a:xfrm>
          <a:prstGeom prst="rect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5943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안전용품 구매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8" y="1044712"/>
            <a:ext cx="79193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3. </a:t>
            </a:r>
            <a:r>
              <a:rPr lang="ko-KR" altLang="en-US" sz="1600" dirty="0">
                <a:solidFill>
                  <a:srgbClr val="002060"/>
                </a:solidFill>
              </a:rPr>
              <a:t>거래명세표</a:t>
            </a:r>
            <a:r>
              <a:rPr lang="en-US" altLang="ko-KR" sz="1600" dirty="0">
                <a:solidFill>
                  <a:srgbClr val="002060"/>
                </a:solidFill>
              </a:rPr>
              <a:t>_</a:t>
            </a:r>
            <a:r>
              <a:rPr lang="ko-KR" altLang="en-US" sz="1600" dirty="0">
                <a:solidFill>
                  <a:srgbClr val="FF0000"/>
                </a:solidFill>
              </a:rPr>
              <a:t>규격과 사양 확인</a:t>
            </a:r>
            <a:endParaRPr lang="ko-KR" altLang="en-US" sz="16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4E6E9E-FE8A-4504-8CF5-0E67293E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9" y="1589959"/>
            <a:ext cx="6014322" cy="483624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59012C-2130-4149-9093-5815F80C5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248" y="1642617"/>
            <a:ext cx="5305619" cy="4836229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2FCF3F8-29F6-44F5-8F28-EACA5D7A120D}"/>
              </a:ext>
            </a:extLst>
          </p:cNvPr>
          <p:cNvSpPr/>
          <p:nvPr/>
        </p:nvSpPr>
        <p:spPr>
          <a:xfrm>
            <a:off x="437278" y="5037667"/>
            <a:ext cx="4879789" cy="584200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E17C2D0-F89F-4FC4-A360-4C476C8F7254}"/>
              </a:ext>
            </a:extLst>
          </p:cNvPr>
          <p:cNvSpPr/>
          <p:nvPr/>
        </p:nvSpPr>
        <p:spPr>
          <a:xfrm>
            <a:off x="6976533" y="5621867"/>
            <a:ext cx="4995334" cy="42932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연결선: 구부러짐 12">
            <a:extLst>
              <a:ext uri="{FF2B5EF4-FFF2-40B4-BE49-F238E27FC236}">
                <a16:creationId xmlns:a16="http://schemas.microsoft.com/office/drawing/2014/main" id="{B884AAB1-8A85-479B-B122-E0F027927CAB}"/>
              </a:ext>
            </a:extLst>
          </p:cNvPr>
          <p:cNvCxnSpPr>
            <a:cxnSpLocks/>
          </p:cNvCxnSpPr>
          <p:nvPr/>
        </p:nvCxnSpPr>
        <p:spPr>
          <a:xfrm>
            <a:off x="5198533" y="5401733"/>
            <a:ext cx="1921934" cy="360000"/>
          </a:xfrm>
          <a:prstGeom prst="curvedConnector3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FEE0473E-9F77-44B9-BA8B-3C9DFC6C8F52}"/>
              </a:ext>
            </a:extLst>
          </p:cNvPr>
          <p:cNvSpPr/>
          <p:nvPr/>
        </p:nvSpPr>
        <p:spPr>
          <a:xfrm>
            <a:off x="2184400" y="1752600"/>
            <a:ext cx="1282700" cy="4836229"/>
          </a:xfrm>
          <a:prstGeom prst="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812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현장통</a:t>
            </a:r>
            <a:endParaRPr lang="ko-KR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8" y="1044712"/>
            <a:ext cx="483957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 err="1">
                <a:solidFill>
                  <a:srgbClr val="002060"/>
                </a:solidFill>
              </a:rPr>
              <a:t>현장통</a:t>
            </a:r>
            <a:r>
              <a:rPr lang="ko-KR" altLang="en-US" sz="1600" dirty="0">
                <a:solidFill>
                  <a:srgbClr val="002060"/>
                </a:solidFill>
              </a:rPr>
              <a:t> 활용 </a:t>
            </a:r>
            <a:r>
              <a:rPr lang="en-US" altLang="ko-KR" sz="1600" dirty="0">
                <a:solidFill>
                  <a:srgbClr val="002060"/>
                </a:solidFill>
              </a:rPr>
              <a:t>: 19</a:t>
            </a:r>
            <a:r>
              <a:rPr lang="ko-KR" altLang="en-US" sz="1600" dirty="0">
                <a:solidFill>
                  <a:srgbClr val="002060"/>
                </a:solidFill>
              </a:rPr>
              <a:t>개 현장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9847714C-4A18-4500-8D14-6B95F481F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723321"/>
              </p:ext>
            </p:extLst>
          </p:nvPr>
        </p:nvGraphicFramePr>
        <p:xfrm>
          <a:off x="561805" y="1454153"/>
          <a:ext cx="11068392" cy="5184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7214">
                  <a:extLst>
                    <a:ext uri="{9D8B030D-6E8A-4147-A177-3AD203B41FA5}">
                      <a16:colId xmlns:a16="http://schemas.microsoft.com/office/drawing/2014/main" val="3753581708"/>
                    </a:ext>
                  </a:extLst>
                </a:gridCol>
                <a:gridCol w="1652848">
                  <a:extLst>
                    <a:ext uri="{9D8B030D-6E8A-4147-A177-3AD203B41FA5}">
                      <a16:colId xmlns:a16="http://schemas.microsoft.com/office/drawing/2014/main" val="1307683166"/>
                    </a:ext>
                  </a:extLst>
                </a:gridCol>
                <a:gridCol w="1040081">
                  <a:extLst>
                    <a:ext uri="{9D8B030D-6E8A-4147-A177-3AD203B41FA5}">
                      <a16:colId xmlns:a16="http://schemas.microsoft.com/office/drawing/2014/main" val="1889807028"/>
                    </a:ext>
                  </a:extLst>
                </a:gridCol>
                <a:gridCol w="1072607">
                  <a:extLst>
                    <a:ext uri="{9D8B030D-6E8A-4147-A177-3AD203B41FA5}">
                      <a16:colId xmlns:a16="http://schemas.microsoft.com/office/drawing/2014/main" val="4255196840"/>
                    </a:ext>
                  </a:extLst>
                </a:gridCol>
                <a:gridCol w="1072607">
                  <a:extLst>
                    <a:ext uri="{9D8B030D-6E8A-4147-A177-3AD203B41FA5}">
                      <a16:colId xmlns:a16="http://schemas.microsoft.com/office/drawing/2014/main" val="4259374515"/>
                    </a:ext>
                  </a:extLst>
                </a:gridCol>
                <a:gridCol w="1072607">
                  <a:extLst>
                    <a:ext uri="{9D8B030D-6E8A-4147-A177-3AD203B41FA5}">
                      <a16:colId xmlns:a16="http://schemas.microsoft.com/office/drawing/2014/main" val="1566852827"/>
                    </a:ext>
                  </a:extLst>
                </a:gridCol>
                <a:gridCol w="1072607">
                  <a:extLst>
                    <a:ext uri="{9D8B030D-6E8A-4147-A177-3AD203B41FA5}">
                      <a16:colId xmlns:a16="http://schemas.microsoft.com/office/drawing/2014/main" val="3625333180"/>
                    </a:ext>
                  </a:extLst>
                </a:gridCol>
                <a:gridCol w="1072607">
                  <a:extLst>
                    <a:ext uri="{9D8B030D-6E8A-4147-A177-3AD203B41FA5}">
                      <a16:colId xmlns:a16="http://schemas.microsoft.com/office/drawing/2014/main" val="3965970862"/>
                    </a:ext>
                  </a:extLst>
                </a:gridCol>
                <a:gridCol w="1072607">
                  <a:extLst>
                    <a:ext uri="{9D8B030D-6E8A-4147-A177-3AD203B41FA5}">
                      <a16:colId xmlns:a16="http://schemas.microsoft.com/office/drawing/2014/main" val="3702317712"/>
                    </a:ext>
                  </a:extLst>
                </a:gridCol>
                <a:gridCol w="1072607">
                  <a:extLst>
                    <a:ext uri="{9D8B030D-6E8A-4147-A177-3AD203B41FA5}">
                      <a16:colId xmlns:a16="http://schemas.microsoft.com/office/drawing/2014/main" val="4049230527"/>
                    </a:ext>
                  </a:extLst>
                </a:gridCol>
              </a:tblGrid>
              <a:tr h="41881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사업본부</a:t>
                      </a:r>
                      <a:endParaRPr lang="ko-KR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 장 명</a:t>
                      </a:r>
                      <a:endParaRPr lang="ko-KR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근로자 출근인원</a:t>
                      </a:r>
                      <a:b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(6/1)</a:t>
                      </a:r>
                      <a:endParaRPr lang="en-US" altLang="ko-KR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위험성평가</a:t>
                      </a:r>
                      <a:b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(6/1)</a:t>
                      </a:r>
                      <a:endParaRPr lang="en-US" altLang="ko-KR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안전교육</a:t>
                      </a:r>
                      <a:b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5/27~6/27</a:t>
                      </a:r>
                      <a:endParaRPr lang="en-US" altLang="ko-KR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TBM</a:t>
                      </a:r>
                      <a:b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(6/1)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위험치워줘</a:t>
                      </a:r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/>
                      </a:r>
                      <a:b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5/27~6/27</a:t>
                      </a:r>
                      <a:endParaRPr lang="en-US" altLang="ko-KR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무사고확인서</a:t>
                      </a:r>
                      <a:b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(6/1)</a:t>
                      </a:r>
                      <a:endParaRPr lang="en-US" altLang="ko-KR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위급사이렌</a:t>
                      </a:r>
                      <a:b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</a:br>
                      <a:r>
                        <a:rPr lang="en-US" altLang="ko-KR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5/27~6/27</a:t>
                      </a:r>
                      <a:endParaRPr lang="en-US" altLang="ko-KR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ko-KR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481303"/>
                  </a:ext>
                </a:extLst>
              </a:tr>
              <a:tr h="243789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종합건설</a:t>
                      </a:r>
                      <a:endParaRPr lang="en-US" altLang="ko-KR" sz="105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(10</a:t>
                      </a:r>
                      <a:r>
                        <a:rPr lang="ko-KR" alt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개현장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 dirty="0">
                          <a:effectLst/>
                        </a:rPr>
                        <a:t> 아산 </a:t>
                      </a:r>
                      <a:r>
                        <a:rPr lang="ko-KR" altLang="en-US" sz="1050" u="none" strike="noStrike" dirty="0" err="1">
                          <a:effectLst/>
                        </a:rPr>
                        <a:t>이녹스</a:t>
                      </a:r>
                      <a:r>
                        <a:rPr lang="ko-KR" altLang="en-US" sz="1050" u="none" strike="noStrike" dirty="0">
                          <a:effectLst/>
                        </a:rPr>
                        <a:t> 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우수</a:t>
                      </a:r>
                      <a:endParaRPr lang="ko-KR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749915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 dirty="0">
                          <a:effectLst/>
                        </a:rPr>
                        <a:t> 부천 한국경제신문 윤전 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양호</a:t>
                      </a:r>
                      <a:endParaRPr lang="ko-KR" altLang="en-US" sz="1050" b="1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208655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송도 빅텍 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3083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송도 셀트리온 </a:t>
                      </a:r>
                      <a:r>
                        <a:rPr lang="en-US" altLang="ko-KR" sz="1050" u="none" strike="noStrike">
                          <a:effectLst/>
                        </a:rPr>
                        <a:t>P2 </a:t>
                      </a:r>
                      <a:endParaRPr lang="en-US" altLang="ko-KR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852390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영종도 스페이스원 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보통</a:t>
                      </a:r>
                      <a:endParaRPr lang="ko-KR" altLang="en-US" sz="1050" b="1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42317"/>
                  </a:ext>
                </a:extLst>
              </a:tr>
              <a:tr h="3777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 dirty="0">
                          <a:effectLst/>
                        </a:rPr>
                        <a:t> 화성 </a:t>
                      </a:r>
                      <a:r>
                        <a:rPr lang="ko-KR" altLang="en-US" sz="1050" u="none" strike="noStrike" dirty="0" err="1">
                          <a:effectLst/>
                        </a:rPr>
                        <a:t>도쿄일렉트론</a:t>
                      </a:r>
                      <a:r>
                        <a:rPr lang="ko-KR" altLang="en-US" sz="1050" u="none" strike="noStrike" dirty="0">
                          <a:effectLst/>
                        </a:rPr>
                        <a:t> 코리아 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80497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 dirty="0">
                          <a:effectLst/>
                        </a:rPr>
                        <a:t> 평택 </a:t>
                      </a:r>
                      <a:r>
                        <a:rPr lang="ko-KR" altLang="en-US" sz="1050" u="none" strike="noStrike" dirty="0" err="1">
                          <a:effectLst/>
                        </a:rPr>
                        <a:t>알박</a:t>
                      </a:r>
                      <a:r>
                        <a:rPr lang="ko-KR" altLang="en-US" sz="1050" u="none" strike="noStrike" dirty="0">
                          <a:effectLst/>
                        </a:rPr>
                        <a:t> 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195814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 dirty="0">
                          <a:effectLst/>
                        </a:rPr>
                        <a:t> 안성 </a:t>
                      </a:r>
                      <a:r>
                        <a:rPr lang="ko-KR" altLang="en-US" sz="1050" u="none" strike="noStrike" dirty="0" err="1">
                          <a:effectLst/>
                        </a:rPr>
                        <a:t>모산리</a:t>
                      </a:r>
                      <a:r>
                        <a:rPr lang="ko-KR" altLang="en-US" sz="1050" u="none" strike="noStrike" dirty="0">
                          <a:effectLst/>
                        </a:rPr>
                        <a:t> </a:t>
                      </a:r>
                      <a:r>
                        <a:rPr lang="en-US" altLang="ko-KR" sz="1050" u="none" strike="noStrike" dirty="0">
                          <a:effectLst/>
                        </a:rPr>
                        <a:t>1</a:t>
                      </a:r>
                      <a:r>
                        <a:rPr lang="ko-KR" altLang="en-US" sz="1050" u="none" strike="noStrike" dirty="0">
                          <a:effectLst/>
                        </a:rPr>
                        <a:t>공장 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343342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 dirty="0">
                          <a:effectLst/>
                        </a:rPr>
                        <a:t> 판교 제</a:t>
                      </a:r>
                      <a:r>
                        <a:rPr lang="en-US" altLang="ko-KR" sz="1050" u="none" strike="noStrike" dirty="0">
                          <a:effectLst/>
                        </a:rPr>
                        <a:t>2</a:t>
                      </a:r>
                      <a:r>
                        <a:rPr lang="ko-KR" altLang="en-US" sz="1050" u="none" strike="noStrike" dirty="0" err="1">
                          <a:effectLst/>
                        </a:rPr>
                        <a:t>테크노밸리</a:t>
                      </a:r>
                      <a:r>
                        <a:rPr lang="ko-KR" altLang="en-US" sz="1050" u="none" strike="noStrike" dirty="0">
                          <a:effectLst/>
                        </a:rPr>
                        <a:t> 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미흡</a:t>
                      </a:r>
                      <a:endParaRPr lang="ko-KR" altLang="en-US" sz="1050" b="1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878458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인천 슈피겐코리아 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728076"/>
                  </a:ext>
                </a:extLst>
              </a:tr>
              <a:tr h="243789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하이테크</a:t>
                      </a:r>
                      <a:endParaRPr lang="en-US" altLang="ko-KR" sz="105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altLang="ko-KR" sz="1050" u="none" strike="noStrike" dirty="0">
                          <a:effectLst/>
                        </a:rPr>
                        <a:t>(9</a:t>
                      </a:r>
                      <a:r>
                        <a:rPr lang="ko-KR" altLang="en-US" sz="1050" u="none" strike="noStrike" dirty="0" err="1">
                          <a:effectLst/>
                        </a:rPr>
                        <a:t>개현장</a:t>
                      </a:r>
                      <a:r>
                        <a:rPr lang="en-US" altLang="ko-KR" sz="1050" u="none" strike="noStrike" dirty="0">
                          <a:effectLst/>
                        </a:rPr>
                        <a:t>)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 dirty="0">
                          <a:effectLst/>
                        </a:rPr>
                        <a:t> </a:t>
                      </a:r>
                      <a:r>
                        <a:rPr lang="ko-KR" altLang="en-US" sz="1050" u="none" strike="noStrike" dirty="0" err="1">
                          <a:effectLst/>
                        </a:rPr>
                        <a:t>탕정</a:t>
                      </a:r>
                      <a:r>
                        <a:rPr lang="ko-KR" altLang="en-US" sz="1050" u="none" strike="noStrike" dirty="0">
                          <a:effectLst/>
                        </a:rPr>
                        <a:t> </a:t>
                      </a:r>
                      <a:r>
                        <a:rPr lang="en-US" sz="1050" u="none" strike="noStrike" dirty="0">
                          <a:effectLst/>
                        </a:rPr>
                        <a:t>HOOK-UP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우수</a:t>
                      </a:r>
                      <a:endParaRPr lang="ko-KR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63063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원익 </a:t>
                      </a:r>
                      <a:r>
                        <a:rPr lang="en-US" sz="1050" u="none" strike="noStrike">
                          <a:effectLst/>
                        </a:rPr>
                        <a:t>IPS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양호</a:t>
                      </a:r>
                      <a:endParaRPr lang="ko-KR" altLang="en-US" sz="1050" b="1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068527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청주 </a:t>
                      </a:r>
                      <a:r>
                        <a:rPr lang="en-US" sz="1050" u="none" strike="noStrike">
                          <a:effectLst/>
                        </a:rPr>
                        <a:t>M15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보통</a:t>
                      </a:r>
                      <a:endParaRPr lang="ko-KR" altLang="en-US" sz="1050" b="1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135760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이천 </a:t>
                      </a:r>
                      <a:r>
                        <a:rPr lang="en-US" sz="1050" u="none" strike="noStrike">
                          <a:effectLst/>
                        </a:rPr>
                        <a:t>M14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397855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이천 </a:t>
                      </a:r>
                      <a:r>
                        <a:rPr lang="en-US" sz="1050" u="none" strike="noStrike">
                          <a:effectLst/>
                        </a:rPr>
                        <a:t>M10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74347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청주 </a:t>
                      </a:r>
                      <a:r>
                        <a:rPr lang="en-US" sz="1050" u="none" strike="noStrike">
                          <a:effectLst/>
                        </a:rPr>
                        <a:t>M11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●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8680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천안 </a:t>
                      </a:r>
                      <a:r>
                        <a:rPr lang="en-US" sz="1050" u="none" strike="noStrike">
                          <a:effectLst/>
                        </a:rPr>
                        <a:t>MEMC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492868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영종도 스태츠칩팩 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526660"/>
                  </a:ext>
                </a:extLst>
              </a:tr>
              <a:tr h="243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 부천 </a:t>
                      </a:r>
                      <a:r>
                        <a:rPr lang="en-US" sz="1050" u="none" strike="noStrike">
                          <a:effectLst/>
                        </a:rPr>
                        <a:t>DB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●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　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미흡</a:t>
                      </a:r>
                      <a:endParaRPr lang="ko-KR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385" marR="5385" marT="538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695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861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현장통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위험성평가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ko-KR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8" y="1044712"/>
            <a:ext cx="483957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>
                <a:solidFill>
                  <a:srgbClr val="002060"/>
                </a:solidFill>
              </a:rPr>
              <a:t>현장통내 위험성평가 활용현황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24D46-DFC4-44CE-938B-936CE75CA1BC}"/>
              </a:ext>
            </a:extLst>
          </p:cNvPr>
          <p:cNvSpPr txBox="1"/>
          <p:nvPr/>
        </p:nvSpPr>
        <p:spPr>
          <a:xfrm>
            <a:off x="503953" y="1348317"/>
            <a:ext cx="754467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</a:t>
            </a:r>
            <a:r>
              <a:rPr lang="en-US" altLang="ko-KR" sz="1400" b="0" dirty="0">
                <a:solidFill>
                  <a:srgbClr val="002060"/>
                </a:solidFill>
              </a:rPr>
              <a:t>- </a:t>
            </a:r>
            <a:r>
              <a:rPr lang="ko-KR" altLang="en-US" sz="1400" b="0" dirty="0">
                <a:solidFill>
                  <a:srgbClr val="002060"/>
                </a:solidFill>
              </a:rPr>
              <a:t>총 </a:t>
            </a:r>
            <a:r>
              <a:rPr lang="en-US" altLang="ko-KR" sz="1400" b="0" dirty="0">
                <a:solidFill>
                  <a:srgbClr val="002060"/>
                </a:solidFill>
              </a:rPr>
              <a:t>19</a:t>
            </a:r>
            <a:r>
              <a:rPr lang="ko-KR" altLang="en-US" sz="1400" b="0" dirty="0" err="1">
                <a:solidFill>
                  <a:srgbClr val="002060"/>
                </a:solidFill>
              </a:rPr>
              <a:t>개현장</a:t>
            </a:r>
            <a:r>
              <a:rPr lang="ko-KR" altLang="en-US" sz="1400" b="0" dirty="0">
                <a:solidFill>
                  <a:srgbClr val="002060"/>
                </a:solidFill>
              </a:rPr>
              <a:t> 중 </a:t>
            </a:r>
            <a:r>
              <a:rPr lang="en-US" altLang="ko-KR" sz="1400" b="0" dirty="0">
                <a:solidFill>
                  <a:srgbClr val="002060"/>
                </a:solidFill>
              </a:rPr>
              <a:t>3</a:t>
            </a:r>
            <a:r>
              <a:rPr lang="ko-KR" altLang="en-US" sz="1400" b="0" dirty="0" err="1">
                <a:solidFill>
                  <a:srgbClr val="002060"/>
                </a:solidFill>
              </a:rPr>
              <a:t>개현장</a:t>
            </a:r>
            <a:r>
              <a:rPr lang="ko-KR" altLang="en-US" sz="1400" b="0" dirty="0">
                <a:solidFill>
                  <a:srgbClr val="002060"/>
                </a:solidFill>
              </a:rPr>
              <a:t> 활용</a:t>
            </a:r>
            <a:r>
              <a:rPr lang="en-US" altLang="ko-KR" sz="1400" b="0" dirty="0">
                <a:solidFill>
                  <a:srgbClr val="002060"/>
                </a:solidFill>
              </a:rPr>
              <a:t>(</a:t>
            </a:r>
            <a:r>
              <a:rPr lang="ko-KR" altLang="en-US" sz="1400" b="0" dirty="0">
                <a:solidFill>
                  <a:srgbClr val="002060"/>
                </a:solidFill>
              </a:rPr>
              <a:t>아산 </a:t>
            </a:r>
            <a:r>
              <a:rPr lang="ko-KR" altLang="en-US" sz="1400" b="0" dirty="0" err="1">
                <a:solidFill>
                  <a:srgbClr val="002060"/>
                </a:solidFill>
              </a:rPr>
              <a:t>이녹스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>
                <a:solidFill>
                  <a:srgbClr val="002060"/>
                </a:solidFill>
              </a:rPr>
              <a:t>부천 한국경제신문 윤전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>
                <a:solidFill>
                  <a:srgbClr val="002060"/>
                </a:solidFill>
              </a:rPr>
              <a:t>인천 </a:t>
            </a:r>
            <a:r>
              <a:rPr lang="ko-KR" altLang="en-US" sz="1400" b="0" dirty="0" err="1">
                <a:solidFill>
                  <a:srgbClr val="002060"/>
                </a:solidFill>
              </a:rPr>
              <a:t>슈피겐코리아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 err="1">
                <a:solidFill>
                  <a:srgbClr val="002060"/>
                </a:solidFill>
              </a:rPr>
              <a:t>탕정</a:t>
            </a:r>
            <a:r>
              <a:rPr lang="ko-KR" altLang="en-US" sz="1400" b="0" dirty="0">
                <a:solidFill>
                  <a:srgbClr val="002060"/>
                </a:solidFill>
              </a:rPr>
              <a:t> </a:t>
            </a:r>
            <a:r>
              <a:rPr lang="ko-KR" altLang="en-US" sz="1400" b="0" dirty="0" err="1">
                <a:solidFill>
                  <a:srgbClr val="002060"/>
                </a:solidFill>
              </a:rPr>
              <a:t>훅업</a:t>
            </a:r>
            <a:r>
              <a:rPr lang="en-US" altLang="ko-KR" sz="1400" b="0" dirty="0">
                <a:solidFill>
                  <a:srgbClr val="002060"/>
                </a:solidFill>
              </a:rPr>
              <a:t>) </a:t>
            </a:r>
            <a:endParaRPr lang="ko-KR" altLang="en-US" sz="1600" b="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1" name="그림 10" descr="화면 캡처">
            <a:extLst>
              <a:ext uri="{FF2B5EF4-FFF2-40B4-BE49-F238E27FC236}">
                <a16:creationId xmlns:a16="http://schemas.microsoft.com/office/drawing/2014/main" id="{8C96E2D2-F56D-457B-873B-7C39A796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1850972"/>
            <a:ext cx="10953750" cy="4702228"/>
          </a:xfrm>
          <a:prstGeom prst="rect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959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현장통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위험성평가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ko-KR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8" y="1044712"/>
            <a:ext cx="483957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>
                <a:solidFill>
                  <a:srgbClr val="002060"/>
                </a:solidFill>
              </a:rPr>
              <a:t>현장통내 위험성평가 활용현황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24D46-DFC4-44CE-938B-936CE75CA1BC}"/>
              </a:ext>
            </a:extLst>
          </p:cNvPr>
          <p:cNvSpPr txBox="1"/>
          <p:nvPr/>
        </p:nvSpPr>
        <p:spPr>
          <a:xfrm>
            <a:off x="503953" y="1348317"/>
            <a:ext cx="754467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</a:t>
            </a:r>
            <a:r>
              <a:rPr lang="en-US" altLang="ko-KR" sz="1400" b="0" dirty="0">
                <a:solidFill>
                  <a:srgbClr val="002060"/>
                </a:solidFill>
              </a:rPr>
              <a:t>- </a:t>
            </a:r>
            <a:r>
              <a:rPr lang="ko-KR" altLang="en-US" sz="1400" b="0" dirty="0">
                <a:solidFill>
                  <a:srgbClr val="002060"/>
                </a:solidFill>
              </a:rPr>
              <a:t>총 </a:t>
            </a:r>
            <a:r>
              <a:rPr lang="en-US" altLang="ko-KR" sz="1400" b="0" dirty="0">
                <a:solidFill>
                  <a:srgbClr val="002060"/>
                </a:solidFill>
              </a:rPr>
              <a:t>19</a:t>
            </a:r>
            <a:r>
              <a:rPr lang="ko-KR" altLang="en-US" sz="1400" b="0" dirty="0" err="1">
                <a:solidFill>
                  <a:srgbClr val="002060"/>
                </a:solidFill>
              </a:rPr>
              <a:t>개현장</a:t>
            </a:r>
            <a:r>
              <a:rPr lang="ko-KR" altLang="en-US" sz="1400" b="0" dirty="0">
                <a:solidFill>
                  <a:srgbClr val="002060"/>
                </a:solidFill>
              </a:rPr>
              <a:t> 중 </a:t>
            </a:r>
            <a:r>
              <a:rPr lang="en-US" altLang="ko-KR" sz="1400" b="0" dirty="0">
                <a:solidFill>
                  <a:srgbClr val="002060"/>
                </a:solidFill>
              </a:rPr>
              <a:t>3</a:t>
            </a:r>
            <a:r>
              <a:rPr lang="ko-KR" altLang="en-US" sz="1400" b="0" dirty="0" err="1">
                <a:solidFill>
                  <a:srgbClr val="002060"/>
                </a:solidFill>
              </a:rPr>
              <a:t>개현장</a:t>
            </a:r>
            <a:r>
              <a:rPr lang="ko-KR" altLang="en-US" sz="1400" b="0" dirty="0">
                <a:solidFill>
                  <a:srgbClr val="002060"/>
                </a:solidFill>
              </a:rPr>
              <a:t> 활용</a:t>
            </a:r>
            <a:r>
              <a:rPr lang="en-US" altLang="ko-KR" sz="1400" b="0" dirty="0">
                <a:solidFill>
                  <a:srgbClr val="002060"/>
                </a:solidFill>
              </a:rPr>
              <a:t>(</a:t>
            </a:r>
            <a:r>
              <a:rPr lang="ko-KR" altLang="en-US" sz="1400" b="0" dirty="0">
                <a:solidFill>
                  <a:srgbClr val="002060"/>
                </a:solidFill>
              </a:rPr>
              <a:t>아산 </a:t>
            </a:r>
            <a:r>
              <a:rPr lang="ko-KR" altLang="en-US" sz="1400" b="0" dirty="0" err="1">
                <a:solidFill>
                  <a:srgbClr val="002060"/>
                </a:solidFill>
              </a:rPr>
              <a:t>이녹스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>
                <a:solidFill>
                  <a:srgbClr val="002060"/>
                </a:solidFill>
              </a:rPr>
              <a:t>부천 한국경제신문 윤전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>
                <a:solidFill>
                  <a:srgbClr val="002060"/>
                </a:solidFill>
              </a:rPr>
              <a:t>인천 </a:t>
            </a:r>
            <a:r>
              <a:rPr lang="ko-KR" altLang="en-US" sz="1400" b="0" dirty="0" err="1">
                <a:solidFill>
                  <a:srgbClr val="002060"/>
                </a:solidFill>
              </a:rPr>
              <a:t>슈피겐코리아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 err="1">
                <a:solidFill>
                  <a:srgbClr val="002060"/>
                </a:solidFill>
              </a:rPr>
              <a:t>탕정</a:t>
            </a:r>
            <a:r>
              <a:rPr lang="ko-KR" altLang="en-US" sz="1400" b="0" dirty="0">
                <a:solidFill>
                  <a:srgbClr val="002060"/>
                </a:solidFill>
              </a:rPr>
              <a:t> </a:t>
            </a:r>
            <a:r>
              <a:rPr lang="ko-KR" altLang="en-US" sz="1400" b="0" dirty="0" err="1">
                <a:solidFill>
                  <a:srgbClr val="002060"/>
                </a:solidFill>
              </a:rPr>
              <a:t>훅업</a:t>
            </a:r>
            <a:r>
              <a:rPr lang="en-US" altLang="ko-KR" sz="1400" b="0" dirty="0">
                <a:solidFill>
                  <a:srgbClr val="002060"/>
                </a:solidFill>
              </a:rPr>
              <a:t>) </a:t>
            </a:r>
            <a:endParaRPr lang="ko-KR" altLang="en-US" sz="1600" b="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화면 캡처">
            <a:extLst>
              <a:ext uri="{FF2B5EF4-FFF2-40B4-BE49-F238E27FC236}">
                <a16:creationId xmlns:a16="http://schemas.microsoft.com/office/drawing/2014/main" id="{A24A7A0E-524F-442B-86A5-F0859C84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2" y="1847851"/>
            <a:ext cx="10957757" cy="4875872"/>
          </a:xfrm>
          <a:prstGeom prst="rect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105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187567A3-4446-441B-9EAB-E6920909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‘22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년 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2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분기 안전관리자 협의체 진행순서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142D2-8340-4739-BD82-E47A22EFA0B9}"/>
              </a:ext>
            </a:extLst>
          </p:cNvPr>
          <p:cNvSpPr txBox="1"/>
          <p:nvPr/>
        </p:nvSpPr>
        <p:spPr>
          <a:xfrm>
            <a:off x="513482" y="1044712"/>
            <a:ext cx="298883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>
                <a:solidFill>
                  <a:srgbClr val="002060"/>
                </a:solidFill>
              </a:rPr>
              <a:t>안전관리자 협의체 일정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6100B-0F4C-426A-B677-CD59F17BA89D}"/>
              </a:ext>
            </a:extLst>
          </p:cNvPr>
          <p:cNvSpPr txBox="1"/>
          <p:nvPr/>
        </p:nvSpPr>
        <p:spPr>
          <a:xfrm>
            <a:off x="513482" y="3251805"/>
            <a:ext cx="298883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2. </a:t>
            </a:r>
            <a:r>
              <a:rPr lang="ko-KR" altLang="en-US" sz="1600" dirty="0">
                <a:solidFill>
                  <a:srgbClr val="002060"/>
                </a:solidFill>
              </a:rPr>
              <a:t>세부내용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2BD67553-EA6D-45F6-98B8-D890427FB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686367"/>
              </p:ext>
            </p:extLst>
          </p:nvPr>
        </p:nvGraphicFramePr>
        <p:xfrm>
          <a:off x="744433" y="1441872"/>
          <a:ext cx="9271633" cy="1547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6679">
                  <a:extLst>
                    <a:ext uri="{9D8B030D-6E8A-4147-A177-3AD203B41FA5}">
                      <a16:colId xmlns:a16="http://schemas.microsoft.com/office/drawing/2014/main" val="4257224471"/>
                    </a:ext>
                  </a:extLst>
                </a:gridCol>
                <a:gridCol w="3887477">
                  <a:extLst>
                    <a:ext uri="{9D8B030D-6E8A-4147-A177-3AD203B41FA5}">
                      <a16:colId xmlns:a16="http://schemas.microsoft.com/office/drawing/2014/main" val="4057208255"/>
                    </a:ext>
                  </a:extLst>
                </a:gridCol>
                <a:gridCol w="3887477">
                  <a:extLst>
                    <a:ext uri="{9D8B030D-6E8A-4147-A177-3AD203B41FA5}">
                      <a16:colId xmlns:a16="http://schemas.microsoft.com/office/drawing/2014/main" val="964439146"/>
                    </a:ext>
                  </a:extLst>
                </a:gridCol>
              </a:tblGrid>
              <a:tr h="38688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구  분</a:t>
                      </a:r>
                      <a:endParaRPr lang="ko-KR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팀원급</a:t>
                      </a:r>
                      <a:endParaRPr lang="ko-KR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팀장급</a:t>
                      </a:r>
                      <a:endParaRPr lang="ko-KR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742054"/>
                  </a:ext>
                </a:extLst>
              </a:tr>
              <a:tr h="38688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일    시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23</a:t>
                      </a:r>
                      <a:r>
                        <a:rPr lang="ko-KR" altLang="en-US" sz="1100" u="none" strike="noStrike" dirty="0">
                          <a:effectLst/>
                        </a:rPr>
                        <a:t>년 </a:t>
                      </a:r>
                      <a:r>
                        <a:rPr lang="en-US" altLang="ko-KR" sz="1100" u="none" strike="noStrike" dirty="0">
                          <a:effectLst/>
                        </a:rPr>
                        <a:t>6</a:t>
                      </a:r>
                      <a:r>
                        <a:rPr lang="ko-KR" altLang="en-US" sz="1100" u="none" strike="noStrike" dirty="0">
                          <a:effectLst/>
                        </a:rPr>
                        <a:t>월 </a:t>
                      </a:r>
                      <a:r>
                        <a:rPr lang="en-US" altLang="ko-KR" sz="1100" u="none" strike="noStrike" dirty="0">
                          <a:effectLst/>
                        </a:rPr>
                        <a:t>28</a:t>
                      </a:r>
                      <a:r>
                        <a:rPr lang="ko-KR" altLang="en-US" sz="1100" u="none" strike="noStrike" dirty="0">
                          <a:effectLst/>
                        </a:rPr>
                        <a:t>일 </a:t>
                      </a:r>
                      <a:r>
                        <a:rPr lang="en-US" altLang="ko-KR" sz="1100" u="none" strike="noStrike" dirty="0">
                          <a:effectLst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</a:rPr>
                        <a:t>수</a:t>
                      </a:r>
                      <a:r>
                        <a:rPr lang="en-US" altLang="ko-KR" sz="1100" u="none" strike="noStrike" dirty="0">
                          <a:effectLst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23</a:t>
                      </a:r>
                      <a:r>
                        <a:rPr lang="ko-KR" altLang="en-US" sz="1100" u="none" strike="noStrike" dirty="0">
                          <a:effectLst/>
                        </a:rPr>
                        <a:t>년 </a:t>
                      </a:r>
                      <a:r>
                        <a:rPr lang="en-US" altLang="ko-KR" sz="1100" u="none" strike="noStrike" dirty="0">
                          <a:effectLst/>
                        </a:rPr>
                        <a:t>7</a:t>
                      </a:r>
                      <a:r>
                        <a:rPr lang="ko-KR" altLang="en-US" sz="1100" u="none" strike="noStrike" dirty="0">
                          <a:effectLst/>
                        </a:rPr>
                        <a:t>월 </a:t>
                      </a:r>
                      <a:r>
                        <a:rPr lang="en-US" altLang="ko-KR" sz="1100" u="none" strike="noStrike" dirty="0">
                          <a:effectLst/>
                        </a:rPr>
                        <a:t>5</a:t>
                      </a:r>
                      <a:r>
                        <a:rPr lang="ko-KR" altLang="en-US" sz="1100" u="none" strike="noStrike" dirty="0">
                          <a:effectLst/>
                        </a:rPr>
                        <a:t>일 </a:t>
                      </a:r>
                      <a:r>
                        <a:rPr lang="en-US" altLang="ko-KR" sz="1100" u="none" strike="noStrike" dirty="0">
                          <a:effectLst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</a:rPr>
                        <a:t>수</a:t>
                      </a:r>
                      <a:r>
                        <a:rPr lang="en-US" altLang="ko-KR" sz="1100" u="none" strike="noStrike" dirty="0">
                          <a:effectLst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73671"/>
                  </a:ext>
                </a:extLst>
              </a:tr>
              <a:tr h="38688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대    상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현장 안전관리자 </a:t>
                      </a:r>
                      <a:r>
                        <a:rPr lang="en-US" altLang="ko-KR" sz="1100" u="none" strike="noStrike" dirty="0">
                          <a:effectLst/>
                        </a:rPr>
                        <a:t>27</a:t>
                      </a:r>
                      <a:r>
                        <a:rPr lang="ko-KR" altLang="en-US" sz="1100" u="none" strike="noStrike" dirty="0">
                          <a:effectLst/>
                        </a:rPr>
                        <a:t>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현장 안전관리자 </a:t>
                      </a:r>
                      <a:r>
                        <a:rPr lang="en-US" altLang="ko-KR" sz="1100" u="none" strike="noStrike" dirty="0">
                          <a:effectLst/>
                        </a:rPr>
                        <a:t>25</a:t>
                      </a:r>
                      <a:r>
                        <a:rPr lang="ko-KR" altLang="en-US" sz="1100" u="none" strike="noStrike" dirty="0">
                          <a:effectLst/>
                        </a:rPr>
                        <a:t>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001880"/>
                  </a:ext>
                </a:extLst>
              </a:tr>
              <a:tr h="38688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장    소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본사</a:t>
                      </a:r>
                      <a:r>
                        <a:rPr lang="en-US" altLang="ko-KR" sz="1100" u="none" strike="noStrike" dirty="0">
                          <a:effectLst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</a:rPr>
                        <a:t>삼성동</a:t>
                      </a:r>
                      <a:r>
                        <a:rPr lang="en-US" altLang="ko-KR" sz="1100" u="none" strike="noStrike" dirty="0">
                          <a:effectLst/>
                        </a:rPr>
                        <a:t>) </a:t>
                      </a:r>
                      <a:r>
                        <a:rPr lang="ko-KR" altLang="en-US" sz="1100" u="none" strike="noStrike" dirty="0">
                          <a:effectLst/>
                        </a:rPr>
                        <a:t>지하</a:t>
                      </a:r>
                      <a:r>
                        <a:rPr lang="en-US" altLang="ko-KR" sz="1100" u="none" strike="noStrike" dirty="0">
                          <a:effectLst/>
                        </a:rPr>
                        <a:t>1</a:t>
                      </a:r>
                      <a:r>
                        <a:rPr lang="ko-KR" altLang="en-US" sz="1100" u="none" strike="noStrike" dirty="0">
                          <a:effectLst/>
                        </a:rPr>
                        <a:t>층 대회의실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본사</a:t>
                      </a:r>
                      <a:r>
                        <a:rPr lang="en-US" altLang="ko-KR" sz="1100" u="none" strike="noStrike" dirty="0">
                          <a:effectLst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</a:rPr>
                        <a:t>삼성동</a:t>
                      </a:r>
                      <a:r>
                        <a:rPr lang="en-US" altLang="ko-KR" sz="1100" u="none" strike="noStrike" dirty="0">
                          <a:effectLst/>
                        </a:rPr>
                        <a:t>) </a:t>
                      </a:r>
                      <a:r>
                        <a:rPr lang="ko-KR" altLang="en-US" sz="1100" u="none" strike="noStrike" dirty="0">
                          <a:effectLst/>
                        </a:rPr>
                        <a:t>지하</a:t>
                      </a:r>
                      <a:r>
                        <a:rPr lang="en-US" altLang="ko-KR" sz="1100" u="none" strike="noStrike" dirty="0">
                          <a:effectLst/>
                        </a:rPr>
                        <a:t>1</a:t>
                      </a:r>
                      <a:r>
                        <a:rPr lang="ko-KR" altLang="en-US" sz="1100" u="none" strike="noStrike" dirty="0">
                          <a:effectLst/>
                        </a:rPr>
                        <a:t>층 대회의실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279653"/>
                  </a:ext>
                </a:extLst>
              </a:tr>
            </a:tbl>
          </a:graphicData>
        </a:graphic>
      </p:graphicFrame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A181C108-D687-4428-92C1-F5A6811D3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26143"/>
              </p:ext>
            </p:extLst>
          </p:nvPr>
        </p:nvGraphicFramePr>
        <p:xfrm>
          <a:off x="744434" y="3663505"/>
          <a:ext cx="9271632" cy="2669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4979">
                  <a:extLst>
                    <a:ext uri="{9D8B030D-6E8A-4147-A177-3AD203B41FA5}">
                      <a16:colId xmlns:a16="http://schemas.microsoft.com/office/drawing/2014/main" val="1053749641"/>
                    </a:ext>
                  </a:extLst>
                </a:gridCol>
                <a:gridCol w="4103520">
                  <a:extLst>
                    <a:ext uri="{9D8B030D-6E8A-4147-A177-3AD203B41FA5}">
                      <a16:colId xmlns:a16="http://schemas.microsoft.com/office/drawing/2014/main" val="3792572160"/>
                    </a:ext>
                  </a:extLst>
                </a:gridCol>
                <a:gridCol w="3213133">
                  <a:extLst>
                    <a:ext uri="{9D8B030D-6E8A-4147-A177-3AD203B41FA5}">
                      <a16:colId xmlns:a16="http://schemas.microsoft.com/office/drawing/2014/main" val="1717525986"/>
                    </a:ext>
                  </a:extLst>
                </a:gridCol>
              </a:tblGrid>
              <a:tr h="38136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시간</a:t>
                      </a:r>
                      <a:endParaRPr lang="ko-KR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내용</a:t>
                      </a:r>
                      <a:endParaRPr lang="ko-KR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비고</a:t>
                      </a:r>
                      <a:endParaRPr lang="ko-KR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557062"/>
                  </a:ext>
                </a:extLst>
              </a:tr>
              <a:tr h="38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13:50 ~ 14:00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</a:rPr>
                        <a:t> 참석인원 파악 및 자리 배치 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　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133178"/>
                  </a:ext>
                </a:extLst>
              </a:tr>
              <a:tr h="38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14:00 ~ 15:00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</a:rPr>
                        <a:t> 법무법인</a:t>
                      </a:r>
                      <a:r>
                        <a:rPr lang="en-US" altLang="ko-KR" sz="1100" u="none" strike="noStrike">
                          <a:effectLst/>
                        </a:rPr>
                        <a:t>(</a:t>
                      </a:r>
                      <a:r>
                        <a:rPr lang="ko-KR" altLang="en-US" sz="1100" u="none" strike="noStrike">
                          <a:effectLst/>
                        </a:rPr>
                        <a:t>우</a:t>
                      </a:r>
                      <a:r>
                        <a:rPr lang="en-US" altLang="ko-KR" sz="1100" u="none" strike="noStrike">
                          <a:effectLst/>
                        </a:rPr>
                        <a:t>) </a:t>
                      </a:r>
                      <a:r>
                        <a:rPr lang="ko-KR" altLang="en-US" sz="1100" u="none" strike="noStrike">
                          <a:effectLst/>
                        </a:rPr>
                        <a:t>율촌 강의 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김수현</a:t>
                      </a:r>
                      <a:r>
                        <a:rPr lang="en-US" altLang="ko-KR" sz="1100" u="none" strike="noStrike">
                          <a:effectLst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</a:rPr>
                        <a:t>김동현 변호사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81937"/>
                  </a:ext>
                </a:extLst>
              </a:tr>
              <a:tr h="38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15:00 ~ 15:20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</a:rPr>
                        <a:t> 휴식 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035298"/>
                  </a:ext>
                </a:extLst>
              </a:tr>
              <a:tr h="38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15:20 ~ 15:40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</a:rPr>
                        <a:t> 대표이사님 당부말씀 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환경안전부문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정영용</a:t>
                      </a:r>
                      <a:r>
                        <a:rPr lang="ko-KR" altLang="en-US" sz="1100" u="none" strike="noStrike" dirty="0">
                          <a:effectLst/>
                        </a:rPr>
                        <a:t> 대표이사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863479"/>
                  </a:ext>
                </a:extLst>
              </a:tr>
              <a:tr h="38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15:40 ~ 16:30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</a:rPr>
                        <a:t> 환경안전팀 전달사항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오정훈 부장</a:t>
                      </a:r>
                      <a:r>
                        <a:rPr lang="en-US" altLang="ko-KR" sz="1100" u="none" strike="noStrike" dirty="0">
                          <a:effectLst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</a:rPr>
                        <a:t>이효석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51832"/>
                  </a:ext>
                </a:extLst>
              </a:tr>
              <a:tr h="38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16:30 ~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</a:rPr>
                        <a:t> 자유 토론 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774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149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현장통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위험성평가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ko-KR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8" y="1044712"/>
            <a:ext cx="483957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>
                <a:solidFill>
                  <a:srgbClr val="002060"/>
                </a:solidFill>
              </a:rPr>
              <a:t>현장통내 위험성평가 활용현황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24D46-DFC4-44CE-938B-936CE75CA1BC}"/>
              </a:ext>
            </a:extLst>
          </p:cNvPr>
          <p:cNvSpPr txBox="1"/>
          <p:nvPr/>
        </p:nvSpPr>
        <p:spPr>
          <a:xfrm>
            <a:off x="503953" y="1348317"/>
            <a:ext cx="754467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</a:t>
            </a:r>
            <a:r>
              <a:rPr lang="en-US" altLang="ko-KR" sz="1400" b="0" dirty="0">
                <a:solidFill>
                  <a:srgbClr val="002060"/>
                </a:solidFill>
              </a:rPr>
              <a:t>- </a:t>
            </a:r>
            <a:r>
              <a:rPr lang="ko-KR" altLang="en-US" sz="1400" b="0" dirty="0">
                <a:solidFill>
                  <a:srgbClr val="002060"/>
                </a:solidFill>
              </a:rPr>
              <a:t>총 </a:t>
            </a:r>
            <a:r>
              <a:rPr lang="en-US" altLang="ko-KR" sz="1400" b="0" dirty="0">
                <a:solidFill>
                  <a:srgbClr val="002060"/>
                </a:solidFill>
              </a:rPr>
              <a:t>19</a:t>
            </a:r>
            <a:r>
              <a:rPr lang="ko-KR" altLang="en-US" sz="1400" b="0" dirty="0" err="1">
                <a:solidFill>
                  <a:srgbClr val="002060"/>
                </a:solidFill>
              </a:rPr>
              <a:t>개현장</a:t>
            </a:r>
            <a:r>
              <a:rPr lang="ko-KR" altLang="en-US" sz="1400" b="0" dirty="0">
                <a:solidFill>
                  <a:srgbClr val="002060"/>
                </a:solidFill>
              </a:rPr>
              <a:t> 중 </a:t>
            </a:r>
            <a:r>
              <a:rPr lang="en-US" altLang="ko-KR" sz="1400" b="0" dirty="0">
                <a:solidFill>
                  <a:srgbClr val="002060"/>
                </a:solidFill>
              </a:rPr>
              <a:t>3</a:t>
            </a:r>
            <a:r>
              <a:rPr lang="ko-KR" altLang="en-US" sz="1400" b="0" dirty="0" err="1">
                <a:solidFill>
                  <a:srgbClr val="002060"/>
                </a:solidFill>
              </a:rPr>
              <a:t>개현장</a:t>
            </a:r>
            <a:r>
              <a:rPr lang="ko-KR" altLang="en-US" sz="1400" b="0" dirty="0">
                <a:solidFill>
                  <a:srgbClr val="002060"/>
                </a:solidFill>
              </a:rPr>
              <a:t> 활용</a:t>
            </a:r>
            <a:r>
              <a:rPr lang="en-US" altLang="ko-KR" sz="1400" b="0" dirty="0">
                <a:solidFill>
                  <a:srgbClr val="002060"/>
                </a:solidFill>
              </a:rPr>
              <a:t>(</a:t>
            </a:r>
            <a:r>
              <a:rPr lang="ko-KR" altLang="en-US" sz="1400" b="0" dirty="0">
                <a:solidFill>
                  <a:srgbClr val="002060"/>
                </a:solidFill>
              </a:rPr>
              <a:t>아산 </a:t>
            </a:r>
            <a:r>
              <a:rPr lang="ko-KR" altLang="en-US" sz="1400" b="0" dirty="0" err="1">
                <a:solidFill>
                  <a:srgbClr val="002060"/>
                </a:solidFill>
              </a:rPr>
              <a:t>이녹스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>
                <a:solidFill>
                  <a:srgbClr val="002060"/>
                </a:solidFill>
              </a:rPr>
              <a:t>부천 한국경제신문 윤전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>
                <a:solidFill>
                  <a:srgbClr val="002060"/>
                </a:solidFill>
              </a:rPr>
              <a:t>인천 </a:t>
            </a:r>
            <a:r>
              <a:rPr lang="ko-KR" altLang="en-US" sz="1400" b="0" dirty="0" err="1">
                <a:solidFill>
                  <a:srgbClr val="002060"/>
                </a:solidFill>
              </a:rPr>
              <a:t>슈피겐코리아</a:t>
            </a:r>
            <a:r>
              <a:rPr lang="en-US" altLang="ko-KR" sz="1400" b="0" dirty="0">
                <a:solidFill>
                  <a:srgbClr val="002060"/>
                </a:solidFill>
              </a:rPr>
              <a:t>, </a:t>
            </a:r>
            <a:r>
              <a:rPr lang="ko-KR" altLang="en-US" sz="1400" b="0" dirty="0" err="1">
                <a:solidFill>
                  <a:srgbClr val="002060"/>
                </a:solidFill>
              </a:rPr>
              <a:t>탕정</a:t>
            </a:r>
            <a:r>
              <a:rPr lang="ko-KR" altLang="en-US" sz="1400" b="0" dirty="0">
                <a:solidFill>
                  <a:srgbClr val="002060"/>
                </a:solidFill>
              </a:rPr>
              <a:t> </a:t>
            </a:r>
            <a:r>
              <a:rPr lang="ko-KR" altLang="en-US" sz="1400" b="0" dirty="0" err="1">
                <a:solidFill>
                  <a:srgbClr val="002060"/>
                </a:solidFill>
              </a:rPr>
              <a:t>훅업</a:t>
            </a:r>
            <a:r>
              <a:rPr lang="en-US" altLang="ko-KR" sz="1400" b="0" dirty="0">
                <a:solidFill>
                  <a:srgbClr val="002060"/>
                </a:solidFill>
              </a:rPr>
              <a:t>) </a:t>
            </a:r>
            <a:endParaRPr lang="ko-KR" altLang="en-US" sz="1600" b="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1" name="그림 10" descr="화면 캡처">
            <a:extLst>
              <a:ext uri="{FF2B5EF4-FFF2-40B4-BE49-F238E27FC236}">
                <a16:creationId xmlns:a16="http://schemas.microsoft.com/office/drawing/2014/main" id="{FD4F0D90-2944-44C7-B126-AF6DEFDCA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1790701"/>
            <a:ext cx="10810875" cy="4933022"/>
          </a:xfrm>
          <a:prstGeom prst="rect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4301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9074410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안전 캠페인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안전다짐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 릴레이 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첼린지</a:t>
            </a:r>
            <a:endParaRPr lang="ko-KR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8" y="1044711"/>
            <a:ext cx="10325972" cy="16984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 altLang="ko-KR" sz="1600" dirty="0">
                <a:solidFill>
                  <a:srgbClr val="002060"/>
                </a:solidFill>
              </a:rPr>
              <a:t> </a:t>
            </a:r>
            <a:r>
              <a:rPr lang="en-US" altLang="ko-KR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목적 </a:t>
            </a:r>
            <a:r>
              <a:rPr lang="en-US" altLang="ko-KR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중대재해 예방 및 안전 최우선 경영에 대한 전사적 공감대 형성</a:t>
            </a:r>
            <a:endParaRPr lang="en-US" altLang="ko-KR" sz="160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2. </a:t>
            </a:r>
            <a:r>
              <a:rPr lang="ko-KR" altLang="en-US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방법 </a:t>
            </a:r>
            <a:r>
              <a:rPr lang="en-US" altLang="ko-KR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중대재해 예방 메시지와 함께 찍은 사진을 </a:t>
            </a:r>
            <a:r>
              <a:rPr lang="ko-KR" altLang="en-US" sz="16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그룹웨이</a:t>
            </a:r>
            <a:r>
              <a:rPr lang="en-US" altLang="ko-KR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(GW)</a:t>
            </a:r>
            <a:r>
              <a:rPr lang="ko-KR" altLang="en-US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등록</a:t>
            </a:r>
            <a:endParaRPr lang="en-US" altLang="ko-KR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600" dirty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 3. </a:t>
            </a:r>
            <a:r>
              <a:rPr lang="ko-KR" altLang="en-US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대상 </a:t>
            </a:r>
            <a:r>
              <a:rPr lang="en-US" altLang="ko-KR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본사 및 전체현장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8BB7D86-567B-4C3D-9FF8-24FDA36AD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20" y="2692441"/>
            <a:ext cx="3961787" cy="1939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3925B58-F3A5-4A13-B185-91025C5B3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091" y="2692441"/>
            <a:ext cx="3961787" cy="1939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3D232F3-74CB-49FE-B578-974399DC9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091" y="4785974"/>
            <a:ext cx="3961787" cy="19363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7705F96-B4F0-4C41-92BD-62DB02A9A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19" y="4812514"/>
            <a:ext cx="3961787" cy="19397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AD63F96-87CA-420F-8E37-07D68039C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207" y="3429000"/>
            <a:ext cx="3107544" cy="26221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626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9074410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안전 캠페인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안전다짐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 릴레이 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첼린지</a:t>
            </a:r>
            <a:endParaRPr lang="ko-KR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B77EF9-0AA6-4758-9F2D-A7DDF52B7381}"/>
              </a:ext>
            </a:extLst>
          </p:cNvPr>
          <p:cNvSpPr txBox="1"/>
          <p:nvPr/>
        </p:nvSpPr>
        <p:spPr>
          <a:xfrm>
            <a:off x="437278" y="1044712"/>
            <a:ext cx="483957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4. GW</a:t>
            </a:r>
            <a:r>
              <a:rPr lang="ko-KR" altLang="en-US" sz="1600" dirty="0">
                <a:solidFill>
                  <a:srgbClr val="002060"/>
                </a:solidFill>
              </a:rPr>
              <a:t> 등록현황 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863DB7A-533D-4287-B612-030A60BD1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50271"/>
              </p:ext>
            </p:extLst>
          </p:nvPr>
        </p:nvGraphicFramePr>
        <p:xfrm>
          <a:off x="576808" y="1463671"/>
          <a:ext cx="10986542" cy="4943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4057">
                  <a:extLst>
                    <a:ext uri="{9D8B030D-6E8A-4147-A177-3AD203B41FA5}">
                      <a16:colId xmlns:a16="http://schemas.microsoft.com/office/drawing/2014/main" val="1739210451"/>
                    </a:ext>
                  </a:extLst>
                </a:gridCol>
                <a:gridCol w="2479602">
                  <a:extLst>
                    <a:ext uri="{9D8B030D-6E8A-4147-A177-3AD203B41FA5}">
                      <a16:colId xmlns:a16="http://schemas.microsoft.com/office/drawing/2014/main" val="1260131785"/>
                    </a:ext>
                  </a:extLst>
                </a:gridCol>
                <a:gridCol w="1449612">
                  <a:extLst>
                    <a:ext uri="{9D8B030D-6E8A-4147-A177-3AD203B41FA5}">
                      <a16:colId xmlns:a16="http://schemas.microsoft.com/office/drawing/2014/main" val="2392063697"/>
                    </a:ext>
                  </a:extLst>
                </a:gridCol>
                <a:gridCol w="1564057">
                  <a:extLst>
                    <a:ext uri="{9D8B030D-6E8A-4147-A177-3AD203B41FA5}">
                      <a16:colId xmlns:a16="http://schemas.microsoft.com/office/drawing/2014/main" val="3416711546"/>
                    </a:ext>
                  </a:extLst>
                </a:gridCol>
                <a:gridCol w="2479602">
                  <a:extLst>
                    <a:ext uri="{9D8B030D-6E8A-4147-A177-3AD203B41FA5}">
                      <a16:colId xmlns:a16="http://schemas.microsoft.com/office/drawing/2014/main" val="3938933727"/>
                    </a:ext>
                  </a:extLst>
                </a:gridCol>
                <a:gridCol w="1449612">
                  <a:extLst>
                    <a:ext uri="{9D8B030D-6E8A-4147-A177-3AD203B41FA5}">
                      <a16:colId xmlns:a16="http://schemas.microsoft.com/office/drawing/2014/main" val="308070688"/>
                    </a:ext>
                  </a:extLst>
                </a:gridCol>
              </a:tblGrid>
              <a:tr h="36512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사업부문</a:t>
                      </a:r>
                      <a:endParaRPr lang="ko-KR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현장명</a:t>
                      </a:r>
                      <a:endParaRPr lang="ko-KR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등록여부</a:t>
                      </a:r>
                      <a:endParaRPr lang="ko-KR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사업부문</a:t>
                      </a:r>
                      <a:endParaRPr lang="ko-KR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현장명</a:t>
                      </a:r>
                      <a:endParaRPr lang="ko-KR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등록여부</a:t>
                      </a:r>
                      <a:endParaRPr lang="ko-KR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87992"/>
                  </a:ext>
                </a:extLst>
              </a:tr>
              <a:tr h="254334">
                <a:tc rowSpan="18"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종합건설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판교 픽셀플러스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 dirty="0">
                          <a:effectLst/>
                        </a:rPr>
                        <a:t>하이테크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송도 셀트리온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P2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502900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용인북리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물류센터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청주 하이닉스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M11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445887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영종도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스페이시스원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고덕 삼성물산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P3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999458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인천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슈피겐코리아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기흥화성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P2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933683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화성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도쿄일렉트론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부천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DB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하이텍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059192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평택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알박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영종도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스태츠칩팩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5773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한국경제신문 윤정공장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평택 원익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IPS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935422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아산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이녹스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마켓컬리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문정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859328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송도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빅텍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●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탕정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HOOK-UP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177685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안성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모산리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아산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ENF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236479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천안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MEMC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포항 에코프로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42991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파주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P10 6F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874584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파주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P10 7F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07916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음성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DB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하이텍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306286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청주 하이닉스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M15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9816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이천 하이닉스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M10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4772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이천 하이닉스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M14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18820"/>
                  </a:ext>
                </a:extLst>
              </a:tr>
              <a:tr h="2543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u="none" strike="noStrike">
                          <a:effectLst/>
                        </a:rPr>
                        <a:t>　</a:t>
                      </a:r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나눔고딕 Light" panose="020D0904000000000000" pitchFamily="50" charset="-127"/>
                        <a:ea typeface="나눔고딕 Light" panose="020D0904000000000000" pitchFamily="50" charset="-127"/>
                      </a:endParaRPr>
                    </a:p>
                  </a:txBody>
                  <a:tcPr marL="6736" marR="6736" marT="673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구미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SK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실트론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공장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08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132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9074410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스마트에어백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 소개</a:t>
            </a: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88345115-C44D-49D4-A84E-4D7C68331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24506"/>
              </p:ext>
            </p:extLst>
          </p:nvPr>
        </p:nvGraphicFramePr>
        <p:xfrm>
          <a:off x="513625" y="1160032"/>
          <a:ext cx="11116400" cy="532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58199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5558201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612000">
                <a:tc gridSpan="2"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2400" b="1" dirty="0">
                          <a:latin typeface="+mn-ea"/>
                          <a:ea typeface="+mn-ea"/>
                        </a:rPr>
                        <a:t>추락 사고자 생명 보호를 위한</a:t>
                      </a:r>
                      <a:r>
                        <a:rPr lang="en-US" altLang="ko-KR" sz="24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>
                          <a:latin typeface="+mn-ea"/>
                          <a:ea typeface="+mn-ea"/>
                        </a:rPr>
                        <a:t>스마트에어백</a:t>
                      </a:r>
                      <a:endParaRPr lang="en-US" altLang="ko-KR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9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716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8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9" name="온라인 미디어 5" title="산업영 스마트 에어백 C1.5 | 추락 보호복 시연 [세이프웨어]">
            <a:hlinkClick r:id="" action="ppaction://media"/>
            <a:extLst>
              <a:ext uri="{FF2B5EF4-FFF2-40B4-BE49-F238E27FC236}">
                <a16:creationId xmlns:a16="http://schemas.microsoft.com/office/drawing/2014/main" id="{C0169AC2-B3CE-4E6D-A389-C41AC157D9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3325" y="1782907"/>
            <a:ext cx="5522577" cy="469588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86F0C14-7095-469D-BF82-D5FADD2B4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53" r="57204"/>
          <a:stretch/>
        </p:blipFill>
        <p:spPr>
          <a:xfrm>
            <a:off x="6095219" y="1813087"/>
            <a:ext cx="5488020" cy="460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57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9074410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 err="1">
                <a:solidFill>
                  <a:srgbClr val="FF0000"/>
                </a:solidFill>
                <a:latin typeface="+mj-ea"/>
                <a:ea typeface="+mj-ea"/>
              </a:rPr>
              <a:t>스마트에어백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 소개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동영상</a:t>
            </a:r>
            <a:r>
              <a:rPr lang="en-US" altLang="ko-KR" sz="2200" b="1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ko-KR" altLang="en-US" sz="2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1" name="제품 시연">
            <a:hlinkClick r:id="" action="ppaction://media"/>
            <a:extLst>
              <a:ext uri="{FF2B5EF4-FFF2-40B4-BE49-F238E27FC236}">
                <a16:creationId xmlns:a16="http://schemas.microsoft.com/office/drawing/2014/main" id="{D7539AD2-B792-4C37-AF6B-163B142B9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1149"/>
            <a:ext cx="12192000" cy="5936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BDEF96-31A4-4368-AA2F-1D2EC131F0A1}"/>
              </a:ext>
            </a:extLst>
          </p:cNvPr>
          <p:cNvSpPr txBox="1"/>
          <p:nvPr/>
        </p:nvSpPr>
        <p:spPr>
          <a:xfrm rot="21146767">
            <a:off x="1191158" y="2730868"/>
            <a:ext cx="1008952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본사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 구매</a:t>
            </a:r>
            <a:endParaRPr lang="en-US" altLang="ko-KR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- 5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 현장 시범 도입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판교 픽셀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송도 </a:t>
            </a:r>
            <a:r>
              <a:rPr lang="ko-KR" altLang="en-US" sz="2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빅텍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화성 도쿄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송도 셀트리온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평택고덕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P3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329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9074410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기타사항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AC29E-8B09-43FF-92D5-2A38D07B7F20}"/>
              </a:ext>
            </a:extLst>
          </p:cNvPr>
          <p:cNvSpPr txBox="1"/>
          <p:nvPr/>
        </p:nvSpPr>
        <p:spPr>
          <a:xfrm>
            <a:off x="437278" y="911360"/>
            <a:ext cx="10230722" cy="445120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 altLang="ko-KR" sz="1800" dirty="0">
                <a:solidFill>
                  <a:srgbClr val="002060"/>
                </a:solidFill>
              </a:rPr>
              <a:t>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초기현장 개설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평택 </a:t>
            </a:r>
            <a:r>
              <a:rPr lang="ko-KR" altLang="en-US" sz="20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알박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부천 한국경제신문 윤정공장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마켓컬리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철거공사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문정</a:t>
            </a:r>
            <a:endParaRPr lang="en-US" altLang="ko-KR" sz="200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2.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신규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PJT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현장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양지 </a:t>
            </a:r>
            <a:r>
              <a:rPr lang="ko-KR" altLang="en-US" sz="20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아산 </a:t>
            </a:r>
            <a:r>
              <a:rPr lang="ko-KR" altLang="en-US" sz="20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웰스토리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마켓컬리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철거공사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죽전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화도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파주 천재교육원</a:t>
            </a:r>
            <a:endParaRPr lang="en-US" altLang="ko-KR" sz="200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3. </a:t>
            </a:r>
            <a:r>
              <a:rPr lang="ko-KR" altLang="en-US" sz="20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안전보건강조주간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: 7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 7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경기도 고양시 </a:t>
            </a:r>
            <a:r>
              <a:rPr lang="ko-KR" altLang="en-US" sz="20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킨텍스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4. </a:t>
            </a:r>
            <a:r>
              <a:rPr lang="ko-KR" altLang="en-US" sz="20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［</a:t>
            </a:r>
            <a:r>
              <a:rPr lang="ko-KR" altLang="en-US" sz="20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나눔고딕" panose="020D0604000000000000" pitchFamily="50" charset="-127"/>
              </a:rPr>
              <a:t>경영진</a:t>
            </a:r>
            <a:r>
              <a:rPr lang="ko-KR" altLang="en-US" sz="200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지시사항</a:t>
            </a:r>
            <a:r>
              <a:rPr lang="ko-KR" altLang="en-US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］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＂</a:t>
            </a:r>
            <a:r>
              <a:rPr lang="ko-KR" altLang="en-US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작업중</a:t>
            </a:r>
            <a:r>
              <a:rPr lang="en-US" altLang="ko-KR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보행중</a:t>
            </a:r>
            <a:r>
              <a:rPr lang="ko-KR" altLang="en-US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휴대폰 사용금지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＂ </a:t>
            </a:r>
            <a:r>
              <a:rPr lang="ko-KR" altLang="en-US" sz="2000" u="sng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현수막 제작 게시</a:t>
            </a:r>
            <a:endParaRPr lang="en-US" altLang="ko-KR" sz="2000" u="sng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5.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관리감독자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현장소장 평가 반기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 실시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6. ISO 45001, 9001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심사 실시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건축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하이테크 각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현장 심사</a:t>
            </a:r>
            <a:endParaRPr lang="en-US" altLang="ko-KR" sz="200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7.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풍수해 대응 매뉴얼 수립 및 </a:t>
            </a:r>
            <a:r>
              <a:rPr lang="ko-KR" altLang="en-US" sz="200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온열질환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자율점검 결과 제출 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6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</a:t>
            </a:r>
            <a:r>
              <a:rPr lang="en-US" altLang="ko-KR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 </a:t>
            </a:r>
            <a:r>
              <a:rPr lang="ko-KR" altLang="en-US" sz="200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27FA41C-37F9-43A6-909C-A55ADECE0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575" y="2667000"/>
            <a:ext cx="2930005" cy="40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0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0D799810-B965-4248-97CC-66DDEF68062C}"/>
              </a:ext>
            </a:extLst>
          </p:cNvPr>
          <p:cNvSpPr txBox="1">
            <a:spLocks/>
          </p:cNvSpPr>
          <p:nvPr/>
        </p:nvSpPr>
        <p:spPr>
          <a:xfrm>
            <a:off x="838200" y="2384425"/>
            <a:ext cx="10515600" cy="1325563"/>
          </a:xfrm>
          <a:prstGeom prst="rect">
            <a:avLst/>
          </a:prstGeom>
        </p:spPr>
        <p:txBody>
          <a:bodyPr anchor="ctr" anchorCtr="1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600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건의사항 청취</a:t>
            </a:r>
          </a:p>
        </p:txBody>
      </p:sp>
    </p:spTree>
    <p:extLst>
      <p:ext uri="{BB962C8B-B14F-4D97-AF65-F5344CB8AC3E}">
        <p14:creationId xmlns:p14="http://schemas.microsoft.com/office/powerpoint/2010/main" val="264949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0D799810-B965-4248-97CC-66DDEF68062C}"/>
              </a:ext>
            </a:extLst>
          </p:cNvPr>
          <p:cNvSpPr txBox="1">
            <a:spLocks/>
          </p:cNvSpPr>
          <p:nvPr/>
        </p:nvSpPr>
        <p:spPr>
          <a:xfrm>
            <a:off x="333375" y="403226"/>
            <a:ext cx="6648450" cy="654050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저녁식사 장소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_</a:t>
            </a:r>
            <a:r>
              <a:rPr lang="ko-KR" altLang="en-US" sz="36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삼성돈구이</a:t>
            </a:r>
            <a:endParaRPr lang="ko-KR" altLang="en-US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22F536C-CE97-4D64-AB3D-7B3864D56A45}"/>
              </a:ext>
            </a:extLst>
          </p:cNvPr>
          <p:cNvCxnSpPr/>
          <p:nvPr/>
        </p:nvCxnSpPr>
        <p:spPr>
          <a:xfrm flipV="1">
            <a:off x="317240" y="1121131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2D529B61-405B-42D6-A1EA-EF8B76BCF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9" y="1514479"/>
            <a:ext cx="11370042" cy="470940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40558-75C3-4140-AF89-92E86EDEB645}"/>
              </a:ext>
            </a:extLst>
          </p:cNvPr>
          <p:cNvSpPr txBox="1"/>
          <p:nvPr/>
        </p:nvSpPr>
        <p:spPr>
          <a:xfrm>
            <a:off x="333375" y="6308208"/>
            <a:ext cx="725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주소 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서울 강남구 봉은사로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108</a:t>
            </a:r>
            <a:r>
              <a:rPr lang="ko-KR" altLang="en-US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길 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3-6  T: 02-508-6994</a:t>
            </a:r>
            <a:endParaRPr lang="ko-KR" altLang="en-US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BBCA3DD-A5EC-45EB-BABA-F36CF03C9AC9}"/>
              </a:ext>
            </a:extLst>
          </p:cNvPr>
          <p:cNvSpPr/>
          <p:nvPr/>
        </p:nvSpPr>
        <p:spPr>
          <a:xfrm>
            <a:off x="3708400" y="3945467"/>
            <a:ext cx="736600" cy="4910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39BC4659-A721-409E-9928-7F94AF7CC217}"/>
              </a:ext>
            </a:extLst>
          </p:cNvPr>
          <p:cNvCxnSpPr>
            <a:cxnSpLocks/>
          </p:cNvCxnSpPr>
          <p:nvPr/>
        </p:nvCxnSpPr>
        <p:spPr>
          <a:xfrm flipV="1">
            <a:off x="5767388" y="4614333"/>
            <a:ext cx="1420812" cy="32438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0A2195EF-185B-4362-972F-1904E28C5381}"/>
              </a:ext>
            </a:extLst>
          </p:cNvPr>
          <p:cNvCxnSpPr>
            <a:cxnSpLocks/>
          </p:cNvCxnSpPr>
          <p:nvPr/>
        </p:nvCxnSpPr>
        <p:spPr>
          <a:xfrm flipV="1">
            <a:off x="7188200" y="3217333"/>
            <a:ext cx="196677" cy="127000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AC6AADC9-27CB-43F9-AEEC-1677465BF483}"/>
              </a:ext>
            </a:extLst>
          </p:cNvPr>
          <p:cNvCxnSpPr>
            <a:cxnSpLocks/>
          </p:cNvCxnSpPr>
          <p:nvPr/>
        </p:nvCxnSpPr>
        <p:spPr>
          <a:xfrm flipH="1">
            <a:off x="4097867" y="3200400"/>
            <a:ext cx="3191933" cy="58420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D501BE30-98BD-492C-B04C-DC9807889A05}"/>
              </a:ext>
            </a:extLst>
          </p:cNvPr>
          <p:cNvCxnSpPr>
            <a:cxnSpLocks/>
          </p:cNvCxnSpPr>
          <p:nvPr/>
        </p:nvCxnSpPr>
        <p:spPr>
          <a:xfrm>
            <a:off x="4076700" y="3801533"/>
            <a:ext cx="14288" cy="18468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46727603-2EF1-469B-8437-3B61AC48022C}"/>
              </a:ext>
            </a:extLst>
          </p:cNvPr>
          <p:cNvCxnSpPr>
            <a:cxnSpLocks/>
          </p:cNvCxnSpPr>
          <p:nvPr/>
        </p:nvCxnSpPr>
        <p:spPr>
          <a:xfrm flipV="1">
            <a:off x="5731933" y="4988184"/>
            <a:ext cx="0" cy="174364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680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187567A3-4446-441B-9EAB-E6920909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참석자 명부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142D2-8340-4739-BD82-E47A22EFA0B9}"/>
              </a:ext>
            </a:extLst>
          </p:cNvPr>
          <p:cNvSpPr txBox="1"/>
          <p:nvPr/>
        </p:nvSpPr>
        <p:spPr>
          <a:xfrm>
            <a:off x="513482" y="1044712"/>
            <a:ext cx="298883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1. 1</a:t>
            </a:r>
            <a:r>
              <a:rPr lang="ko-KR" altLang="en-US" sz="1600" dirty="0">
                <a:solidFill>
                  <a:srgbClr val="002060"/>
                </a:solidFill>
              </a:rPr>
              <a:t>차 참석자 명단 </a:t>
            </a:r>
            <a:r>
              <a:rPr lang="en-US" altLang="ko-KR" sz="1600" dirty="0">
                <a:solidFill>
                  <a:srgbClr val="002060"/>
                </a:solidFill>
              </a:rPr>
              <a:t>(’23. 6. 28)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55AA8-F150-4589-9468-58BCED78699B}"/>
              </a:ext>
            </a:extLst>
          </p:cNvPr>
          <p:cNvSpPr txBox="1"/>
          <p:nvPr/>
        </p:nvSpPr>
        <p:spPr>
          <a:xfrm>
            <a:off x="6392284" y="1044712"/>
            <a:ext cx="2988831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2. 2</a:t>
            </a:r>
            <a:r>
              <a:rPr lang="ko-KR" altLang="en-US" sz="1600" dirty="0">
                <a:solidFill>
                  <a:srgbClr val="002060"/>
                </a:solidFill>
              </a:rPr>
              <a:t>차 참석자 명단 </a:t>
            </a:r>
            <a:r>
              <a:rPr lang="en-US" altLang="ko-KR" sz="1600" dirty="0">
                <a:solidFill>
                  <a:srgbClr val="002060"/>
                </a:solidFill>
              </a:rPr>
              <a:t>(‘23. 7. 5)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392E1D80-D786-45DD-AF98-F20B1FBD6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131297"/>
              </p:ext>
            </p:extLst>
          </p:nvPr>
        </p:nvGraphicFramePr>
        <p:xfrm>
          <a:off x="543933" y="1442905"/>
          <a:ext cx="4714733" cy="5268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968">
                  <a:extLst>
                    <a:ext uri="{9D8B030D-6E8A-4147-A177-3AD203B41FA5}">
                      <a16:colId xmlns:a16="http://schemas.microsoft.com/office/drawing/2014/main" val="4084678209"/>
                    </a:ext>
                  </a:extLst>
                </a:gridCol>
                <a:gridCol w="1796607">
                  <a:extLst>
                    <a:ext uri="{9D8B030D-6E8A-4147-A177-3AD203B41FA5}">
                      <a16:colId xmlns:a16="http://schemas.microsoft.com/office/drawing/2014/main" val="1079204236"/>
                    </a:ext>
                  </a:extLst>
                </a:gridCol>
                <a:gridCol w="1938158">
                  <a:extLst>
                    <a:ext uri="{9D8B030D-6E8A-4147-A177-3AD203B41FA5}">
                      <a16:colId xmlns:a16="http://schemas.microsoft.com/office/drawing/2014/main" val="2220833491"/>
                    </a:ext>
                  </a:extLst>
                </a:gridCol>
              </a:tblGrid>
              <a:tr h="26193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참여명부</a:t>
                      </a:r>
                      <a:r>
                        <a:rPr lang="en-US" altLang="ko-KR" sz="120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(</a:t>
                      </a:r>
                      <a:r>
                        <a:rPr lang="ko-KR" altLang="en-US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팀원급</a:t>
                      </a:r>
                      <a:r>
                        <a:rPr lang="en-US" altLang="ko-KR" sz="1200" b="1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917" marR="4917" marT="4917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224777"/>
                  </a:ext>
                </a:extLst>
              </a:tr>
              <a:tr h="172641">
                <a:tc rowSpan="28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참여대상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본사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err="1">
                          <a:effectLst/>
                        </a:rPr>
                        <a:t>정영용</a:t>
                      </a:r>
                      <a:r>
                        <a:rPr lang="ko-KR" altLang="en-US" sz="1100" u="none" strike="noStrike" dirty="0">
                          <a:effectLst/>
                        </a:rPr>
                        <a:t>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대표이사외</a:t>
                      </a:r>
                      <a:r>
                        <a:rPr lang="ko-KR" altLang="en-US" sz="1100" u="none" strike="noStrike" dirty="0">
                          <a:effectLst/>
                        </a:rPr>
                        <a:t> </a:t>
                      </a:r>
                      <a:r>
                        <a:rPr lang="en-US" altLang="ko-KR" sz="1100" u="none" strike="noStrike" dirty="0">
                          <a:effectLst/>
                        </a:rPr>
                        <a:t>7</a:t>
                      </a:r>
                      <a:r>
                        <a:rPr lang="ko-KR" altLang="en-US" sz="1100" u="none" strike="noStrike" dirty="0">
                          <a:effectLst/>
                        </a:rPr>
                        <a:t>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993171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err="1">
                          <a:effectLst/>
                        </a:rPr>
                        <a:t>용인북리</a:t>
                      </a:r>
                      <a:r>
                        <a:rPr lang="ko-KR" altLang="en-US" sz="1100" u="none" strike="noStrike" dirty="0">
                          <a:effectLst/>
                        </a:rPr>
                        <a:t> 물류센터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윤  성  현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90783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송도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빅텍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조  건  호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09317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송  정 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엽</a:t>
                      </a:r>
                      <a:r>
                        <a:rPr lang="ko-KR" altLang="en-US" sz="1100" u="none" strike="noStrike" dirty="0">
                          <a:effectLst/>
                        </a:rPr>
                        <a:t>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986776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영종도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스페이시스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박  병  준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93089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인천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슈피겐</a:t>
                      </a:r>
                      <a:r>
                        <a:rPr lang="ko-KR" altLang="en-US" sz="1100" u="none" strike="noStrike" dirty="0">
                          <a:effectLst/>
                        </a:rPr>
                        <a:t> 코리아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김  재  윤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861506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화성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도쿄일렉트론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장  현  우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066059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박  재  현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714463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하  애  경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133946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안성 모산리 신공장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정  성  윤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53892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평택 알박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진  주  형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147823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송도 셀트리온 </a:t>
                      </a:r>
                      <a:r>
                        <a:rPr lang="en-US" altLang="ko-KR" sz="1100" u="none" strike="noStrike">
                          <a:effectLst/>
                        </a:rPr>
                        <a:t>P2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이  성  기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51070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김  가  은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687713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박  주  환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223339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이  보  람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891974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마켓컬리</a:t>
                      </a:r>
                      <a:r>
                        <a:rPr lang="en-US" altLang="ko-KR" sz="1100" u="none" strike="noStrike">
                          <a:effectLst/>
                        </a:rPr>
                        <a:t>-</a:t>
                      </a:r>
                      <a:r>
                        <a:rPr lang="ko-KR" altLang="en-US" sz="1100" u="none" strike="noStrike">
                          <a:effectLst/>
                        </a:rPr>
                        <a:t>문정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전  지  승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589181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청주 하이닉스 </a:t>
                      </a:r>
                      <a:r>
                        <a:rPr lang="en-US" altLang="ko-KR" sz="1100" u="none" strike="noStrike">
                          <a:effectLst/>
                        </a:rPr>
                        <a:t>M15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이  규  황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106657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이천 하이닉스 </a:t>
                      </a:r>
                      <a:r>
                        <a:rPr lang="en-US" altLang="ko-KR" sz="1100" u="none" strike="noStrike">
                          <a:effectLst/>
                        </a:rPr>
                        <a:t>M10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이  기  태 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551237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최  현  태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8331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강  성  환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848418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조  예  현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475943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이천 하이닉스 </a:t>
                      </a:r>
                      <a:r>
                        <a:rPr lang="en-US" altLang="ko-KR" sz="1100" u="none" strike="noStrike">
                          <a:effectLst/>
                        </a:rPr>
                        <a:t>M14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윤  만  석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196285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윤  관  종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897430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구미 </a:t>
                      </a:r>
                      <a:r>
                        <a:rPr lang="en-US" altLang="ko-KR" sz="1100" u="none" strike="noStrike">
                          <a:effectLst/>
                        </a:rPr>
                        <a:t>SK</a:t>
                      </a:r>
                      <a:r>
                        <a:rPr lang="ko-KR" altLang="en-US" sz="1100" u="none" strike="noStrike">
                          <a:effectLst/>
                        </a:rPr>
                        <a:t>실트론 </a:t>
                      </a:r>
                      <a:r>
                        <a:rPr lang="en-US" altLang="ko-KR" sz="1100" u="none" strike="noStrike">
                          <a:effectLst/>
                        </a:rPr>
                        <a:t>3</a:t>
                      </a:r>
                      <a:r>
                        <a:rPr lang="ko-KR" altLang="en-US" sz="1100" u="none" strike="noStrike">
                          <a:effectLst/>
                        </a:rPr>
                        <a:t>공장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김  동  우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60156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아산 </a:t>
                      </a:r>
                      <a:r>
                        <a:rPr lang="en-US" sz="1100" u="none" strike="noStrike">
                          <a:effectLst/>
                        </a:rPr>
                        <a:t>ENF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김  용  화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45194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포항 에코프로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윤  여  범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068733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평택고덕 삼성물산 </a:t>
                      </a:r>
                      <a:r>
                        <a:rPr lang="en-US" altLang="ko-KR" sz="1100" u="none" strike="noStrike">
                          <a:effectLst/>
                        </a:rPr>
                        <a:t>P3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김  남  연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7466"/>
                  </a:ext>
                </a:extLst>
              </a:tr>
              <a:tr h="172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부천 </a:t>
                      </a:r>
                      <a:r>
                        <a:rPr lang="en-US" sz="1100" u="none" strike="noStrike">
                          <a:effectLst/>
                        </a:rPr>
                        <a:t>DB </a:t>
                      </a:r>
                      <a:r>
                        <a:rPr lang="ko-KR" altLang="en-US" sz="1100" u="none" strike="noStrike">
                          <a:effectLst/>
                        </a:rPr>
                        <a:t>하이텍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최  정  현  사원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061282"/>
                  </a:ext>
                </a:extLst>
              </a:tr>
              <a:tr h="17264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계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　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27</a:t>
                      </a:r>
                      <a:r>
                        <a:rPr lang="ko-KR" altLang="en-US" sz="1100" u="none" strike="noStrike" dirty="0">
                          <a:effectLst/>
                        </a:rPr>
                        <a:t>명 중 </a:t>
                      </a:r>
                      <a:r>
                        <a:rPr lang="en-US" altLang="ko-KR" sz="1100" u="none" strike="noStrike" dirty="0">
                          <a:effectLst/>
                        </a:rPr>
                        <a:t>20</a:t>
                      </a:r>
                      <a:r>
                        <a:rPr lang="ko-KR" altLang="en-US" sz="1100" u="none" strike="noStrike" dirty="0">
                          <a:effectLst/>
                        </a:rPr>
                        <a:t>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917" marR="4917" marT="491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957428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535695DD-267F-49CA-9B99-6941E4CDA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3322"/>
              </p:ext>
            </p:extLst>
          </p:nvPr>
        </p:nvGraphicFramePr>
        <p:xfrm>
          <a:off x="6372225" y="1461955"/>
          <a:ext cx="4714732" cy="5265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6560">
                  <a:extLst>
                    <a:ext uri="{9D8B030D-6E8A-4147-A177-3AD203B41FA5}">
                      <a16:colId xmlns:a16="http://schemas.microsoft.com/office/drawing/2014/main" val="1566275095"/>
                    </a:ext>
                  </a:extLst>
                </a:gridCol>
                <a:gridCol w="2134307">
                  <a:extLst>
                    <a:ext uri="{9D8B030D-6E8A-4147-A177-3AD203B41FA5}">
                      <a16:colId xmlns:a16="http://schemas.microsoft.com/office/drawing/2014/main" val="3284890230"/>
                    </a:ext>
                  </a:extLst>
                </a:gridCol>
                <a:gridCol w="1713865">
                  <a:extLst>
                    <a:ext uri="{9D8B030D-6E8A-4147-A177-3AD203B41FA5}">
                      <a16:colId xmlns:a16="http://schemas.microsoft.com/office/drawing/2014/main" val="3084800280"/>
                    </a:ext>
                  </a:extLst>
                </a:gridCol>
              </a:tblGrid>
              <a:tr h="25354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참여명부 </a:t>
                      </a:r>
                      <a:r>
                        <a:rPr lang="en-US" altLang="ko-KR" sz="120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200" u="none" strike="noStrike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팀장급</a:t>
                      </a:r>
                      <a:r>
                        <a:rPr lang="en-US" altLang="ko-KR" sz="120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4776" marR="4776" marT="4776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315450"/>
                  </a:ext>
                </a:extLst>
              </a:tr>
              <a:tr h="172870">
                <a:tc rowSpan="28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참여대상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본사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err="1">
                          <a:effectLst/>
                        </a:rPr>
                        <a:t>정영용</a:t>
                      </a:r>
                      <a:r>
                        <a:rPr lang="ko-KR" altLang="en-US" sz="1100" u="none" strike="noStrike" dirty="0">
                          <a:effectLst/>
                        </a:rPr>
                        <a:t>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대표이사외</a:t>
                      </a:r>
                      <a:r>
                        <a:rPr lang="ko-KR" altLang="en-US" sz="1100" u="none" strike="noStrike" dirty="0">
                          <a:effectLst/>
                        </a:rPr>
                        <a:t> </a:t>
                      </a:r>
                      <a:r>
                        <a:rPr lang="en-US" altLang="ko-KR" sz="1100" u="none" strike="noStrike" dirty="0">
                          <a:effectLst/>
                        </a:rPr>
                        <a:t>7</a:t>
                      </a:r>
                      <a:r>
                        <a:rPr lang="ko-KR" altLang="en-US" sz="1100" u="none" strike="noStrike" dirty="0">
                          <a:effectLst/>
                        </a:rPr>
                        <a:t>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730963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err="1">
                          <a:effectLst/>
                        </a:rPr>
                        <a:t>용인북리</a:t>
                      </a:r>
                      <a:r>
                        <a:rPr lang="ko-KR" altLang="en-US" sz="1100" u="none" strike="noStrike" dirty="0">
                          <a:effectLst/>
                        </a:rPr>
                        <a:t> 물류센터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>
                          <a:effectLst/>
                        </a:rPr>
                        <a:t>윤  정  민  과장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673724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판교 픽셀플러스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조  상  현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77964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송도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빅텍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곽  민  석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72812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본사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김  인  기  부장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033281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영종도 </a:t>
                      </a:r>
                      <a:r>
                        <a:rPr lang="ko-KR" altLang="en-US" sz="1100" u="none" strike="noStrike" dirty="0" err="1">
                          <a:effectLst/>
                        </a:rPr>
                        <a:t>스페이시스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이  창  훈 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470646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인천 슈피겐 코리아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김  중  원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239081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화성 도쿄일렉트론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김  재  균  부장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07615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아산 이녹스 첨단소재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최  승  준 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11377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천안 </a:t>
                      </a:r>
                      <a:r>
                        <a:rPr lang="en-US" sz="1100" u="none" strike="noStrike">
                          <a:effectLst/>
                        </a:rPr>
                        <a:t>MEMC P2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김  영  관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557109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안성 모산리 신공장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박  윤  선 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380841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평택 알박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성  낙  경  부장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990558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한국경제신문 윤전공장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박  인  창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5548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송도 셀트리온 </a:t>
                      </a:r>
                      <a:r>
                        <a:rPr lang="en-US" altLang="ko-KR" sz="1100" u="none" strike="noStrike">
                          <a:effectLst/>
                        </a:rPr>
                        <a:t>P2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김  병  민 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551718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청주 하이닉스 </a:t>
                      </a:r>
                      <a:r>
                        <a:rPr lang="en-US" altLang="ko-KR" sz="1100" u="none" strike="noStrike">
                          <a:effectLst/>
                        </a:rPr>
                        <a:t>M15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박  용  필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810444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청주 하이닉스 </a:t>
                      </a:r>
                      <a:r>
                        <a:rPr lang="en-US" altLang="ko-KR" sz="1100" u="none" strike="noStrike">
                          <a:effectLst/>
                        </a:rPr>
                        <a:t>M11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송  영  섭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75222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이천 하이닉스 </a:t>
                      </a:r>
                      <a:r>
                        <a:rPr lang="en-US" altLang="ko-KR" sz="1100" u="none" strike="noStrike">
                          <a:effectLst/>
                        </a:rPr>
                        <a:t>M10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엄  지  한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521464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이천 하이닉스 </a:t>
                      </a:r>
                      <a:r>
                        <a:rPr lang="en-US" altLang="ko-KR" sz="1100" u="none" strike="noStrike">
                          <a:effectLst/>
                        </a:rPr>
                        <a:t>M14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정  희  철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878403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평택 원익 </a:t>
                      </a:r>
                      <a:r>
                        <a:rPr lang="en-US" sz="1100" u="none" strike="noStrike">
                          <a:effectLst/>
                        </a:rPr>
                        <a:t>IPS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이  환  주  부장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28127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탕정 </a:t>
                      </a:r>
                      <a:r>
                        <a:rPr lang="en-US" sz="1100" u="none" strike="noStrike">
                          <a:effectLst/>
                        </a:rPr>
                        <a:t>HOOK-UP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구  민  재 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286365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천안 </a:t>
                      </a:r>
                      <a:r>
                        <a:rPr lang="en-US" sz="1100" u="none" strike="noStrike">
                          <a:effectLst/>
                        </a:rPr>
                        <a:t>MEMC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이  국  중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778507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영종도 스태츠칩팩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유  보  규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457024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파주 </a:t>
                      </a:r>
                      <a:r>
                        <a:rPr lang="en-US" sz="1100" u="none" strike="noStrike">
                          <a:effectLst/>
                        </a:rPr>
                        <a:t>P10 6F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노  재  학  대리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458132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파주 </a:t>
                      </a:r>
                      <a:r>
                        <a:rPr lang="en-US" sz="1100" u="none" strike="noStrike">
                          <a:effectLst/>
                        </a:rPr>
                        <a:t>P10 7F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홍  승  휘 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531970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평택고덕 삼성물산 </a:t>
                      </a:r>
                      <a:r>
                        <a:rPr lang="en-US" altLang="ko-KR" sz="1100" u="none" strike="noStrike">
                          <a:effectLst/>
                        </a:rPr>
                        <a:t>P3</a:t>
                      </a:r>
                      <a:endParaRPr lang="en-US" altLang="ko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이  종  섭  차장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496327"/>
                  </a:ext>
                </a:extLst>
              </a:tr>
              <a:tr h="1728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파주 </a:t>
                      </a:r>
                      <a:r>
                        <a:rPr lang="en-US" altLang="ko-KR" sz="1100" u="none" strike="noStrike">
                          <a:effectLst/>
                        </a:rPr>
                        <a:t>LGD </a:t>
                      </a:r>
                      <a:r>
                        <a:rPr lang="ko-KR" altLang="en-US" sz="1100" u="none" strike="noStrike">
                          <a:effectLst/>
                        </a:rPr>
                        <a:t>소방공사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u="none" strike="noStrike" dirty="0">
                          <a:effectLst/>
                        </a:rPr>
                        <a:t>고  윤  달  과장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535797"/>
                  </a:ext>
                </a:extLst>
              </a:tr>
              <a:tr h="1671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　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36011"/>
                  </a:ext>
                </a:extLst>
              </a:tr>
              <a:tr h="1671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　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</a:rPr>
                        <a:t>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489288"/>
                  </a:ext>
                </a:extLst>
              </a:tr>
              <a:tr h="16710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계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　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 dirty="0">
                          <a:effectLst/>
                        </a:rPr>
                        <a:t>25</a:t>
                      </a:r>
                      <a:r>
                        <a:rPr lang="ko-KR" altLang="en-US" sz="1100" u="none" strike="noStrike" dirty="0">
                          <a:effectLst/>
                        </a:rPr>
                        <a:t>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776" marR="4776" marT="4776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76025"/>
                  </a:ext>
                </a:extLst>
              </a:tr>
            </a:tbl>
          </a:graphicData>
        </a:graphic>
      </p:graphicFrame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12D7462-EB3C-4912-8C03-224238E9FB04}"/>
              </a:ext>
            </a:extLst>
          </p:cNvPr>
          <p:cNvCxnSpPr/>
          <p:nvPr/>
        </p:nvCxnSpPr>
        <p:spPr>
          <a:xfrm>
            <a:off x="3743325" y="3352800"/>
            <a:ext cx="1085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5FF3DCC-AE7A-4BED-AB41-344FF3AB9041}"/>
              </a:ext>
            </a:extLst>
          </p:cNvPr>
          <p:cNvCxnSpPr/>
          <p:nvPr/>
        </p:nvCxnSpPr>
        <p:spPr>
          <a:xfrm>
            <a:off x="3743325" y="3702050"/>
            <a:ext cx="1085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7695183-2151-409F-97A6-1DF33BF3CD82}"/>
              </a:ext>
            </a:extLst>
          </p:cNvPr>
          <p:cNvCxnSpPr/>
          <p:nvPr/>
        </p:nvCxnSpPr>
        <p:spPr>
          <a:xfrm>
            <a:off x="3743325" y="4051300"/>
            <a:ext cx="1085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1CEEA3DB-C283-4972-8F58-9D8FF234CA74}"/>
              </a:ext>
            </a:extLst>
          </p:cNvPr>
          <p:cNvCxnSpPr/>
          <p:nvPr/>
        </p:nvCxnSpPr>
        <p:spPr>
          <a:xfrm>
            <a:off x="3743325" y="5245100"/>
            <a:ext cx="1085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6CC1386-D3F8-4025-86C6-3297756101F1}"/>
              </a:ext>
            </a:extLst>
          </p:cNvPr>
          <p:cNvCxnSpPr/>
          <p:nvPr/>
        </p:nvCxnSpPr>
        <p:spPr>
          <a:xfrm>
            <a:off x="3743325" y="5930900"/>
            <a:ext cx="1085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B2422FE-6CFD-496D-81F0-C31BC60F3AB5}"/>
              </a:ext>
            </a:extLst>
          </p:cNvPr>
          <p:cNvCxnSpPr/>
          <p:nvPr/>
        </p:nvCxnSpPr>
        <p:spPr>
          <a:xfrm>
            <a:off x="3743325" y="6115050"/>
            <a:ext cx="1085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C9886E6D-9673-4DC4-A0A7-CF20B299A617}"/>
              </a:ext>
            </a:extLst>
          </p:cNvPr>
          <p:cNvCxnSpPr/>
          <p:nvPr/>
        </p:nvCxnSpPr>
        <p:spPr>
          <a:xfrm>
            <a:off x="3743325" y="6286500"/>
            <a:ext cx="1085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7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0D799810-B965-4248-97CC-66DDEF68062C}"/>
              </a:ext>
            </a:extLst>
          </p:cNvPr>
          <p:cNvSpPr txBox="1">
            <a:spLocks/>
          </p:cNvSpPr>
          <p:nvPr/>
        </p:nvSpPr>
        <p:spPr>
          <a:xfrm>
            <a:off x="838200" y="1174750"/>
            <a:ext cx="10515600" cy="1325563"/>
          </a:xfrm>
          <a:prstGeom prst="rect">
            <a:avLst/>
          </a:prstGeom>
        </p:spPr>
        <p:txBody>
          <a:bodyPr anchor="ctr" anchorCtr="1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800" u="sng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법무법인</a:t>
            </a:r>
            <a:r>
              <a:rPr lang="en-US" altLang="ko-KR" sz="4800" u="sng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4800" u="sng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</a:t>
            </a:r>
            <a:r>
              <a:rPr lang="en-US" altLang="ko-KR" sz="4800" u="sng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4800" u="sng" dirty="0" err="1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율촌</a:t>
            </a:r>
            <a:r>
              <a:rPr lang="ko-KR" altLang="en-US" sz="4800" u="sng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강의</a:t>
            </a: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0D147D24-7942-46D1-A807-662472C087C2}"/>
              </a:ext>
            </a:extLst>
          </p:cNvPr>
          <p:cNvSpPr txBox="1">
            <a:spLocks/>
          </p:cNvSpPr>
          <p:nvPr/>
        </p:nvSpPr>
        <p:spPr>
          <a:xfrm>
            <a:off x="1638299" y="2574925"/>
            <a:ext cx="9658351" cy="2806700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강의 내용</a:t>
            </a:r>
            <a:endParaRPr lang="en-US" altLang="ko-KR" sz="2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- </a:t>
            </a:r>
            <a:r>
              <a:rPr lang="ko-KR" altLang="en-US" sz="2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중대재해 발생 시 대응에 관한 제언</a:t>
            </a:r>
            <a:endParaRPr lang="en-US" altLang="ko-KR" sz="2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- </a:t>
            </a:r>
            <a:r>
              <a:rPr lang="ko-KR" altLang="en-US" sz="2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당사 중대재해 진행상황 </a:t>
            </a:r>
          </a:p>
        </p:txBody>
      </p:sp>
    </p:spTree>
    <p:extLst>
      <p:ext uri="{BB962C8B-B14F-4D97-AF65-F5344CB8AC3E}">
        <p14:creationId xmlns:p14="http://schemas.microsoft.com/office/powerpoint/2010/main" val="610251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187567A3-4446-441B-9EAB-E6920909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강사소개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latin typeface="+mj-ea"/>
                <a:ea typeface="+mj-ea"/>
              </a:rPr>
              <a:t>법무법인</a:t>
            </a:r>
            <a:r>
              <a:rPr lang="en-US" altLang="ko-KR" sz="2200" b="1" dirty="0">
                <a:latin typeface="+mj-ea"/>
                <a:ea typeface="+mj-ea"/>
              </a:rPr>
              <a:t>(</a:t>
            </a:r>
            <a:r>
              <a:rPr lang="ko-KR" altLang="en-US" sz="2200" b="1" dirty="0">
                <a:latin typeface="+mj-ea"/>
                <a:ea typeface="+mj-ea"/>
              </a:rPr>
              <a:t>유</a:t>
            </a:r>
            <a:r>
              <a:rPr lang="en-US" altLang="ko-KR" sz="2200" b="1" dirty="0">
                <a:latin typeface="+mj-ea"/>
                <a:ea typeface="+mj-ea"/>
              </a:rPr>
              <a:t>) </a:t>
            </a:r>
            <a:r>
              <a:rPr lang="ko-KR" altLang="en-US" sz="2200" b="1" dirty="0" err="1">
                <a:latin typeface="+mj-ea"/>
                <a:ea typeface="+mj-ea"/>
              </a:rPr>
              <a:t>율촌</a:t>
            </a:r>
            <a:endParaRPr lang="ko-KR" altLang="en-US" sz="2200" b="1" dirty="0">
              <a:latin typeface="+mj-ea"/>
              <a:ea typeface="+mj-ea"/>
            </a:endParaRPr>
          </a:p>
        </p:txBody>
      </p:sp>
      <p:pic>
        <p:nvPicPr>
          <p:cNvPr id="10" name="그림 9" descr="화면 캡처">
            <a:extLst>
              <a:ext uri="{FF2B5EF4-FFF2-40B4-BE49-F238E27FC236}">
                <a16:creationId xmlns:a16="http://schemas.microsoft.com/office/drawing/2014/main" id="{EA231C5C-AE4D-4126-A897-C8238E3BA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0" y="921148"/>
            <a:ext cx="11512810" cy="4123377"/>
          </a:xfrm>
          <a:prstGeom prst="rect">
            <a:avLst/>
          </a:prstGeom>
        </p:spPr>
      </p:pic>
      <p:pic>
        <p:nvPicPr>
          <p:cNvPr id="11" name="그림 10" descr="화면 캡처">
            <a:extLst>
              <a:ext uri="{FF2B5EF4-FFF2-40B4-BE49-F238E27FC236}">
                <a16:creationId xmlns:a16="http://schemas.microsoft.com/office/drawing/2014/main" id="{57F353CB-AA02-48A9-9F25-10AA06907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" y="5158875"/>
            <a:ext cx="9085929" cy="15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34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187567A3-4446-441B-9EAB-E6920909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강사소개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latin typeface="+mj-ea"/>
                <a:ea typeface="+mj-ea"/>
              </a:rPr>
              <a:t>법무법인</a:t>
            </a:r>
            <a:r>
              <a:rPr lang="en-US" altLang="ko-KR" sz="2200" b="1" dirty="0">
                <a:latin typeface="+mj-ea"/>
                <a:ea typeface="+mj-ea"/>
              </a:rPr>
              <a:t>(</a:t>
            </a:r>
            <a:r>
              <a:rPr lang="ko-KR" altLang="en-US" sz="2200" b="1" dirty="0">
                <a:latin typeface="+mj-ea"/>
                <a:ea typeface="+mj-ea"/>
              </a:rPr>
              <a:t>유</a:t>
            </a:r>
            <a:r>
              <a:rPr lang="en-US" altLang="ko-KR" sz="2200" b="1" dirty="0">
                <a:latin typeface="+mj-ea"/>
                <a:ea typeface="+mj-ea"/>
              </a:rPr>
              <a:t>) </a:t>
            </a:r>
            <a:r>
              <a:rPr lang="ko-KR" altLang="en-US" sz="2200" b="1" dirty="0" err="1">
                <a:latin typeface="+mj-ea"/>
                <a:ea typeface="+mj-ea"/>
              </a:rPr>
              <a:t>율촌</a:t>
            </a:r>
            <a:endParaRPr lang="ko-KR" altLang="en-US" sz="2200" b="1" dirty="0">
              <a:latin typeface="+mj-ea"/>
              <a:ea typeface="+mj-ea"/>
            </a:endParaRPr>
          </a:p>
        </p:txBody>
      </p:sp>
      <p:pic>
        <p:nvPicPr>
          <p:cNvPr id="7" name="그림 6" descr="화면 캡처">
            <a:extLst>
              <a:ext uri="{FF2B5EF4-FFF2-40B4-BE49-F238E27FC236}">
                <a16:creationId xmlns:a16="http://schemas.microsoft.com/office/drawing/2014/main" id="{7FE89134-B22F-4352-83FB-564CF8560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2" y="921148"/>
            <a:ext cx="11514118" cy="4123367"/>
          </a:xfrm>
          <a:prstGeom prst="rect">
            <a:avLst/>
          </a:prstGeom>
        </p:spPr>
      </p:pic>
      <p:pic>
        <p:nvPicPr>
          <p:cNvPr id="8" name="그림 7" descr="화면 캡처">
            <a:extLst>
              <a:ext uri="{FF2B5EF4-FFF2-40B4-BE49-F238E27FC236}">
                <a16:creationId xmlns:a16="http://schemas.microsoft.com/office/drawing/2014/main" id="{0607BB2D-E855-4C18-A8D9-40B4F90F4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8" b="-1"/>
          <a:stretch/>
        </p:blipFill>
        <p:spPr>
          <a:xfrm>
            <a:off x="315932" y="5158857"/>
            <a:ext cx="5360968" cy="15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0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0D799810-B965-4248-97CC-66DDEF68062C}"/>
              </a:ext>
            </a:extLst>
          </p:cNvPr>
          <p:cNvSpPr txBox="1">
            <a:spLocks/>
          </p:cNvSpPr>
          <p:nvPr/>
        </p:nvSpPr>
        <p:spPr>
          <a:xfrm>
            <a:off x="838200" y="2384425"/>
            <a:ext cx="10515600" cy="1325563"/>
          </a:xfrm>
          <a:prstGeom prst="rect">
            <a:avLst/>
          </a:prstGeom>
        </p:spPr>
        <p:txBody>
          <a:bodyPr anchor="ctr" anchorCtr="1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600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대표이사님 당부말씀</a:t>
            </a:r>
          </a:p>
        </p:txBody>
      </p:sp>
    </p:spTree>
    <p:extLst>
      <p:ext uri="{BB962C8B-B14F-4D97-AF65-F5344CB8AC3E}">
        <p14:creationId xmlns:p14="http://schemas.microsoft.com/office/powerpoint/2010/main" val="3657071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0D799810-B965-4248-97CC-66DDEF68062C}"/>
              </a:ext>
            </a:extLst>
          </p:cNvPr>
          <p:cNvSpPr txBox="1">
            <a:spLocks/>
          </p:cNvSpPr>
          <p:nvPr/>
        </p:nvSpPr>
        <p:spPr>
          <a:xfrm>
            <a:off x="838200" y="2384425"/>
            <a:ext cx="10515600" cy="1325563"/>
          </a:xfrm>
          <a:prstGeom prst="rect">
            <a:avLst/>
          </a:prstGeom>
        </p:spPr>
        <p:txBody>
          <a:bodyPr anchor="ctr" anchorCtr="1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600" dirty="0">
                <a:solidFill>
                  <a:schemeClr val="accent1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환경안전팀 전달사항</a:t>
            </a:r>
          </a:p>
        </p:txBody>
      </p:sp>
    </p:spTree>
    <p:extLst>
      <p:ext uri="{BB962C8B-B14F-4D97-AF65-F5344CB8AC3E}">
        <p14:creationId xmlns:p14="http://schemas.microsoft.com/office/powerpoint/2010/main" val="280872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 flipV="1">
            <a:off x="317240" y="806806"/>
            <a:ext cx="11747241" cy="1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3" y="140003"/>
            <a:ext cx="1956025" cy="552461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1670F79-F57D-4F59-991D-D3F154879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" y="134278"/>
            <a:ext cx="8383503" cy="55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6068" tIns="63034" rIns="126068" bIns="63034" anchor="ctr">
            <a:spAutoFit/>
          </a:bodyPr>
          <a:lstStyle/>
          <a:p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‘</a:t>
            </a:r>
            <a:r>
              <a:rPr lang="ko-KR" altLang="en-US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환경안전팀 전달사항</a:t>
            </a:r>
            <a:r>
              <a:rPr lang="en-US" altLang="ko-KR" sz="2800" b="1" dirty="0">
                <a:solidFill>
                  <a:srgbClr val="4F81BD">
                    <a:lumMod val="75000"/>
                  </a:srgbClr>
                </a:solidFill>
                <a:latin typeface="+mj-ea"/>
                <a:ea typeface="+mj-ea"/>
              </a:rPr>
              <a:t>_</a:t>
            </a:r>
            <a:r>
              <a:rPr lang="ko-KR" altLang="en-US" sz="2200" b="1" dirty="0">
                <a:solidFill>
                  <a:srgbClr val="FF0000"/>
                </a:solidFill>
                <a:latin typeface="+mj-ea"/>
                <a:ea typeface="+mj-ea"/>
              </a:rPr>
              <a:t>월간실적보고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AE8A-44E9-4C1F-83B6-49E6E7080079}"/>
              </a:ext>
            </a:extLst>
          </p:cNvPr>
          <p:cNvSpPr txBox="1"/>
          <p:nvPr/>
        </p:nvSpPr>
        <p:spPr>
          <a:xfrm>
            <a:off x="437279" y="1044712"/>
            <a:ext cx="3855318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1. </a:t>
            </a:r>
            <a:r>
              <a:rPr lang="ko-KR" altLang="en-US" sz="1600" dirty="0">
                <a:solidFill>
                  <a:srgbClr val="002060"/>
                </a:solidFill>
              </a:rPr>
              <a:t>업무연락</a:t>
            </a:r>
            <a:r>
              <a:rPr lang="en-US" altLang="ko-KR" sz="1600" dirty="0">
                <a:solidFill>
                  <a:srgbClr val="002060"/>
                </a:solidFill>
              </a:rPr>
              <a:t>(</a:t>
            </a:r>
            <a:r>
              <a:rPr lang="ko-KR" altLang="en-US" sz="1600" dirty="0">
                <a:solidFill>
                  <a:srgbClr val="002060"/>
                </a:solidFill>
              </a:rPr>
              <a:t>월간실적보고 운영방법 변경</a:t>
            </a:r>
            <a:r>
              <a:rPr lang="en-US" altLang="ko-KR" sz="1600" dirty="0">
                <a:solidFill>
                  <a:srgbClr val="002060"/>
                </a:solidFill>
              </a:rPr>
              <a:t>)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DEB3B1F-033E-43C7-9909-D219C4B7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49" y="1480711"/>
            <a:ext cx="3779848" cy="51668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EA1619-3E28-4FC1-8932-25D76B35881B}"/>
              </a:ext>
            </a:extLst>
          </p:cNvPr>
          <p:cNvSpPr txBox="1"/>
          <p:nvPr/>
        </p:nvSpPr>
        <p:spPr>
          <a:xfrm>
            <a:off x="4865354" y="1044712"/>
            <a:ext cx="3855318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>
              <a:defRPr sz="1700" b="1">
                <a:solidFill>
                  <a:schemeClr val="tx2"/>
                </a:solidFill>
                <a:latin typeface="나눔고딕 ExtraBold" pitchFamily="50" charset="-127"/>
                <a:ea typeface="나눔고딕 ExtraBold" pitchFamily="50" charset="-127"/>
                <a:cs typeface="Arial" pitchFamily="34" charset="0"/>
              </a:defRPr>
            </a:lvl1pPr>
          </a:lstStyle>
          <a:p>
            <a:r>
              <a:rPr lang="en-US" altLang="ko-KR" sz="1600" dirty="0">
                <a:solidFill>
                  <a:srgbClr val="002060"/>
                </a:solidFill>
              </a:rPr>
              <a:t> 2. </a:t>
            </a:r>
            <a:r>
              <a:rPr lang="ko-KR" altLang="en-US" sz="1600" dirty="0">
                <a:solidFill>
                  <a:srgbClr val="002060"/>
                </a:solidFill>
              </a:rPr>
              <a:t>안전실적보고 전자결재 상신 방법</a:t>
            </a:r>
            <a:endParaRPr lang="ko-KR" altLang="en-US" sz="160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BC25B78-7CD3-475C-94A1-76DAA3231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489" y="1480711"/>
            <a:ext cx="6897868" cy="214302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98518192-C08B-4152-B7FD-7BE71A8B24BF}"/>
              </a:ext>
            </a:extLst>
          </p:cNvPr>
          <p:cNvSpPr/>
          <p:nvPr/>
        </p:nvSpPr>
        <p:spPr>
          <a:xfrm>
            <a:off x="2828925" y="5081587"/>
            <a:ext cx="1147763" cy="242888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F6C8B91F-F6A7-44B3-A2A1-4D1C5F756D3C}"/>
              </a:ext>
            </a:extLst>
          </p:cNvPr>
          <p:cNvSpPr/>
          <p:nvPr/>
        </p:nvSpPr>
        <p:spPr>
          <a:xfrm>
            <a:off x="1555488" y="5329237"/>
            <a:ext cx="3035562" cy="171264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68C73-041D-4DCB-A1C9-38BD46775252}"/>
              </a:ext>
            </a:extLst>
          </p:cNvPr>
          <p:cNvSpPr txBox="1"/>
          <p:nvPr/>
        </p:nvSpPr>
        <p:spPr>
          <a:xfrm>
            <a:off x="3743325" y="5300446"/>
            <a:ext cx="16550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 </a:t>
            </a:r>
            <a:r>
              <a:rPr lang="ko-KR" altLang="en-US" sz="7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수신</a:t>
            </a:r>
            <a:r>
              <a:rPr lang="en-US" altLang="ko-KR" sz="7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700" b="1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환경안전팀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9136C7B-6373-47B0-8715-AD1C4D31AC7D}"/>
              </a:ext>
            </a:extLst>
          </p:cNvPr>
          <p:cNvSpPr/>
          <p:nvPr/>
        </p:nvSpPr>
        <p:spPr>
          <a:xfrm>
            <a:off x="5219700" y="3209925"/>
            <a:ext cx="4733925" cy="46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7ED0D79-5CCC-4D00-B9AE-7726195AA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489" y="3404776"/>
            <a:ext cx="6860134" cy="3351863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48D4A7D1-9B6A-4BF8-B19E-CDF2544F9F44}"/>
              </a:ext>
            </a:extLst>
          </p:cNvPr>
          <p:cNvSpPr/>
          <p:nvPr/>
        </p:nvSpPr>
        <p:spPr>
          <a:xfrm>
            <a:off x="1555488" y="5513201"/>
            <a:ext cx="1755775" cy="16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6AE5BC90-FD55-4A2B-BEC0-FB04A7D67FD1}"/>
              </a:ext>
            </a:extLst>
          </p:cNvPr>
          <p:cNvCxnSpPr/>
          <p:nvPr/>
        </p:nvCxnSpPr>
        <p:spPr>
          <a:xfrm>
            <a:off x="1323975" y="5595550"/>
            <a:ext cx="201295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5B035C-6B96-40D4-B0F6-DCD83D8429B4}"/>
              </a:ext>
            </a:extLst>
          </p:cNvPr>
          <p:cNvSpPr txBox="1"/>
          <p:nvPr/>
        </p:nvSpPr>
        <p:spPr>
          <a:xfrm>
            <a:off x="10201275" y="2990365"/>
            <a:ext cx="1655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1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</a:t>
            </a:r>
            <a:r>
              <a:rPr lang="en-US" altLang="ko-KR" sz="1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환경안전팀</a:t>
            </a:r>
          </a:p>
        </p:txBody>
      </p:sp>
    </p:spTree>
    <p:extLst>
      <p:ext uri="{BB962C8B-B14F-4D97-AF65-F5344CB8AC3E}">
        <p14:creationId xmlns:p14="http://schemas.microsoft.com/office/powerpoint/2010/main" val="34184335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1483</Words>
  <Application>Microsoft Office PowerPoint</Application>
  <PresentationFormat>와이드스크린</PresentationFormat>
  <Paragraphs>503</Paragraphs>
  <Slides>27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27</vt:i4>
      </vt:variant>
    </vt:vector>
  </HeadingPairs>
  <TitlesOfParts>
    <vt:vector size="36" baseType="lpstr">
      <vt:lpstr>나눔고딕</vt:lpstr>
      <vt:lpstr>나눔고딕 ExtraBold</vt:lpstr>
      <vt:lpstr>나눔고딕 Light</vt:lpstr>
      <vt:lpstr>맑은 고딕</vt:lpstr>
      <vt:lpstr>Arial</vt:lpstr>
      <vt:lpstr>Calibri</vt:lpstr>
      <vt:lpstr>표지</vt:lpstr>
      <vt:lpstr>1_표지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154</cp:revision>
  <cp:lastPrinted>2023-06-27T04:02:45Z</cp:lastPrinted>
  <dcterms:created xsi:type="dcterms:W3CDTF">2020-07-13T01:08:28Z</dcterms:created>
  <dcterms:modified xsi:type="dcterms:W3CDTF">2023-07-02T22:41:34Z</dcterms:modified>
</cp:coreProperties>
</file>