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1"/>
  </p:notesMasterIdLst>
  <p:sldIdLst>
    <p:sldId id="256" r:id="rId2"/>
    <p:sldId id="417" r:id="rId3"/>
    <p:sldId id="416" r:id="rId4"/>
    <p:sldId id="415" r:id="rId5"/>
    <p:sldId id="418" r:id="rId6"/>
    <p:sldId id="419" r:id="rId7"/>
    <p:sldId id="425" r:id="rId8"/>
    <p:sldId id="420" r:id="rId9"/>
    <p:sldId id="421" r:id="rId10"/>
    <p:sldId id="424" r:id="rId11"/>
    <p:sldId id="422" r:id="rId12"/>
    <p:sldId id="426" r:id="rId13"/>
    <p:sldId id="423" r:id="rId14"/>
    <p:sldId id="428" r:id="rId15"/>
    <p:sldId id="429" r:id="rId16"/>
    <p:sldId id="427" r:id="rId17"/>
    <p:sldId id="430" r:id="rId18"/>
    <p:sldId id="431" r:id="rId19"/>
    <p:sldId id="432" r:id="rId2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7A30"/>
    <a:srgbClr val="B5F9F7"/>
    <a:srgbClr val="F5E3BE"/>
    <a:srgbClr val="E4893E"/>
    <a:srgbClr val="F7C09B"/>
    <a:srgbClr val="ECAA74"/>
    <a:srgbClr val="0BACBE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AE76-9700-4E7D-B49F-6B3107451304}" type="datetimeFigureOut">
              <a:rPr lang="ko-KR" altLang="en-US" smtClean="0"/>
              <a:t>2024-01-09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BD3-1700-4DED-962D-F7835CD01B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0" y="2594919"/>
            <a:ext cx="8242829" cy="3795645"/>
          </a:xfrm>
          <a:prstGeom prst="rect">
            <a:avLst/>
          </a:prstGeom>
          <a:gradFill>
            <a:gsLst>
              <a:gs pos="100000">
                <a:srgbClr val="E4893E"/>
              </a:gs>
              <a:gs pos="0">
                <a:srgbClr val="ECAA74"/>
              </a:gs>
              <a:gs pos="53000">
                <a:srgbClr val="E4893E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A03-571E-4B4D-BACF-53B0FF515C91}" type="datetimeFigureOut">
              <a:rPr lang="ko-KR" altLang="en-US"/>
              <a:pPr>
                <a:defRPr/>
              </a:pPr>
              <a:t>2024-01-09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67D2-C78E-454E-BA80-0F8C958C5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448091" y="1972507"/>
            <a:ext cx="8238707" cy="4485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8091" y="623300"/>
            <a:ext cx="8238707" cy="125882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8" name="Group 32"/>
          <p:cNvGrpSpPr/>
          <p:nvPr userDrawn="1"/>
        </p:nvGrpSpPr>
        <p:grpSpPr bwMode="gray">
          <a:xfrm>
            <a:off x="8064451" y="1628234"/>
            <a:ext cx="447440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6" name="Group 32"/>
          <p:cNvGrpSpPr/>
          <p:nvPr userDrawn="1"/>
        </p:nvGrpSpPr>
        <p:grpSpPr bwMode="gray">
          <a:xfrm>
            <a:off x="708062" y="1628234"/>
            <a:ext cx="447440" cy="610876"/>
            <a:chOff x="457200" y="859536"/>
            <a:chExt cx="550696" cy="610876"/>
          </a:xfrm>
        </p:grpSpPr>
        <p:grpSp>
          <p:nvGrpSpPr>
            <p:cNvPr id="2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9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9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rgbClr val="0BA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38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670" y="1188909"/>
            <a:ext cx="5216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3200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사고사례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796" y="3943253"/>
            <a:ext cx="12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2023. 10. 23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666402"/>
            <a:ext cx="1737360" cy="247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7032" y="53173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안전보건실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A1C558-ECE3-4906-B83B-0FDE9BFC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2" t="23212" r="8271" b="21703"/>
          <a:stretch/>
        </p:blipFill>
        <p:spPr>
          <a:xfrm>
            <a:off x="457201" y="634506"/>
            <a:ext cx="1131887" cy="27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EA335-07F4-4C35-B30A-24A1CADAD892}"/>
              </a:ext>
            </a:extLst>
          </p:cNvPr>
          <p:cNvSpPr txBox="1"/>
          <p:nvPr/>
        </p:nvSpPr>
        <p:spPr>
          <a:xfrm>
            <a:off x="6397390" y="6022321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발표자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이용규 부사장</a:t>
            </a:r>
          </a:p>
        </p:txBody>
      </p:sp>
    </p:spTree>
    <p:extLst>
      <p:ext uri="{BB962C8B-B14F-4D97-AF65-F5344CB8AC3E}">
        <p14:creationId xmlns:p14="http://schemas.microsoft.com/office/powerpoint/2010/main" val="8329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3789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23-9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사다리를 이용하여 천막을 걷던 중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2023.07.19.(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사다리를 이용하여 빗물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가림천막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 중 무게를 이기지 못해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가림천막과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함께 바닥으로 추락한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작업발판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선정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중량물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취급시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외 시간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점심시간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에 작업으로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사다리에서 천막제거 중 천막과 함께 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13B7292-8AD6-A485-E199-957167B4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14" y="1666826"/>
            <a:ext cx="3753411" cy="46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91054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자재를 차에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실던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미끄러져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유지보수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2023.07.29.(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철거한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욕실수납장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수거물품을 차에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실던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미끄러져 넘어진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우레탄 방수바닥이 미끄러워 넘어짐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전 현장정리정돈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작업구간 물기 제거 등 미끄러짐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넘어짐이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발생할 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있는 위험요소 사전제거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욕실장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폐기물을 차량으로 옮기다가 전도된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D7CBA74-D716-D097-44D3-27193CC6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99" y="4275857"/>
            <a:ext cx="3743326" cy="20582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36F7E25-5F39-8857-7456-CFDB16785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1676425"/>
            <a:ext cx="3743326" cy="25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95606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뛰어내리다 미끄러져 소단으로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업무시설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2023.08.15.(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뛰어내리던 중 바닥에서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미끄러지며 넘어져 소단 아래로 떨어진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승강설비 미확보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소단 확보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이동을위한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승강설비 설치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소단 여유거리 확보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내려오다 미끄러져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소단아래로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떨어짐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77E8A3F-8F04-4D85-901A-2203FEAA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1" y="1728310"/>
            <a:ext cx="3667693" cy="45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908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계단을 내려오던 중 비계파이프에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증축공사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2023.08.16.(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내부계단에서 계단을 내려오던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 비계파이프에 가슴을 부딪힌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작업자의 불안전한 행동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돌출된 파이프 끝단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파이프캡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계단을 이용하여 이동 중 파이프에 가슴을 부딪힌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639B8E5-450F-A388-4ADE-4977EF9B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41" y="1680698"/>
            <a:ext cx="3743584" cy="4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8562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 중 그라인더가 튀어 손가락 베임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증축공사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2023.10.05.(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거푸집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해체를위해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보호커버없이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 중 그라인더가 튕기며 재해자의 좌측중지를 베인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그라인더 보호커버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공도구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점검후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승인된 공도구만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공도구사용시 보호장치 임의해체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작업중 그라인더가 튀어 좌측손가락을 베임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F384B2D-790C-4D37-9E73-51386E47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52902"/>
            <a:ext cx="3496240" cy="4371061"/>
          </a:xfrm>
          <a:prstGeom prst="rect">
            <a:avLst/>
          </a:prstGeom>
        </p:spPr>
      </p:pic>
      <p:sp>
        <p:nvSpPr>
          <p:cNvPr id="6" name="별: 꼭짓점 12개 5">
            <a:extLst>
              <a:ext uri="{FF2B5EF4-FFF2-40B4-BE49-F238E27FC236}">
                <a16:creationId xmlns:a16="http://schemas.microsoft.com/office/drawing/2014/main" id="{7D2C2514-25B2-45FC-AD28-EE41564F486A}"/>
              </a:ext>
            </a:extLst>
          </p:cNvPr>
          <p:cNvSpPr/>
          <p:nvPr/>
        </p:nvSpPr>
        <p:spPr>
          <a:xfrm>
            <a:off x="6543413" y="3804407"/>
            <a:ext cx="704675" cy="4572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37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2653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상부로 철근을 전달하던 중 낙하한 철근에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업무시설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낙하비례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2023.10.22.(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합벽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수직철근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조립작업 중 하부에서 올려준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수평철근을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상부작업자가 놓쳐 하부에서 철근을 올려주던 재해자의 우측 복숭아뼈를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자재전달시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및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달포대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미이용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상하동시작업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상부로 자재전달시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및 달포대를 이용하여 전달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상하동시작업 지양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상부로 철근을 전달하던 중 낙하한 철근에 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9C2BE5-190D-498C-81C6-46961007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93" y="1747121"/>
            <a:ext cx="3675501" cy="45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1510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준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넘어짐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2023.10.24.(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철근배근작업을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하던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넘어진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안전통로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미설치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매쉬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등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철근배근작업시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근로자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이동동선에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안전통로 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E99596B-D128-4609-8CAD-9C0C87D2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54" y="1763565"/>
            <a:ext cx="3587424" cy="4444287"/>
          </a:xfrm>
          <a:prstGeom prst="rect">
            <a:avLst/>
          </a:prstGeom>
        </p:spPr>
      </p:pic>
      <p:sp>
        <p:nvSpPr>
          <p:cNvPr id="5" name="화살표: 오른쪽으로 구부러짐 4">
            <a:extLst>
              <a:ext uri="{FF2B5EF4-FFF2-40B4-BE49-F238E27FC236}">
                <a16:creationId xmlns:a16="http://schemas.microsoft.com/office/drawing/2014/main" id="{261B8FE3-F4F0-470E-BACD-7082BB6900A1}"/>
              </a:ext>
            </a:extLst>
          </p:cNvPr>
          <p:cNvSpPr/>
          <p:nvPr/>
        </p:nvSpPr>
        <p:spPr>
          <a:xfrm rot="1245839">
            <a:off x="5231604" y="3516101"/>
            <a:ext cx="612396" cy="159390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별: 꼭짓점 32개 5">
            <a:extLst>
              <a:ext uri="{FF2B5EF4-FFF2-40B4-BE49-F238E27FC236}">
                <a16:creationId xmlns:a16="http://schemas.microsoft.com/office/drawing/2014/main" id="{AF2954BA-B5ED-4BDF-865A-F28448408DBD}"/>
              </a:ext>
            </a:extLst>
          </p:cNvPr>
          <p:cNvSpPr/>
          <p:nvPr/>
        </p:nvSpPr>
        <p:spPr>
          <a:xfrm>
            <a:off x="6350781" y="4530054"/>
            <a:ext cx="897622" cy="1241571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9298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천정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 덩어리가 낙하하여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낙하비례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2023.11.06.(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천정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덩어리가 낙하하여 우측발을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탈락된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중량물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 생각을 안함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할석구간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바로 밑에서 작업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일정 간격을 두고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천정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 덩어리가 낙하하여 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36EF27-B766-4B5B-A580-9747FF30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16" y="1751803"/>
            <a:ext cx="3659522" cy="453231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7B965BE0-CC53-46AE-8BE1-19BF3C4EA26D}"/>
              </a:ext>
            </a:extLst>
          </p:cNvPr>
          <p:cNvSpPr/>
          <p:nvPr/>
        </p:nvSpPr>
        <p:spPr>
          <a:xfrm>
            <a:off x="6082018" y="2684295"/>
            <a:ext cx="587230" cy="335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665574DA-589C-4355-93D0-2D1354D22E2F}"/>
              </a:ext>
            </a:extLst>
          </p:cNvPr>
          <p:cNvSpPr/>
          <p:nvPr/>
        </p:nvSpPr>
        <p:spPr>
          <a:xfrm>
            <a:off x="6266576" y="3221008"/>
            <a:ext cx="218114" cy="182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별: 꼭짓점 32개 8">
            <a:extLst>
              <a:ext uri="{FF2B5EF4-FFF2-40B4-BE49-F238E27FC236}">
                <a16:creationId xmlns:a16="http://schemas.microsoft.com/office/drawing/2014/main" id="{182C60A6-A3DE-4607-8679-66D2516020DF}"/>
              </a:ext>
            </a:extLst>
          </p:cNvPr>
          <p:cNvSpPr/>
          <p:nvPr/>
        </p:nvSpPr>
        <p:spPr>
          <a:xfrm>
            <a:off x="5939405" y="5125673"/>
            <a:ext cx="1090569" cy="956345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22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575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 내려오던 중 미끄러져 넘어짐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2023.11.06.(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자재를 들고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내려오던 중 미끄러져 넘어진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우천에의해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표면 미끄러움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자재를 들고있어 고정된 부분을 잡고 내려오지 못함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우천시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미끄러질위험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 내려오던 중 미끄러져 넘어짐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894440C-0C17-4D63-8E9E-4C8A8075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36966"/>
            <a:ext cx="3533688" cy="4561994"/>
          </a:xfrm>
          <a:prstGeom prst="rect">
            <a:avLst/>
          </a:prstGeom>
        </p:spPr>
      </p:pic>
      <p:pic>
        <p:nvPicPr>
          <p:cNvPr id="6" name="그래픽 5" descr="남자">
            <a:extLst>
              <a:ext uri="{FF2B5EF4-FFF2-40B4-BE49-F238E27FC236}">
                <a16:creationId xmlns:a16="http://schemas.microsoft.com/office/drawing/2014/main" id="{7305CA17-AA9C-47AF-8898-B9978EDA4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08818">
            <a:off x="5956027" y="2544307"/>
            <a:ext cx="2193356" cy="2532535"/>
          </a:xfrm>
          <a:prstGeom prst="rect">
            <a:avLst/>
          </a:prstGeom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24CE3E80-90FB-43EB-B424-C579270A6DE7}"/>
              </a:ext>
            </a:extLst>
          </p:cNvPr>
          <p:cNvSpPr/>
          <p:nvPr/>
        </p:nvSpPr>
        <p:spPr>
          <a:xfrm rot="21262686">
            <a:off x="6351116" y="1883273"/>
            <a:ext cx="671119" cy="65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별: 꼭짓점 32개 10">
            <a:extLst>
              <a:ext uri="{FF2B5EF4-FFF2-40B4-BE49-F238E27FC236}">
                <a16:creationId xmlns:a16="http://schemas.microsoft.com/office/drawing/2014/main" id="{E8318ADE-934B-4DFA-9678-E6C613D12FDE}"/>
              </a:ext>
            </a:extLst>
          </p:cNvPr>
          <p:cNvSpPr/>
          <p:nvPr/>
        </p:nvSpPr>
        <p:spPr>
          <a:xfrm>
            <a:off x="6320646" y="3616948"/>
            <a:ext cx="1028110" cy="955052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07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53561"/>
              </p:ext>
            </p:extLst>
          </p:nvPr>
        </p:nvGraphicFramePr>
        <p:xfrm>
          <a:off x="393700" y="992189"/>
          <a:ext cx="8272462" cy="5442887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23-18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가시설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해체작업 중 근로자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복합골절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2023.12. 19.(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해체를 위해 폭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40CM 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빔을 밟고 이동하던 중 균형을 잃고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5M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아래로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8" marR="44288" marT="12244" marB="12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작업방법 불량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 등 승강통로를 이용하여 이동을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하여야하나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 상부를 이동함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안전대걸이시설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-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설치단계에서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안전대걸이시설을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설치해야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했으나 설치하지 않음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가설난간 등에 안전로프를 이용하여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걸이시설을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 해야 했으나 설치하지 않음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8" marR="44288" marT="12244" marB="12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01341"/>
                  </a:ext>
                </a:extLst>
              </a:tr>
              <a:tr h="1391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설치시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띠장쪽에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안전대걸이시설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현장상황에따라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설치가 불가능한 경우 작업 전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걸이시설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 후 작업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띠장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상부로 이동을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하지말고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바닥에서 이동 후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 등을 통해 작업구간으로 이동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2C7F7B16-1FE2-4CD8-A1DC-F62A6249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82" y="2382838"/>
            <a:ext cx="3687004" cy="3280008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C6756050-413C-431B-BE44-70CDE732F2C2}"/>
              </a:ext>
            </a:extLst>
          </p:cNvPr>
          <p:cNvSpPr/>
          <p:nvPr/>
        </p:nvSpPr>
        <p:spPr>
          <a:xfrm rot="20959116">
            <a:off x="5931921" y="2904061"/>
            <a:ext cx="424481" cy="15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13C9B-AB87-431C-AAA7-07105336694D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18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0611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준공청소 중 전선에 걸려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01. 11.(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계단실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청소중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청소기 전선에 걸려 넘어져 계단 아래로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굴러떨어짐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작업장 정리정돈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작업장 정리정돈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중 이동시 바닥 상태 확인 후 이동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사고사례 및 재발방지대책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청소기 전선에 걸려 전도된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07127C-C6FA-4DBE-A84A-906E0E7B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61" y="1742681"/>
            <a:ext cx="3598877" cy="45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08970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천공기 해체작업 중 천공기자재에 협착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01. 14.(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해체한 천공기자재의 전선을 정리하던 중 옆에서 지반정리를 하던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굴삭기버킷에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천공기자재가 접촉하였고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해당 자재가 밀리며 전선정리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작업을하던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재해자가 천공기 자재사이에 협착된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장비작업 반경 내 신호수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미배치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 운전원의 운전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73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98188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장비작업시 신호수 배치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인력과 동시작업시 장비운전원 임의로 운행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사고사례 및 재발방지대책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해당공종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전원 특별안전교육 실시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건설장비 작업계획서 이외 작업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천공기 자재사이에서 작업 중 협착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A37056-6AC2-41C6-9828-A4FCD040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59" y="1743594"/>
            <a:ext cx="3598879" cy="21371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712023B-0EC8-4E29-A68C-D7114BC9E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59" y="4095131"/>
            <a:ext cx="3598879" cy="21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5842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콘크리트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슬라브 붕괴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붕괴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02. 10.(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지하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 바닥 콘크리트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타설작업을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하던 중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보가 밀려 슬라브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탈락되며 붕괴된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슬라브상부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타설작업자는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함께 추락하였고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하부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인은 슬라브가 붕괴되며 발생한 잔재물에 맞음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6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밀림방지를 위해 보강철물을 설치해야 하나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400X600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보강이 필요 없다는 구조검토 의견으로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시공누락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시스템동바리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시공시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보에 밀착되지 않게 시공 의심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305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사고전경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74572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모든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철사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철근으로 보강 의무시공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서포트 시공 후 철저한 관리로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처짐발생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방지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모든 가설재는 시공 후 직원 및 감리 승인 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사고발생 슬라브와 동일사이즈 슬라브는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플레이트 중앙에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보강동바리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수평연결재 포함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골조공사 전 근로자 사고사례 및 재발방지대책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측판이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밀려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탈락되며 붕괴된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9C05510-9838-4490-AAAB-0FE256A69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40" y="1700359"/>
            <a:ext cx="3767407" cy="222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D2706F-F988-4100-978E-61C2ACA3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341" y="4355988"/>
            <a:ext cx="3767407" cy="1998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794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미장작업준비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말비계에서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2023.05.03.(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09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현장내 지하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층에서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위에서 미장준비작업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벽면 사이로 한쪽발이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빠지면서 몸의 중심을 잃고 바닥으로 추락한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작업자의 고소작업 미숙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현장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 중 벽면사이로 발이 빠져 추락한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7F6E7-D9B6-050E-F3B6-B0A51AAC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64" y="1671358"/>
            <a:ext cx="3762585" cy="46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11784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전단볼트 체결 중 사다리에서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2023.05.27.(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사다리위에서 천정 전산볼트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체결 작업중 실족에 의하여 미끄러지면서 몸의 중심을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잃고 바닥으로 추락한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조 사다리 작업 중 사다리를 잡고 있었던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하부작업자가 다른 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자재절단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으로 자리를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이탈함과 사다리 상부작업자의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사다리에서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전선볼트체결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작업중 실족하여 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C6AC605-5510-CA87-5C4D-6504A56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92" y="1676400"/>
            <a:ext cx="375313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93422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계단을 내려오던 중 비계파이프에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2023.06.16.(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노루발못뽑이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빠루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를 이용하여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알폼거푸집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해체작업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알루미늄거푸집이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낙하하여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재해자의 손가락을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형틀 해체작업 전 해체방법 및 순서 사전교육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전 작업환경 및 위험요소 사전파악 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9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해체작업 중 </a:t>
                      </a:r>
                      <a:r>
                        <a:rPr lang="ko-KR" altLang="en-US" sz="9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알폼이</a:t>
                      </a:r>
                      <a:r>
                        <a:rPr lang="ko-KR" altLang="en-US" sz="9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낙하하여 손가락을 타격한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2724732-91B0-4057-A692-B07D7DC8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05" y="1698115"/>
            <a:ext cx="3665989" cy="4627184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B3BC1F3B-DBFD-461C-8EF9-39A241C66B2F}"/>
              </a:ext>
            </a:extLst>
          </p:cNvPr>
          <p:cNvSpPr/>
          <p:nvPr/>
        </p:nvSpPr>
        <p:spPr>
          <a:xfrm>
            <a:off x="7180976" y="2910980"/>
            <a:ext cx="377112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67C6149E-FCD0-4179-9677-82C104F4D504}"/>
              </a:ext>
            </a:extLst>
          </p:cNvPr>
          <p:cNvSpPr/>
          <p:nvPr/>
        </p:nvSpPr>
        <p:spPr>
          <a:xfrm rot="396792">
            <a:off x="7184616" y="3425277"/>
            <a:ext cx="170710" cy="120693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746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거푸집 해체 중 낙하한 거푸집에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정비사업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2023.06.28.(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배수펌프장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슬라브거푸집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해체 작업 중 거푸집이 떨어져 재해자의 발등을 타격한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거푸집 해체 작업 순서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미준수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형틀공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 근로자 재발방지를 위한 사고사례 전파 및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특별안전교육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 작업방법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순서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 해체 중 거푸집이 낙하한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8F1BFA-2C22-A4AD-150C-66B99A74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1" y="1688799"/>
            <a:ext cx="3759419" cy="4658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282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23-8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주차장 바닥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연삭작업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천안업성</a:t>
                      </a: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호수타운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2023.07.13.(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09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현장내 지상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 주차장에서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바닥연삭작업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준비중에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전월을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연결하는순간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가동되어 튀면서 작업 대기중이던 재해자의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우측 종아리 안쪽에 부딪힌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사용에 따른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점검 및 관리 소홀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전동공구 전원투입 전 스위치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OFF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상태 확인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전동공구 전원투입 전 보조자가 전동공구를 잡고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전원투입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주기적으로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점검 및 관리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공도구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장비 사용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가동하는 순간 튀면서 재해자 다리를 타격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0D710DD-3D83-F7E0-83E8-6EC609E2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30" y="1661865"/>
            <a:ext cx="3753196" cy="46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8643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분할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18058</TotalTime>
  <Words>1907</Words>
  <Application>Microsoft Office PowerPoint</Application>
  <PresentationFormat>화면 슬라이드 쇼(4:3)</PresentationFormat>
  <Paragraphs>560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a포트폴리오M</vt:lpstr>
      <vt:lpstr>HY헤드라인M</vt:lpstr>
      <vt:lpstr>굴림</vt:lpstr>
      <vt:lpstr>맑은 고딕</vt:lpstr>
      <vt:lpstr>Gill Sans MT</vt:lpstr>
      <vt:lpstr>Wingdings 2</vt:lpstr>
      <vt:lpstr>분할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niv1004@naver.com</dc:creator>
  <cp:lastModifiedBy>원 진규</cp:lastModifiedBy>
  <cp:revision>216</cp:revision>
  <cp:lastPrinted>2020-12-31T00:29:57Z</cp:lastPrinted>
  <dcterms:created xsi:type="dcterms:W3CDTF">2019-12-17T07:01:30Z</dcterms:created>
  <dcterms:modified xsi:type="dcterms:W3CDTF">2024-01-09T05:44:35Z</dcterms:modified>
</cp:coreProperties>
</file>