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05" r:id="rId2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FF"/>
    <a:srgbClr val="0033CC"/>
    <a:srgbClr val="CCECFF"/>
    <a:srgbClr val="CCFFFF"/>
    <a:srgbClr val="E9EDF4"/>
    <a:srgbClr val="FF9999"/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4" autoAdjust="0"/>
    <p:restoredTop sz="92873" autoAdjust="0"/>
  </p:normalViewPr>
  <p:slideViewPr>
    <p:cSldViewPr>
      <p:cViewPr varScale="1">
        <p:scale>
          <a:sx n="87" d="100"/>
          <a:sy n="87" d="100"/>
        </p:scale>
        <p:origin x="1560" y="106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906" y="-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9575" cy="496888"/>
          </a:xfrm>
          <a:prstGeom prst="rect">
            <a:avLst/>
          </a:prstGeom>
        </p:spPr>
        <p:txBody>
          <a:bodyPr vert="horz" lIns="91240" tIns="45623" rIns="91240" bIns="45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461" y="1"/>
            <a:ext cx="2949575" cy="496888"/>
          </a:xfrm>
          <a:prstGeom prst="rect">
            <a:avLst/>
          </a:prstGeom>
        </p:spPr>
        <p:txBody>
          <a:bodyPr vert="horz" lIns="91240" tIns="45623" rIns="91240" bIns="45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F38C694-9A6E-44E1-A2E7-788E1B173716}" type="datetime1">
              <a:rPr lang="ko-KR" altLang="en-US" smtClean="0"/>
              <a:pPr>
                <a:defRPr/>
              </a:pPr>
              <a:t>2022-11-04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2" y="9440870"/>
            <a:ext cx="2949575" cy="496887"/>
          </a:xfrm>
          <a:prstGeom prst="rect">
            <a:avLst/>
          </a:prstGeom>
        </p:spPr>
        <p:txBody>
          <a:bodyPr vert="horz" lIns="91240" tIns="45623" rIns="91240" bIns="45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461" y="9440870"/>
            <a:ext cx="2949575" cy="496887"/>
          </a:xfrm>
          <a:prstGeom prst="rect">
            <a:avLst/>
          </a:prstGeom>
        </p:spPr>
        <p:txBody>
          <a:bodyPr vert="horz" lIns="91240" tIns="45623" rIns="91240" bIns="45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BEB3F23-5C51-4FE7-8AD0-7827CDB71E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84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9575" cy="496888"/>
          </a:xfrm>
          <a:prstGeom prst="rect">
            <a:avLst/>
          </a:prstGeom>
        </p:spPr>
        <p:txBody>
          <a:bodyPr vert="horz" lIns="91240" tIns="45623" rIns="91240" bIns="45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61" y="1"/>
            <a:ext cx="2949575" cy="496888"/>
          </a:xfrm>
          <a:prstGeom prst="rect">
            <a:avLst/>
          </a:prstGeom>
        </p:spPr>
        <p:txBody>
          <a:bodyPr vert="horz" lIns="91240" tIns="45623" rIns="91240" bIns="45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1ACD24C6-890C-4407-9CF8-5E601ADC4BCA}" type="datetime1">
              <a:rPr lang="ko-KR" altLang="en-US" smtClean="0"/>
              <a:pPr>
                <a:defRPr/>
              </a:pPr>
              <a:t>2022-11-04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0" tIns="45623" rIns="91240" bIns="4562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5" y="4721225"/>
            <a:ext cx="5443537" cy="4471988"/>
          </a:xfrm>
          <a:prstGeom prst="rect">
            <a:avLst/>
          </a:prstGeom>
        </p:spPr>
        <p:txBody>
          <a:bodyPr vert="horz" lIns="91240" tIns="45623" rIns="91240" bIns="4562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2" y="9440870"/>
            <a:ext cx="2949575" cy="496887"/>
          </a:xfrm>
          <a:prstGeom prst="rect">
            <a:avLst/>
          </a:prstGeom>
        </p:spPr>
        <p:txBody>
          <a:bodyPr vert="horz" lIns="91240" tIns="45623" rIns="91240" bIns="45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61" y="9440870"/>
            <a:ext cx="2949575" cy="496887"/>
          </a:xfrm>
          <a:prstGeom prst="rect">
            <a:avLst/>
          </a:prstGeom>
        </p:spPr>
        <p:txBody>
          <a:bodyPr vert="horz" lIns="91240" tIns="45623" rIns="91240" bIns="45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817B552-E318-4F99-B8BE-9C784FAB88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403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7B552-E318-4F99-B8BE-9C784FAB88F4}" type="slidenum">
              <a:rPr lang="ko-KR" altLang="en-US" smtClean="0"/>
              <a:pPr>
                <a:defRPr/>
              </a:pPr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4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00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80279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7" descr="000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b="9052"/>
          <a:stretch>
            <a:fillRect/>
          </a:stretch>
        </p:blipFill>
        <p:spPr bwMode="auto">
          <a:xfrm>
            <a:off x="1116013" y="0"/>
            <a:ext cx="80279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8" descr="000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28999"/>
          <a:stretch>
            <a:fillRect/>
          </a:stretch>
        </p:blipFill>
        <p:spPr bwMode="auto">
          <a:xfrm>
            <a:off x="4572000" y="0"/>
            <a:ext cx="45720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9" descr="00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300"/>
          <a:stretch>
            <a:fillRect/>
          </a:stretch>
        </p:blipFill>
        <p:spPr bwMode="auto">
          <a:xfrm>
            <a:off x="5292725" y="0"/>
            <a:ext cx="38512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0008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80279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1" descr="0010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51515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98425"/>
            <a:ext cx="9072594" cy="666750"/>
          </a:xfrm>
          <a:prstGeom prst="rect">
            <a:avLst/>
          </a:prstGeom>
          <a:gradFill flip="none" rotWithShape="1">
            <a:gsLst>
              <a:gs pos="0">
                <a:srgbClr val="3795AF"/>
              </a:gs>
              <a:gs pos="49000">
                <a:srgbClr val="119797"/>
              </a:gs>
              <a:gs pos="100000">
                <a:srgbClr val="10A87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5" name="그림 8" descr="내용 copy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62" r="16537" b="31544"/>
          <a:stretch>
            <a:fillRect/>
          </a:stretch>
        </p:blipFill>
        <p:spPr bwMode="auto">
          <a:xfrm>
            <a:off x="6516688" y="-630238"/>
            <a:ext cx="28797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469" y="106401"/>
            <a:ext cx="8401080" cy="646331"/>
          </a:xfr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0" y="6492899"/>
            <a:ext cx="91440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555F4C-D09B-4FA9-9324-E4D795CAC8F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A5DF18-FEF0-4036-BB31-14EDDA7F7F8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03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kern="1200" dirty="0">
          <a:solidFill>
            <a:srgbClr val="7F7F7F"/>
          </a:solidFill>
          <a:latin typeface="HY견고딕" pitchFamily="18" charset="-127"/>
          <a:ea typeface="HY견고딕" pitchFamily="18" charset="-127"/>
          <a:cs typeface="+mn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제목 1"/>
          <p:cNvSpPr txBox="1">
            <a:spLocks/>
          </p:cNvSpPr>
          <p:nvPr/>
        </p:nvSpPr>
        <p:spPr bwMode="auto">
          <a:xfrm>
            <a:off x="7625" y="215642"/>
            <a:ext cx="84010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defRPr/>
            </a:pPr>
            <a:r>
              <a:rPr kumimoji="0" lang="ko-KR" altLang="en-US" sz="2400" b="1" dirty="0" err="1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안전활동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(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2022.10)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월 실적 발표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(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새울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3,4 </a:t>
            </a:r>
            <a:r>
              <a:rPr kumimoji="0" lang="ko-KR" altLang="en-US" sz="20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공업용수현장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6" name="그림 153" descr="로고 종합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90" b="93271"/>
          <a:stretch>
            <a:fillRect/>
          </a:stretch>
        </p:blipFill>
        <p:spPr bwMode="auto">
          <a:xfrm>
            <a:off x="6321871" y="6453336"/>
            <a:ext cx="2714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3851920" y="936522"/>
            <a:ext cx="5292080" cy="188222"/>
            <a:chOff x="2472000" y="337637"/>
            <a:chExt cx="9720000" cy="198782"/>
          </a:xfrm>
        </p:grpSpPr>
        <p:sp>
          <p:nvSpPr>
            <p:cNvPr id="45" name="object 31"/>
            <p:cNvSpPr/>
            <p:nvPr/>
          </p:nvSpPr>
          <p:spPr>
            <a:xfrm>
              <a:off x="2472000" y="337637"/>
              <a:ext cx="9720000" cy="0"/>
            </a:xfrm>
            <a:custGeom>
              <a:avLst/>
              <a:gdLst/>
              <a:ahLst/>
              <a:cxnLst/>
              <a:rect l="l" t="t" r="r" b="b"/>
              <a:pathLst>
                <a:path w="4704080">
                  <a:moveTo>
                    <a:pt x="0" y="0"/>
                  </a:moveTo>
                  <a:lnTo>
                    <a:pt x="4703825" y="0"/>
                  </a:ln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31"/>
            <p:cNvSpPr/>
            <p:nvPr/>
          </p:nvSpPr>
          <p:spPr>
            <a:xfrm>
              <a:off x="2472000" y="437028"/>
              <a:ext cx="9720000" cy="0"/>
            </a:xfrm>
            <a:custGeom>
              <a:avLst/>
              <a:gdLst/>
              <a:ahLst/>
              <a:cxnLst/>
              <a:rect l="l" t="t" r="r" b="b"/>
              <a:pathLst>
                <a:path w="4704080">
                  <a:moveTo>
                    <a:pt x="0" y="0"/>
                  </a:moveTo>
                  <a:lnTo>
                    <a:pt x="4703825" y="0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31"/>
            <p:cNvSpPr/>
            <p:nvPr/>
          </p:nvSpPr>
          <p:spPr>
            <a:xfrm>
              <a:off x="2472000" y="536419"/>
              <a:ext cx="9720000" cy="0"/>
            </a:xfrm>
            <a:custGeom>
              <a:avLst/>
              <a:gdLst/>
              <a:ahLst/>
              <a:cxnLst/>
              <a:rect l="l" t="t" r="r" b="b"/>
              <a:pathLst>
                <a:path w="4704080">
                  <a:moveTo>
                    <a:pt x="0" y="0"/>
                  </a:moveTo>
                  <a:lnTo>
                    <a:pt x="4703825" y="0"/>
                  </a:lnTo>
                </a:path>
              </a:pathLst>
            </a:custGeom>
            <a:ln w="381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83083" y="792108"/>
            <a:ext cx="1987780" cy="461665"/>
            <a:chOff x="183083" y="847863"/>
            <a:chExt cx="1987780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479374" y="847863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latin typeface="Bahnschrift SemiBold SemiConden" panose="020B0502040204020203" pitchFamily="34" charset="0"/>
                </a:rPr>
                <a:t>경남기업㈜</a:t>
              </a:r>
              <a:endParaRPr lang="ko-KR" altLang="en-US" sz="2400" b="1" dirty="0">
                <a:latin typeface="Bahnschrift SemiBold SemiConden" panose="020B0502040204020203" pitchFamily="34" charset="0"/>
              </a:endParaRPr>
            </a:p>
          </p:txBody>
        </p:sp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83" y="953324"/>
              <a:ext cx="243000" cy="243000"/>
            </a:xfrm>
            <a:prstGeom prst="rect">
              <a:avLst/>
            </a:prstGeom>
          </p:spPr>
        </p:pic>
      </p:grpSp>
      <p:sp>
        <p:nvSpPr>
          <p:cNvPr id="28" name="object 6"/>
          <p:cNvSpPr/>
          <p:nvPr/>
        </p:nvSpPr>
        <p:spPr>
          <a:xfrm>
            <a:off x="224641" y="1577019"/>
            <a:ext cx="3854307" cy="4876317"/>
          </a:xfrm>
          <a:custGeom>
            <a:avLst/>
            <a:gdLst/>
            <a:ahLst/>
            <a:cxnLst/>
            <a:rect l="l" t="t" r="r" b="b"/>
            <a:pathLst>
              <a:path w="3308984" h="4745990">
                <a:moveTo>
                  <a:pt x="0" y="4745732"/>
                </a:moveTo>
                <a:lnTo>
                  <a:pt x="3308604" y="4745732"/>
                </a:lnTo>
                <a:lnTo>
                  <a:pt x="3308604" y="0"/>
                </a:lnTo>
                <a:lnTo>
                  <a:pt x="0" y="0"/>
                </a:lnTo>
                <a:lnTo>
                  <a:pt x="0" y="4745732"/>
                </a:lnTo>
                <a:close/>
              </a:path>
            </a:pathLst>
          </a:custGeom>
          <a:solidFill>
            <a:srgbClr val="DED4B4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ltGray">
          <a:xfrm>
            <a:off x="147583" y="1399654"/>
            <a:ext cx="8868851" cy="5069506"/>
          </a:xfrm>
          <a:prstGeom prst="roundRect">
            <a:avLst>
              <a:gd name="adj" fmla="val 1387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t"/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200000"/>
              </a:lnSpc>
            </a:pPr>
            <a:endParaRPr lang="en-US" altLang="ko-KR" sz="45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58295" y="1268760"/>
            <a:ext cx="2644085" cy="26869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7" tIns="34286" rIns="26997" bIns="34286" rtlCol="0" anchor="ctr"/>
          <a:lstStyle/>
          <a:p>
            <a:r>
              <a:rPr lang="ko-KR" altLang="en-US" sz="1275" b="1" dirty="0">
                <a:solidFill>
                  <a:prstClr val="white"/>
                </a:solidFill>
                <a:latin typeface="+mn-ea"/>
              </a:rPr>
              <a:t>      </a:t>
            </a:r>
            <a:r>
              <a:rPr lang="ko-KR" altLang="en-US" sz="1275" b="1" dirty="0" smtClean="0">
                <a:solidFill>
                  <a:prstClr val="white"/>
                </a:solidFill>
                <a:latin typeface="+mn-ea"/>
              </a:rPr>
              <a:t>안전관리 주요활동</a:t>
            </a:r>
            <a:endParaRPr lang="ko-KR" altLang="en-US" sz="1275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57709" y="1268760"/>
            <a:ext cx="256500" cy="2686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41275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ko-KR" altLang="en-US" sz="1200" b="1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265848" y="1570255"/>
            <a:ext cx="3936136" cy="346577"/>
            <a:chOff x="432839" y="1118984"/>
            <a:chExt cx="5248181" cy="441128"/>
          </a:xfrm>
        </p:grpSpPr>
        <p:sp>
          <p:nvSpPr>
            <p:cNvPr id="37" name="직사각형 36"/>
            <p:cNvSpPr/>
            <p:nvPr/>
          </p:nvSpPr>
          <p:spPr>
            <a:xfrm>
              <a:off x="432839" y="1118984"/>
              <a:ext cx="448611" cy="4354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200" b="1" dirty="0">
                  <a:latin typeface="+mn-ea"/>
                </a:rPr>
                <a:t>▣</a:t>
              </a:r>
              <a:endParaRPr lang="en-US" altLang="ko-KR" sz="1275" b="1" dirty="0">
                <a:latin typeface="+mn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41758" y="1121958"/>
              <a:ext cx="4939262" cy="4381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275" b="1" dirty="0" smtClean="0">
                  <a:latin typeface="+mn-ea"/>
                </a:rPr>
                <a:t>공사 현황</a:t>
              </a:r>
              <a:endParaRPr lang="en-US" altLang="ko-KR" sz="1275" b="1" dirty="0">
                <a:latin typeface="+mn-ea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258094" y="1870809"/>
            <a:ext cx="39557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- </a:t>
            </a:r>
            <a:r>
              <a:rPr lang="ko-KR" altLang="en-US" sz="900" b="1" dirty="0" smtClean="0">
                <a:latin typeface="+mn-ea"/>
              </a:rPr>
              <a:t>공  정  율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37.60</a:t>
            </a:r>
            <a:r>
              <a:rPr lang="en-US" altLang="ko-KR" sz="900" b="1" dirty="0" smtClean="0">
                <a:latin typeface="+mn-ea"/>
              </a:rPr>
              <a:t>%(</a:t>
            </a:r>
            <a:r>
              <a:rPr lang="en-US" altLang="ko-KR" sz="900" b="1" dirty="0" smtClean="0">
                <a:latin typeface="+mn-ea"/>
              </a:rPr>
              <a:t>22.10</a:t>
            </a:r>
            <a:r>
              <a:rPr lang="ko-KR" altLang="en-US" sz="900" b="1" dirty="0" smtClean="0">
                <a:latin typeface="+mn-ea"/>
              </a:rPr>
              <a:t>월말 </a:t>
            </a:r>
            <a:r>
              <a:rPr lang="ko-KR" altLang="en-US" sz="900" b="1" dirty="0" smtClean="0">
                <a:latin typeface="+mn-ea"/>
              </a:rPr>
              <a:t>기준</a:t>
            </a:r>
            <a:r>
              <a:rPr lang="en-US" altLang="ko-KR" sz="900" b="1" dirty="0" smtClean="0">
                <a:latin typeface="+mn-ea"/>
              </a:rPr>
              <a:t>)  </a:t>
            </a: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- </a:t>
            </a:r>
            <a:r>
              <a:rPr lang="ko-KR" altLang="en-US" sz="900" b="1" dirty="0" smtClean="0">
                <a:latin typeface="+mn-ea"/>
              </a:rPr>
              <a:t>출역 인원 </a:t>
            </a:r>
            <a:r>
              <a:rPr lang="en-US" altLang="ko-KR" sz="900" b="1" dirty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31</a:t>
            </a:r>
            <a:r>
              <a:rPr lang="ko-KR" altLang="en-US" sz="900" b="1" dirty="0" smtClean="0">
                <a:latin typeface="+mn-ea"/>
              </a:rPr>
              <a:t>명 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ko-KR" altLang="en-US" sz="900" b="1" dirty="0" smtClean="0">
                <a:latin typeface="+mn-ea"/>
              </a:rPr>
              <a:t>경남기업</a:t>
            </a:r>
            <a:r>
              <a:rPr lang="en-US" altLang="ko-KR" sz="900" b="1" dirty="0" smtClean="0">
                <a:latin typeface="+mn-ea"/>
              </a:rPr>
              <a:t>: 9</a:t>
            </a:r>
            <a:r>
              <a:rPr lang="ko-KR" altLang="en-US" sz="900" b="1" dirty="0" smtClean="0">
                <a:latin typeface="+mn-ea"/>
              </a:rPr>
              <a:t>명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ko-KR" altLang="en-US" sz="900" b="1" dirty="0" smtClean="0">
                <a:latin typeface="+mn-ea"/>
              </a:rPr>
              <a:t>고리산업건설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22</a:t>
            </a:r>
            <a:r>
              <a:rPr lang="ko-KR" altLang="en-US" sz="900" b="1" dirty="0" smtClean="0">
                <a:latin typeface="+mn-ea"/>
              </a:rPr>
              <a:t>명</a:t>
            </a:r>
            <a:r>
              <a:rPr lang="en-US" altLang="ko-KR" sz="900" b="1" dirty="0" smtClean="0">
                <a:latin typeface="+mn-ea"/>
              </a:rPr>
              <a:t>)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- </a:t>
            </a:r>
            <a:r>
              <a:rPr lang="ko-KR" altLang="en-US" sz="900" b="1" dirty="0" smtClean="0">
                <a:latin typeface="+mn-ea"/>
              </a:rPr>
              <a:t>주요 작업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ko-KR" altLang="en-US" sz="900" b="1" dirty="0" err="1" smtClean="0">
                <a:latin typeface="+mn-ea"/>
              </a:rPr>
              <a:t>터파기</a:t>
            </a:r>
            <a:r>
              <a:rPr lang="ko-KR" altLang="en-US" sz="900" b="1" dirty="0" smtClean="0">
                <a:latin typeface="+mn-ea"/>
              </a:rPr>
              <a:t> 및 토사 반출  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                 </a:t>
            </a:r>
            <a:r>
              <a:rPr lang="ko-KR" altLang="en-US" sz="900" b="1" dirty="0" smtClean="0">
                <a:latin typeface="+mn-ea"/>
              </a:rPr>
              <a:t>흙막이가시설 </a:t>
            </a:r>
            <a:r>
              <a:rPr lang="ko-KR" altLang="en-US" sz="900" b="1" dirty="0" err="1" smtClean="0">
                <a:latin typeface="+mn-ea"/>
              </a:rPr>
              <a:t>토류판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ko-KR" altLang="en-US" sz="900" b="1" dirty="0" err="1" smtClean="0">
                <a:latin typeface="+mn-ea"/>
              </a:rPr>
              <a:t>띠장</a:t>
            </a:r>
            <a:r>
              <a:rPr lang="ko-KR" altLang="en-US" sz="900" b="1" dirty="0" smtClean="0">
                <a:latin typeface="+mn-ea"/>
              </a:rPr>
              <a:t> 및 버팀대 설치</a:t>
            </a:r>
            <a:endParaRPr lang="en-US" altLang="ko-KR" sz="900" b="1" dirty="0">
              <a:latin typeface="+mn-ea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91939" y="2923347"/>
            <a:ext cx="3936136" cy="361637"/>
            <a:chOff x="432839" y="1071807"/>
            <a:chExt cx="5248181" cy="460296"/>
          </a:xfrm>
        </p:grpSpPr>
        <p:sp>
          <p:nvSpPr>
            <p:cNvPr id="51" name="직사각형 50"/>
            <p:cNvSpPr/>
            <p:nvPr/>
          </p:nvSpPr>
          <p:spPr>
            <a:xfrm>
              <a:off x="432839" y="1092018"/>
              <a:ext cx="448611" cy="4354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200" b="1" dirty="0">
                  <a:latin typeface="+mn-ea"/>
                </a:rPr>
                <a:t>▣</a:t>
              </a:r>
              <a:endParaRPr lang="en-US" altLang="ko-KR" sz="1275" b="1" dirty="0">
                <a:latin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41758" y="1071807"/>
              <a:ext cx="4939262" cy="4602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ko-KR" sz="1275" b="1" dirty="0" smtClean="0">
                  <a:latin typeface="+mn-ea"/>
                </a:rPr>
                <a:t>10</a:t>
              </a:r>
              <a:r>
                <a:rPr lang="ko-KR" altLang="en-US" sz="1275" b="1" dirty="0" smtClean="0">
                  <a:latin typeface="+mn-ea"/>
                </a:rPr>
                <a:t>월 </a:t>
              </a:r>
              <a:r>
                <a:rPr lang="ko-KR" altLang="en-US" sz="1275" b="1" dirty="0" smtClean="0">
                  <a:latin typeface="+mn-ea"/>
                </a:rPr>
                <a:t>안전관리 주요 사항</a:t>
              </a:r>
              <a:endParaRPr lang="en-US" altLang="ko-KR" sz="1275" b="1" dirty="0">
                <a:latin typeface="+mn-ea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258094" y="3212976"/>
            <a:ext cx="392051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1) </a:t>
            </a:r>
            <a:r>
              <a:rPr lang="ko-KR" altLang="en-US" sz="900" b="1" dirty="0" smtClean="0">
                <a:latin typeface="+mn-ea"/>
              </a:rPr>
              <a:t>수시 위험성평가회의 실시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  - 2</a:t>
            </a:r>
            <a:r>
              <a:rPr lang="ko-KR" altLang="en-US" sz="900" b="1" dirty="0" smtClean="0">
                <a:latin typeface="+mn-ea"/>
              </a:rPr>
              <a:t>회 실시 </a:t>
            </a:r>
            <a:r>
              <a:rPr lang="en-US" altLang="ko-KR" sz="900" b="1" dirty="0" smtClean="0">
                <a:latin typeface="+mn-ea"/>
              </a:rPr>
              <a:t>(10/14, 10/28)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2) </a:t>
            </a:r>
            <a:r>
              <a:rPr lang="ko-KR" altLang="en-US" sz="900" b="1" dirty="0" smtClean="0">
                <a:latin typeface="+mn-ea"/>
              </a:rPr>
              <a:t>정기안전교육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ko-KR" altLang="en-US" sz="900" b="1" dirty="0" smtClean="0">
                <a:latin typeface="+mn-ea"/>
              </a:rPr>
              <a:t>위험성평가교육</a:t>
            </a:r>
            <a:r>
              <a:rPr lang="en-US" altLang="ko-KR" sz="900" b="1" dirty="0" smtClean="0">
                <a:latin typeface="+mn-ea"/>
              </a:rPr>
              <a:t>)</a:t>
            </a:r>
            <a:r>
              <a:rPr lang="ko-KR" altLang="en-US" sz="900" b="1" dirty="0" smtClean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실시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  - </a:t>
            </a:r>
            <a:r>
              <a:rPr lang="en-US" altLang="ko-KR" sz="900" b="1" dirty="0" smtClean="0">
                <a:latin typeface="+mn-ea"/>
              </a:rPr>
              <a:t>1</a:t>
            </a:r>
            <a:r>
              <a:rPr lang="ko-KR" altLang="en-US" sz="900" b="1" dirty="0" smtClean="0">
                <a:latin typeface="+mn-ea"/>
              </a:rPr>
              <a:t>회 </a:t>
            </a:r>
            <a:r>
              <a:rPr lang="ko-KR" altLang="en-US" sz="900" b="1" dirty="0" smtClean="0">
                <a:latin typeface="+mn-ea"/>
              </a:rPr>
              <a:t>실시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(10/17) 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3) </a:t>
            </a:r>
            <a:r>
              <a:rPr lang="ko-KR" altLang="en-US" sz="900" b="1" dirty="0" smtClean="0">
                <a:latin typeface="+mn-ea"/>
              </a:rPr>
              <a:t>관리감독자교육 실시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2022.10.27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    (</a:t>
            </a:r>
            <a:r>
              <a:rPr lang="ko-KR" altLang="en-US" sz="900" b="1" dirty="0">
                <a:latin typeface="+mn-ea"/>
              </a:rPr>
              <a:t>주요교육내용 </a:t>
            </a:r>
            <a:r>
              <a:rPr lang="en-US" altLang="ko-KR" sz="900" b="1" dirty="0">
                <a:latin typeface="+mn-ea"/>
              </a:rPr>
              <a:t>: </a:t>
            </a:r>
            <a:r>
              <a:rPr lang="ko-KR" altLang="en-US" sz="900" b="1" dirty="0" err="1" smtClean="0">
                <a:latin typeface="+mn-ea"/>
              </a:rPr>
              <a:t>안전심리</a:t>
            </a:r>
            <a:r>
              <a:rPr lang="ko-KR" altLang="en-US" sz="900" b="1" dirty="0" smtClean="0">
                <a:latin typeface="+mn-ea"/>
              </a:rPr>
              <a:t> 및 </a:t>
            </a:r>
            <a:r>
              <a:rPr lang="ko-KR" altLang="en-US" sz="900" b="1" dirty="0" err="1" smtClean="0">
                <a:latin typeface="+mn-ea"/>
              </a:rPr>
              <a:t>안전소통</a:t>
            </a:r>
            <a:r>
              <a:rPr lang="ko-KR" altLang="en-US" sz="900" b="1" dirty="0" smtClean="0">
                <a:latin typeface="+mn-ea"/>
              </a:rPr>
              <a:t> </a:t>
            </a:r>
            <a:r>
              <a:rPr lang="ko-KR" altLang="en-US" sz="900" b="1" dirty="0" err="1" smtClean="0">
                <a:latin typeface="+mn-ea"/>
              </a:rPr>
              <a:t>리더쉽</a:t>
            </a:r>
            <a:r>
              <a:rPr lang="en-US" altLang="ko-KR" sz="900" b="1" dirty="0" smtClean="0">
                <a:latin typeface="+mn-ea"/>
              </a:rPr>
              <a:t>)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4) </a:t>
            </a:r>
            <a:r>
              <a:rPr lang="en-US" altLang="ko-KR" sz="900" b="1" dirty="0" smtClean="0">
                <a:latin typeface="+mn-ea"/>
              </a:rPr>
              <a:t>4GO ZERO </a:t>
            </a:r>
            <a:r>
              <a:rPr lang="ko-KR" altLang="en-US" sz="900" b="1" dirty="0" smtClean="0">
                <a:latin typeface="+mn-ea"/>
              </a:rPr>
              <a:t>무재해</a:t>
            </a:r>
            <a:r>
              <a:rPr lang="en-US" altLang="ko-KR" sz="900" b="1" dirty="0" smtClean="0">
                <a:latin typeface="+mn-ea"/>
              </a:rPr>
              <a:t>100</a:t>
            </a:r>
            <a:r>
              <a:rPr lang="ko-KR" altLang="en-US" sz="900" b="1" dirty="0" err="1" smtClean="0">
                <a:latin typeface="+mn-ea"/>
              </a:rPr>
              <a:t>일달성</a:t>
            </a:r>
            <a:r>
              <a:rPr lang="ko-KR" altLang="en-US" sz="900" b="1" dirty="0" smtClean="0">
                <a:latin typeface="+mn-ea"/>
              </a:rPr>
              <a:t> 결의대회 </a:t>
            </a:r>
            <a:r>
              <a:rPr lang="ko-KR" altLang="en-US" sz="900" b="1" dirty="0" smtClean="0">
                <a:latin typeface="+mn-ea"/>
              </a:rPr>
              <a:t>실시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2022.10.26</a:t>
            </a:r>
          </a:p>
          <a:p>
            <a:pPr>
              <a:lnSpc>
                <a:spcPts val="1500"/>
              </a:lnSpc>
            </a:pP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 (</a:t>
            </a:r>
            <a:r>
              <a:rPr lang="ko-KR" altLang="en-US" sz="900" b="1" dirty="0" smtClean="0">
                <a:latin typeface="+mn-ea"/>
              </a:rPr>
              <a:t>무재해</a:t>
            </a:r>
            <a:r>
              <a:rPr lang="en-US" altLang="ko-KR" sz="900" b="1" dirty="0" smtClean="0">
                <a:latin typeface="+mn-ea"/>
              </a:rPr>
              <a:t>100</a:t>
            </a:r>
            <a:r>
              <a:rPr lang="ko-KR" altLang="en-US" sz="900" b="1" dirty="0" err="1" smtClean="0">
                <a:latin typeface="+mn-ea"/>
              </a:rPr>
              <a:t>일달성</a:t>
            </a:r>
            <a:r>
              <a:rPr lang="ko-KR" altLang="en-US" sz="900" b="1" dirty="0" smtClean="0">
                <a:latin typeface="+mn-ea"/>
              </a:rPr>
              <a:t> 캠페인 기간 </a:t>
            </a:r>
            <a:r>
              <a:rPr lang="en-US" altLang="ko-KR" sz="900" b="1" dirty="0" smtClean="0">
                <a:latin typeface="+mn-ea"/>
              </a:rPr>
              <a:t>: 2022.10.24~2023.01.31)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 5) </a:t>
            </a:r>
            <a:r>
              <a:rPr lang="ko-KR" altLang="en-US" sz="900" b="1" dirty="0" smtClean="0">
                <a:latin typeface="+mn-ea"/>
              </a:rPr>
              <a:t>합동안전점검 실시 </a:t>
            </a:r>
            <a:r>
              <a:rPr lang="en-US" altLang="ko-KR" sz="900" b="1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2022.10.27 </a:t>
            </a:r>
            <a:endParaRPr lang="en-US" altLang="ko-KR" sz="900" b="1" dirty="0" smtClean="0">
              <a:latin typeface="+mn-ea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65848" y="5013176"/>
            <a:ext cx="3936136" cy="361636"/>
            <a:chOff x="432839" y="964866"/>
            <a:chExt cx="5248181" cy="460296"/>
          </a:xfrm>
        </p:grpSpPr>
        <p:sp>
          <p:nvSpPr>
            <p:cNvPr id="55" name="직사각형 54"/>
            <p:cNvSpPr/>
            <p:nvPr/>
          </p:nvSpPr>
          <p:spPr>
            <a:xfrm>
              <a:off x="432839" y="979756"/>
              <a:ext cx="448611" cy="4354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200" b="1" dirty="0">
                  <a:latin typeface="+mn-ea"/>
                </a:rPr>
                <a:t>▣</a:t>
              </a:r>
              <a:endParaRPr lang="en-US" altLang="ko-KR" sz="1275" b="1" dirty="0">
                <a:latin typeface="+mn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741758" y="964866"/>
              <a:ext cx="4939262" cy="4602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ko-KR" sz="1275" b="1" dirty="0" smtClean="0">
                  <a:latin typeface="+mn-ea"/>
                </a:rPr>
                <a:t>11</a:t>
              </a:r>
              <a:r>
                <a:rPr lang="ko-KR" altLang="en-US" sz="1275" b="1" dirty="0" smtClean="0">
                  <a:latin typeface="+mn-ea"/>
                </a:rPr>
                <a:t>월 </a:t>
              </a:r>
              <a:r>
                <a:rPr lang="ko-KR" altLang="en-US" sz="1275" b="1" dirty="0" smtClean="0">
                  <a:latin typeface="+mn-ea"/>
                </a:rPr>
                <a:t>안전관리 주요 사항</a:t>
              </a:r>
              <a:endParaRPr lang="en-US" altLang="ko-KR" sz="1275" b="1" dirty="0">
                <a:latin typeface="+mn-ea"/>
              </a:endParaRPr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293291" y="5327193"/>
            <a:ext cx="39205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1) </a:t>
            </a:r>
            <a:r>
              <a:rPr lang="ko-KR" altLang="en-US" sz="900" b="1" dirty="0" smtClean="0">
                <a:latin typeface="+mn-ea"/>
              </a:rPr>
              <a:t>노사 협의체 회의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2) </a:t>
            </a:r>
            <a:r>
              <a:rPr lang="ko-KR" altLang="en-US" sz="900" b="1" dirty="0" smtClean="0">
                <a:latin typeface="+mn-ea"/>
              </a:rPr>
              <a:t>수시 위험성평가회의 및 교육 </a:t>
            </a:r>
            <a:r>
              <a:rPr lang="en-US" altLang="ko-KR" sz="900" b="1" dirty="0" smtClean="0">
                <a:latin typeface="+mn-ea"/>
              </a:rPr>
              <a:t>(2</a:t>
            </a:r>
            <a:r>
              <a:rPr lang="ko-KR" altLang="en-US" sz="900" b="1" dirty="0" smtClean="0">
                <a:latin typeface="+mn-ea"/>
              </a:rPr>
              <a:t>회 실시 예정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en-US" altLang="ko-KR" sz="900" b="1" dirty="0" smtClean="0">
                <a:latin typeface="+mn-ea"/>
              </a:rPr>
              <a:t>  3) 2022</a:t>
            </a:r>
            <a:r>
              <a:rPr lang="ko-KR" altLang="en-US" sz="900" b="1" dirty="0" smtClean="0">
                <a:latin typeface="+mn-ea"/>
              </a:rPr>
              <a:t>년 </a:t>
            </a:r>
            <a:r>
              <a:rPr lang="en-US" altLang="ko-KR" sz="900" b="1" dirty="0" smtClean="0">
                <a:latin typeface="+mn-ea"/>
              </a:rPr>
              <a:t>11</a:t>
            </a:r>
            <a:r>
              <a:rPr lang="ko-KR" altLang="en-US" sz="900" b="1" dirty="0" smtClean="0">
                <a:latin typeface="+mn-ea"/>
              </a:rPr>
              <a:t>월 </a:t>
            </a:r>
            <a:r>
              <a:rPr lang="ko-KR" altLang="en-US" sz="900" b="1" dirty="0" smtClean="0">
                <a:latin typeface="+mn-ea"/>
              </a:rPr>
              <a:t>안전교육</a:t>
            </a:r>
            <a:endParaRPr lang="en-US" altLang="ko-KR" sz="900" b="1" dirty="0" smtClean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- </a:t>
            </a:r>
            <a:r>
              <a:rPr lang="ko-KR" altLang="en-US" sz="900" b="1" dirty="0" smtClean="0">
                <a:latin typeface="+mn-ea"/>
              </a:rPr>
              <a:t>전체 근로자 정기안전교육</a:t>
            </a:r>
            <a:r>
              <a:rPr lang="en-US" altLang="ko-KR" sz="900" b="1" dirty="0" smtClean="0">
                <a:latin typeface="+mn-ea"/>
              </a:rPr>
              <a:t>/</a:t>
            </a:r>
            <a:r>
              <a:rPr lang="ko-KR" altLang="en-US" sz="900" b="1" dirty="0" smtClean="0">
                <a:latin typeface="+mn-ea"/>
              </a:rPr>
              <a:t>관리감독자교육</a:t>
            </a:r>
            <a:r>
              <a:rPr lang="en-US" altLang="ko-KR" sz="900" b="1" dirty="0" smtClean="0">
                <a:latin typeface="+mn-ea"/>
              </a:rPr>
              <a:t>/</a:t>
            </a:r>
            <a:r>
              <a:rPr lang="ko-KR" altLang="en-US" sz="900" b="1" dirty="0" smtClean="0">
                <a:latin typeface="+mn-ea"/>
              </a:rPr>
              <a:t>특별교육</a:t>
            </a:r>
            <a:r>
              <a:rPr lang="en-US" altLang="ko-KR" sz="900" b="1" dirty="0" smtClean="0">
                <a:latin typeface="+mn-ea"/>
              </a:rPr>
              <a:t>(2</a:t>
            </a:r>
            <a:r>
              <a:rPr lang="ko-KR" altLang="en-US" sz="900" b="1" dirty="0" smtClean="0">
                <a:latin typeface="+mn-ea"/>
              </a:rPr>
              <a:t>시간</a:t>
            </a:r>
            <a:r>
              <a:rPr lang="en-US" altLang="ko-KR" sz="900" b="1" dirty="0" smtClean="0">
                <a:latin typeface="+mn-ea"/>
              </a:rPr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00925" y="5527919"/>
            <a:ext cx="2282889" cy="242374"/>
          </a:xfrm>
          <a:prstGeom prst="rect">
            <a:avLst/>
          </a:prstGeom>
          <a:solidFill>
            <a:srgbClr val="0000FF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 dirty="0" smtClean="0">
                <a:solidFill>
                  <a:schemeClr val="bg1"/>
                </a:solidFill>
              </a:rPr>
              <a:t>무재해</a:t>
            </a:r>
            <a:r>
              <a:rPr lang="en-US" altLang="ko-KR" sz="975" b="1" dirty="0" smtClean="0">
                <a:solidFill>
                  <a:schemeClr val="bg1"/>
                </a:solidFill>
              </a:rPr>
              <a:t>100</a:t>
            </a:r>
            <a:r>
              <a:rPr lang="ko-KR" altLang="en-US" sz="975" b="1" dirty="0" err="1" smtClean="0">
                <a:solidFill>
                  <a:schemeClr val="bg1"/>
                </a:solidFill>
              </a:rPr>
              <a:t>일달성</a:t>
            </a:r>
            <a:r>
              <a:rPr lang="ko-KR" altLang="en-US" sz="975" b="1" dirty="0" smtClean="0">
                <a:solidFill>
                  <a:schemeClr val="bg1"/>
                </a:solidFill>
              </a:rPr>
              <a:t> 결의대회</a:t>
            </a:r>
            <a:endParaRPr lang="ko-KR" altLang="en-US" sz="975" b="1" dirty="0">
              <a:solidFill>
                <a:schemeClr val="bg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4233327" y="3879419"/>
            <a:ext cx="2282889" cy="1611281"/>
          </a:xfrm>
          <a:prstGeom prst="roundRect">
            <a:avLst>
              <a:gd name="adj" fmla="val 4355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585223" y="3879419"/>
            <a:ext cx="2282889" cy="1611281"/>
          </a:xfrm>
          <a:prstGeom prst="roundRect">
            <a:avLst>
              <a:gd name="adj" fmla="val 4355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6585223" y="5527919"/>
            <a:ext cx="2282889" cy="242374"/>
          </a:xfrm>
          <a:prstGeom prst="rect">
            <a:avLst/>
          </a:prstGeom>
          <a:solidFill>
            <a:srgbClr val="0000FF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 dirty="0" smtClean="0">
                <a:solidFill>
                  <a:schemeClr val="bg1"/>
                </a:solidFill>
              </a:rPr>
              <a:t>합동안전점검</a:t>
            </a:r>
            <a:endParaRPr lang="ko-KR" altLang="en-US" sz="975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00925" y="3603253"/>
            <a:ext cx="2282889" cy="246221"/>
          </a:xfrm>
          <a:prstGeom prst="rect">
            <a:avLst/>
          </a:prstGeom>
          <a:solidFill>
            <a:srgbClr val="0000FF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 dirty="0">
                <a:solidFill>
                  <a:schemeClr val="bg1"/>
                </a:solidFill>
              </a:rPr>
              <a:t>수시 </a:t>
            </a:r>
            <a:r>
              <a:rPr lang="ko-KR" altLang="en-US" sz="975" b="1" dirty="0" smtClean="0">
                <a:solidFill>
                  <a:schemeClr val="bg1"/>
                </a:solidFill>
              </a:rPr>
              <a:t>위험성평가회의</a:t>
            </a:r>
            <a:endParaRPr lang="ko-KR" altLang="en-US" sz="975" b="1" dirty="0">
              <a:solidFill>
                <a:schemeClr val="bg1"/>
              </a:solidFill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4228788" y="1945419"/>
            <a:ext cx="2282889" cy="1611281"/>
          </a:xfrm>
          <a:prstGeom prst="roundRect">
            <a:avLst>
              <a:gd name="adj" fmla="val 4355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6585223" y="1954742"/>
            <a:ext cx="2282889" cy="1611281"/>
          </a:xfrm>
          <a:prstGeom prst="roundRect">
            <a:avLst>
              <a:gd name="adj" fmla="val 4355"/>
            </a:avLst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6585221" y="3602850"/>
            <a:ext cx="2282889" cy="246221"/>
          </a:xfrm>
          <a:prstGeom prst="rect">
            <a:avLst/>
          </a:prstGeom>
          <a:solidFill>
            <a:srgbClr val="0000FF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 dirty="0" smtClean="0">
                <a:solidFill>
                  <a:schemeClr val="bg1"/>
                </a:solidFill>
              </a:rPr>
              <a:t>정기안전교육 및 위험성평가교육</a:t>
            </a:r>
            <a:endParaRPr lang="ko-KR" altLang="en-US" sz="975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21" y="1988840"/>
            <a:ext cx="2200051" cy="152674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93270"/>
            <a:ext cx="2189505" cy="15267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1833" r="18834"/>
          <a:stretch/>
        </p:blipFill>
        <p:spPr>
          <a:xfrm>
            <a:off x="4274684" y="3933056"/>
            <a:ext cx="2209129" cy="15576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50" y="3934406"/>
            <a:ext cx="2166222" cy="15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78834</TotalTime>
  <Words>209</Words>
  <Application>Microsoft Office PowerPoint</Application>
  <PresentationFormat>화면 슬라이드 쇼(4:3)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HY견고딕</vt:lpstr>
      <vt:lpstr>굴림</vt:lpstr>
      <vt:lpstr>맑은 고딕</vt:lpstr>
      <vt:lpstr>Arial</vt:lpstr>
      <vt:lpstr>Bahnschrift SemiBold SemiConden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C174</dc:creator>
  <cp:lastModifiedBy>Kne</cp:lastModifiedBy>
  <cp:revision>7556</cp:revision>
  <cp:lastPrinted>2021-04-26T23:29:59Z</cp:lastPrinted>
  <dcterms:created xsi:type="dcterms:W3CDTF">2010-06-15T09:00:58Z</dcterms:created>
  <dcterms:modified xsi:type="dcterms:W3CDTF">2022-11-04T00:24:47Z</dcterms:modified>
</cp:coreProperties>
</file>