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622" r:id="rId2"/>
    <p:sldId id="623" r:id="rId3"/>
    <p:sldId id="624" r:id="rId4"/>
    <p:sldId id="625" r:id="rId5"/>
    <p:sldId id="626" r:id="rId6"/>
    <p:sldId id="633" r:id="rId7"/>
    <p:sldId id="627" r:id="rId8"/>
    <p:sldId id="628" r:id="rId9"/>
    <p:sldId id="629" r:id="rId10"/>
    <p:sldId id="631" r:id="rId11"/>
    <p:sldId id="630" r:id="rId12"/>
    <p:sldId id="632" r:id="rId13"/>
    <p:sldId id="634" r:id="rId14"/>
    <p:sldId id="635" r:id="rId1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CBC"/>
    <a:srgbClr val="E5E3B3"/>
    <a:srgbClr val="DADDBB"/>
    <a:srgbClr val="D1D5C3"/>
    <a:srgbClr val="C0D8D5"/>
    <a:srgbClr val="99C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9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0EEA1-D9A9-46A3-851D-A589A5DAB3C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B1DF8-0E6F-485E-8DFE-B798AE1A62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029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 /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549C3A4-0838-4173-BA2D-F67A8DCE6E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6334" y="6492845"/>
            <a:ext cx="982135" cy="2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3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980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307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6B02A02-DC0A-4C93-85EF-6F79933B1668}"/>
              </a:ext>
            </a:extLst>
          </p:cNvPr>
          <p:cNvCxnSpPr/>
          <p:nvPr userDrawn="1"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B898AE8A-C44F-44F0-B0EE-CDD7921F7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08593F3-719C-40D3-B8CB-6714AD6AD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0501" y="6397626"/>
            <a:ext cx="1062567" cy="2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5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415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290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24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67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868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004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5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E0289-CE02-4421-88DB-2ED825DEB6B6}" type="datetimeFigureOut">
              <a:rPr lang="ko-KR" altLang="en-US" smtClean="0"/>
              <a:t>2024-01-29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7B9CD-48F6-4D64-B51E-A624F1946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05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5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8.jpeg" /><Relationship Id="rId4" Type="http://schemas.openxmlformats.org/officeDocument/2006/relationships/image" Target="../media/image27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29.png" /><Relationship Id="rId5" Type="http://schemas.openxmlformats.org/officeDocument/2006/relationships/image" Target="../media/image2.JPG" /><Relationship Id="rId4" Type="http://schemas.openxmlformats.org/officeDocument/2006/relationships/image" Target="../media/image28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1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7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2.png" /><Relationship Id="rId4" Type="http://schemas.openxmlformats.org/officeDocument/2006/relationships/image" Target="../media/image11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1.jpeg" /><Relationship Id="rId4" Type="http://schemas.openxmlformats.org/officeDocument/2006/relationships/image" Target="../media/image20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B6B9112-F3CE-4C05-B961-8A6B25DC2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3"/>
          <a:stretch/>
        </p:blipFill>
        <p:spPr bwMode="auto">
          <a:xfrm>
            <a:off x="237744" y="644028"/>
            <a:ext cx="4272433" cy="280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00</a:t>
            </a:r>
            <a:r>
              <a:rPr lang="ko-KR" altLang="en-US" dirty="0"/>
              <a:t>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45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50 %)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(40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2023.12.29(</a:t>
            </a:r>
            <a:r>
              <a:rPr lang="ko-KR" altLang="en-US" sz="1050" u="sng" dirty="0">
                <a:solidFill>
                  <a:schemeClr val="tx1"/>
                </a:solidFill>
              </a:rPr>
              <a:t>금</a:t>
            </a:r>
            <a:r>
              <a:rPr lang="en-US" altLang="ko-KR" sz="1050" u="sng" dirty="0">
                <a:solidFill>
                  <a:schemeClr val="tx1"/>
                </a:solidFill>
              </a:rPr>
              <a:t>) 22:00</a:t>
            </a:r>
            <a:r>
              <a:rPr lang="ko-KR" altLang="en-US" sz="1050" u="sng" dirty="0">
                <a:solidFill>
                  <a:schemeClr val="tx1"/>
                </a:solidFill>
              </a:rPr>
              <a:t>경 서울특별시 강동구 성내동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</a:t>
            </a:r>
            <a:r>
              <a:rPr lang="ko-KR" altLang="en-US" sz="1050" u="sng" dirty="0">
                <a:solidFill>
                  <a:schemeClr val="tx1"/>
                </a:solidFill>
              </a:rPr>
              <a:t>공원공사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인접 건물 </a:t>
            </a:r>
            <a:r>
              <a:rPr lang="en-US" altLang="ko-KR" sz="1050" dirty="0">
                <a:solidFill>
                  <a:schemeClr val="tx1"/>
                </a:solidFill>
              </a:rPr>
              <a:t>CIP </a:t>
            </a:r>
            <a:r>
              <a:rPr lang="ko-KR" altLang="en-US" sz="1050" dirty="0">
                <a:solidFill>
                  <a:schemeClr val="tx1"/>
                </a:solidFill>
              </a:rPr>
              <a:t>벽체 제거 작업을 맡은 재해자가 </a:t>
            </a:r>
            <a:r>
              <a:rPr lang="en-US" altLang="ko-KR" sz="1050" dirty="0">
                <a:solidFill>
                  <a:schemeClr val="tx1"/>
                </a:solidFill>
              </a:rPr>
              <a:t>CIP </a:t>
            </a:r>
            <a:r>
              <a:rPr lang="ko-KR" altLang="en-US" sz="1050" dirty="0">
                <a:solidFill>
                  <a:schemeClr val="tx1"/>
                </a:solidFill>
              </a:rPr>
              <a:t>벽체 뒤쪽 인접건물 지하 </a:t>
            </a:r>
            <a:r>
              <a:rPr lang="en-US" altLang="ko-KR" sz="1050" dirty="0">
                <a:solidFill>
                  <a:schemeClr val="tx1"/>
                </a:solidFill>
              </a:rPr>
              <a:t>2</a:t>
            </a:r>
            <a:r>
              <a:rPr lang="ko-KR" altLang="en-US" sz="1050" dirty="0">
                <a:solidFill>
                  <a:schemeClr val="tx1"/>
                </a:solidFill>
              </a:rPr>
              <a:t>층에서 콘크리트 절단기 다이아몬드 와이어로프를 확인하던 중 바닥 개구부로 빠지면서 약 </a:t>
            </a:r>
            <a:r>
              <a:rPr lang="en-US" altLang="ko-KR" sz="1050" dirty="0">
                <a:solidFill>
                  <a:schemeClr val="tx1"/>
                </a:solidFill>
              </a:rPr>
              <a:t>15m </a:t>
            </a:r>
            <a:r>
              <a:rPr lang="ko-KR" altLang="en-US" sz="1050" dirty="0">
                <a:solidFill>
                  <a:schemeClr val="tx1"/>
                </a:solidFill>
              </a:rPr>
              <a:t>아래 지하 </a:t>
            </a:r>
            <a:r>
              <a:rPr lang="en-US" altLang="ko-KR" sz="1050" dirty="0">
                <a:solidFill>
                  <a:schemeClr val="tx1"/>
                </a:solidFill>
              </a:rPr>
              <a:t>7</a:t>
            </a:r>
            <a:r>
              <a:rPr lang="ko-KR" altLang="en-US" sz="1050" dirty="0">
                <a:solidFill>
                  <a:schemeClr val="tx1"/>
                </a:solidFill>
              </a:rPr>
              <a:t>층 바닥으로 떨어져 사망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 </a:t>
            </a:r>
            <a:r>
              <a:rPr lang="ko-KR" altLang="en-US" sz="1050" dirty="0" err="1">
                <a:solidFill>
                  <a:schemeClr val="tx1"/>
                </a:solidFill>
              </a:rPr>
              <a:t>중처법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미해당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>
                <a:solidFill>
                  <a:schemeClr val="tx1"/>
                </a:solidFill>
              </a:rPr>
              <a:t>개구부 덮개 또는 안전난간 </a:t>
            </a:r>
            <a:r>
              <a:rPr lang="ko-KR" altLang="en-US" sz="1050" dirty="0" err="1">
                <a:solidFill>
                  <a:schemeClr val="tx1"/>
                </a:solidFill>
              </a:rPr>
              <a:t>미설치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경고표지 부착 미흡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>
                <a:solidFill>
                  <a:schemeClr val="tx1"/>
                </a:solidFill>
              </a:rPr>
              <a:t>개인보호구 및 생명줄 </a:t>
            </a:r>
            <a:r>
              <a:rPr lang="ko-KR" altLang="en-US" sz="1050" dirty="0" err="1">
                <a:solidFill>
                  <a:schemeClr val="tx1"/>
                </a:solidFill>
              </a:rPr>
              <a:t>걸이시설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미설치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안전점검 및 근로자 위험성 안전교육 미흡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>
                <a:solidFill>
                  <a:schemeClr val="tx1"/>
                </a:solidFill>
              </a:rPr>
              <a:t>작업구간 조명확보 미흡 등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A9D97EA-DCC8-4476-BEDA-73C5B9C8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3241446"/>
            <a:ext cx="2682425" cy="19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051D657-57BA-4076-87DE-FAB8E60B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75" y="4397787"/>
            <a:ext cx="2682425" cy="19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6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동부건설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1,345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35 %)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(20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2024.1.18(</a:t>
            </a:r>
            <a:r>
              <a:rPr lang="ko-KR" altLang="en-US" sz="1050" u="sng" dirty="0">
                <a:solidFill>
                  <a:schemeClr val="tx1"/>
                </a:solidFill>
              </a:rPr>
              <a:t>목</a:t>
            </a:r>
            <a:r>
              <a:rPr lang="en-US" altLang="ko-KR" sz="1050" u="sng" dirty="0">
                <a:solidFill>
                  <a:schemeClr val="tx1"/>
                </a:solidFill>
              </a:rPr>
              <a:t>) 18:40</a:t>
            </a:r>
            <a:r>
              <a:rPr lang="ko-KR" altLang="en-US" sz="1050" u="sng" dirty="0">
                <a:solidFill>
                  <a:schemeClr val="tx1"/>
                </a:solidFill>
              </a:rPr>
              <a:t>경 서울특별시 은평구 역촌동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</a:t>
            </a:r>
            <a:r>
              <a:rPr lang="ko-KR" altLang="en-US" sz="1050" u="sng" dirty="0" err="1">
                <a:solidFill>
                  <a:schemeClr val="tx1"/>
                </a:solidFill>
              </a:rPr>
              <a:t>센트레빌</a:t>
            </a:r>
            <a:r>
              <a:rPr lang="ko-KR" altLang="en-US" sz="1050" u="sng" dirty="0">
                <a:solidFill>
                  <a:schemeClr val="tx1"/>
                </a:solidFill>
              </a:rPr>
              <a:t> </a:t>
            </a:r>
            <a:r>
              <a:rPr lang="ko-KR" altLang="en-US" sz="1050" u="sng" dirty="0" err="1">
                <a:solidFill>
                  <a:schemeClr val="tx1"/>
                </a:solidFill>
              </a:rPr>
              <a:t>아스테리움</a:t>
            </a:r>
            <a:r>
              <a:rPr lang="ko-KR" altLang="en-US" sz="1050" u="sng" dirty="0">
                <a:solidFill>
                  <a:schemeClr val="tx1"/>
                </a:solidFill>
              </a:rPr>
              <a:t>  공사</a:t>
            </a:r>
            <a:r>
              <a:rPr lang="en-US" altLang="ko-KR" sz="1050" u="sng" dirty="0">
                <a:solidFill>
                  <a:schemeClr val="tx1"/>
                </a:solidFill>
              </a:rPr>
              <a:t>,</a:t>
            </a:r>
            <a:r>
              <a:rPr lang="ko-KR" altLang="en-US" sz="1050" u="sng" dirty="0">
                <a:solidFill>
                  <a:schemeClr val="tx1"/>
                </a:solidFill>
              </a:rPr>
              <a:t> 지하 </a:t>
            </a:r>
            <a:r>
              <a:rPr lang="en-US" altLang="ko-KR" sz="1050" u="sng" dirty="0">
                <a:solidFill>
                  <a:schemeClr val="tx1"/>
                </a:solidFill>
              </a:rPr>
              <a:t>3</a:t>
            </a:r>
            <a:r>
              <a:rPr lang="ko-KR" altLang="en-US" sz="1050" u="sng" dirty="0">
                <a:solidFill>
                  <a:schemeClr val="tx1"/>
                </a:solidFill>
              </a:rPr>
              <a:t>층 지상 </a:t>
            </a:r>
            <a:r>
              <a:rPr lang="en-US" altLang="ko-KR" sz="1050" u="sng" dirty="0">
                <a:solidFill>
                  <a:schemeClr val="tx1"/>
                </a:solidFill>
              </a:rPr>
              <a:t>20</a:t>
            </a:r>
            <a:r>
              <a:rPr lang="ko-KR" altLang="en-US" sz="1050" u="sng" dirty="0">
                <a:solidFill>
                  <a:schemeClr val="tx1"/>
                </a:solidFill>
              </a:rPr>
              <a:t>층</a:t>
            </a:r>
            <a:r>
              <a:rPr lang="en-US" altLang="ko-KR" sz="1050" u="sng" dirty="0">
                <a:solidFill>
                  <a:schemeClr val="tx1"/>
                </a:solidFill>
              </a:rPr>
              <a:t>, 8</a:t>
            </a:r>
            <a:r>
              <a:rPr lang="ko-KR" altLang="en-US" sz="1050" u="sng" dirty="0" err="1">
                <a:solidFill>
                  <a:schemeClr val="tx1"/>
                </a:solidFill>
              </a:rPr>
              <a:t>개동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108</a:t>
            </a:r>
            <a:r>
              <a:rPr lang="ko-KR" altLang="en-US" sz="1050" dirty="0">
                <a:solidFill>
                  <a:schemeClr val="tx1"/>
                </a:solidFill>
              </a:rPr>
              <a:t>동 급열 양생 작업을 맡은 재해자가 </a:t>
            </a:r>
            <a:r>
              <a:rPr lang="en-US" altLang="ko-KR" sz="1050" dirty="0">
                <a:solidFill>
                  <a:schemeClr val="tx1"/>
                </a:solidFill>
              </a:rPr>
              <a:t>20:20</a:t>
            </a:r>
            <a:r>
              <a:rPr lang="ko-KR" altLang="en-US" sz="1050" dirty="0">
                <a:solidFill>
                  <a:schemeClr val="tx1"/>
                </a:solidFill>
              </a:rPr>
              <a:t>경 </a:t>
            </a:r>
            <a:r>
              <a:rPr lang="en-US" altLang="ko-KR" sz="1050" dirty="0">
                <a:solidFill>
                  <a:schemeClr val="tx1"/>
                </a:solidFill>
              </a:rPr>
              <a:t>104</a:t>
            </a:r>
            <a:r>
              <a:rPr lang="ko-KR" altLang="en-US" sz="1050" dirty="0">
                <a:solidFill>
                  <a:schemeClr val="tx1"/>
                </a:solidFill>
              </a:rPr>
              <a:t>동 바깥쪽 지하 </a:t>
            </a:r>
            <a:r>
              <a:rPr lang="en-US" altLang="ko-KR" sz="1050" dirty="0">
                <a:solidFill>
                  <a:schemeClr val="tx1"/>
                </a:solidFill>
              </a:rPr>
              <a:t>1</a:t>
            </a:r>
            <a:r>
              <a:rPr lang="ko-KR" altLang="en-US" sz="1050" dirty="0">
                <a:solidFill>
                  <a:schemeClr val="tx1"/>
                </a:solidFill>
              </a:rPr>
              <a:t>층 바닥에서 사망한 채 발견됨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재해자는 </a:t>
            </a:r>
            <a:r>
              <a:rPr lang="en-US" altLang="ko-KR" sz="1050" dirty="0">
                <a:solidFill>
                  <a:schemeClr val="tx1"/>
                </a:solidFill>
              </a:rPr>
              <a:t>18:40</a:t>
            </a:r>
            <a:r>
              <a:rPr lang="ko-KR" altLang="en-US" sz="1050" dirty="0">
                <a:solidFill>
                  <a:schemeClr val="tx1"/>
                </a:solidFill>
              </a:rPr>
              <a:t>경 </a:t>
            </a:r>
            <a:r>
              <a:rPr lang="en-US" altLang="ko-KR" sz="1050" dirty="0">
                <a:solidFill>
                  <a:schemeClr val="tx1"/>
                </a:solidFill>
              </a:rPr>
              <a:t>104</a:t>
            </a:r>
            <a:r>
              <a:rPr lang="ko-KR" altLang="en-US" sz="1050" dirty="0">
                <a:solidFill>
                  <a:schemeClr val="tx1"/>
                </a:solidFill>
              </a:rPr>
              <a:t>동 </a:t>
            </a:r>
            <a:r>
              <a:rPr lang="en-US" altLang="ko-KR" sz="1050" dirty="0">
                <a:solidFill>
                  <a:schemeClr val="tx1"/>
                </a:solidFill>
              </a:rPr>
              <a:t>13</a:t>
            </a:r>
            <a:r>
              <a:rPr lang="ko-KR" altLang="en-US" sz="1050" dirty="0">
                <a:solidFill>
                  <a:schemeClr val="tx1"/>
                </a:solidFill>
              </a:rPr>
              <a:t>층에서 높이가 </a:t>
            </a:r>
            <a:r>
              <a:rPr lang="en-US" altLang="ko-KR" sz="1050" dirty="0">
                <a:solidFill>
                  <a:schemeClr val="tx1"/>
                </a:solidFill>
              </a:rPr>
              <a:t>1.8m</a:t>
            </a:r>
            <a:r>
              <a:rPr lang="ko-KR" altLang="en-US" sz="1050" dirty="0">
                <a:solidFill>
                  <a:schemeClr val="tx1"/>
                </a:solidFill>
              </a:rPr>
              <a:t>인 </a:t>
            </a:r>
            <a:r>
              <a:rPr lang="ko-KR" altLang="en-US" sz="1050" dirty="0" err="1">
                <a:solidFill>
                  <a:schemeClr val="tx1"/>
                </a:solidFill>
              </a:rPr>
              <a:t>갱폼</a:t>
            </a:r>
            <a:r>
              <a:rPr lang="ko-KR" altLang="en-US" sz="1050" dirty="0">
                <a:solidFill>
                  <a:schemeClr val="tx1"/>
                </a:solidFill>
              </a:rPr>
              <a:t> 난간을 넘어서 떨어진 것으로 추정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>
                <a:solidFill>
                  <a:schemeClr val="tx1"/>
                </a:solidFill>
              </a:rPr>
              <a:t>떨어진 재해자는 </a:t>
            </a:r>
            <a:r>
              <a:rPr lang="en-US" altLang="ko-KR" sz="1050" dirty="0">
                <a:solidFill>
                  <a:schemeClr val="tx1"/>
                </a:solidFill>
              </a:rPr>
              <a:t>104</a:t>
            </a:r>
            <a:r>
              <a:rPr lang="ko-KR" altLang="en-US" sz="1050" dirty="0">
                <a:solidFill>
                  <a:schemeClr val="tx1"/>
                </a:solidFill>
              </a:rPr>
              <a:t>동 외벽과 점점 멀어졌고</a:t>
            </a:r>
            <a:r>
              <a:rPr lang="en-US" altLang="ko-KR" sz="1050" dirty="0">
                <a:solidFill>
                  <a:schemeClr val="tx1"/>
                </a:solidFill>
              </a:rPr>
              <a:t>, 104</a:t>
            </a:r>
            <a:r>
              <a:rPr lang="ko-KR" altLang="en-US" sz="1050" dirty="0">
                <a:solidFill>
                  <a:schemeClr val="tx1"/>
                </a:solidFill>
              </a:rPr>
              <a:t>동 외벽 사이 최종 수평 거리는 </a:t>
            </a:r>
            <a:r>
              <a:rPr lang="en-US" altLang="ko-KR" sz="1050" dirty="0">
                <a:solidFill>
                  <a:schemeClr val="tx1"/>
                </a:solidFill>
              </a:rPr>
              <a:t>10m</a:t>
            </a:r>
            <a:r>
              <a:rPr lang="ko-KR" altLang="en-US" sz="1050" dirty="0">
                <a:solidFill>
                  <a:schemeClr val="tx1"/>
                </a:solidFill>
              </a:rPr>
              <a:t>에 이르렀음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</a:t>
            </a:r>
            <a:r>
              <a:rPr lang="ko-KR" altLang="en-US" sz="1050" dirty="0">
                <a:solidFill>
                  <a:schemeClr val="tx1"/>
                </a:solidFill>
              </a:rPr>
              <a:t> 자살추정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추가 사고원인 조사 중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F26AEB8-D2C5-4F27-83D3-A0683693F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4"/>
          <a:stretch/>
        </p:blipFill>
        <p:spPr bwMode="auto">
          <a:xfrm>
            <a:off x="237744" y="3699939"/>
            <a:ext cx="4274988" cy="26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503F15F-CFAA-47AD-87A0-E92F9738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5" y="651521"/>
            <a:ext cx="4274988" cy="303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2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BC0EF1D-3F93-45AB-ADB1-5B32EE1D8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6" t="16013" b="14998"/>
          <a:stretch/>
        </p:blipFill>
        <p:spPr>
          <a:xfrm>
            <a:off x="237067" y="714639"/>
            <a:ext cx="3716865" cy="2465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ko-KR" altLang="en-US" dirty="0" err="1"/>
              <a:t>포스코이앤씨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1,019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30 %)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협착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끼임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(50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00" u="sng" dirty="0">
                <a:solidFill>
                  <a:schemeClr val="tx1"/>
                </a:solidFill>
              </a:rPr>
              <a:t>가</a:t>
            </a:r>
            <a:r>
              <a:rPr lang="en-US" altLang="ko-KR" sz="1000" u="sng" dirty="0">
                <a:solidFill>
                  <a:schemeClr val="tx1"/>
                </a:solidFill>
              </a:rPr>
              <a:t>. </a:t>
            </a:r>
            <a:r>
              <a:rPr lang="ko-KR" altLang="en-US" sz="1000" u="sng" dirty="0">
                <a:solidFill>
                  <a:schemeClr val="tx1"/>
                </a:solidFill>
              </a:rPr>
              <a:t>일시 </a:t>
            </a:r>
            <a:r>
              <a:rPr lang="en-US" altLang="ko-KR" sz="1000" u="sng" dirty="0">
                <a:solidFill>
                  <a:schemeClr val="tx1"/>
                </a:solidFill>
              </a:rPr>
              <a:t>: 2024.1.22(</a:t>
            </a:r>
            <a:r>
              <a:rPr lang="ko-KR" altLang="en-US" sz="1000" u="sng" dirty="0">
                <a:solidFill>
                  <a:schemeClr val="tx1"/>
                </a:solidFill>
              </a:rPr>
              <a:t>월</a:t>
            </a:r>
            <a:r>
              <a:rPr lang="en-US" altLang="ko-KR" sz="1000" u="sng" dirty="0">
                <a:solidFill>
                  <a:schemeClr val="tx1"/>
                </a:solidFill>
              </a:rPr>
              <a:t>) 13:10</a:t>
            </a:r>
            <a:r>
              <a:rPr lang="ko-KR" altLang="en-US" sz="1000" u="sng" dirty="0">
                <a:solidFill>
                  <a:schemeClr val="tx1"/>
                </a:solidFill>
              </a:rPr>
              <a:t>경 서울특별시 서초구 잠원동 </a:t>
            </a:r>
            <a:r>
              <a:rPr lang="en-US" altLang="ko-KR" sz="1000" u="sng" dirty="0">
                <a:solidFill>
                  <a:schemeClr val="tx1"/>
                </a:solidFill>
              </a:rPr>
              <a:t>59-10</a:t>
            </a:r>
          </a:p>
          <a:p>
            <a:pPr>
              <a:lnSpc>
                <a:spcPct val="200000"/>
              </a:lnSpc>
            </a:pPr>
            <a:r>
              <a:rPr lang="en-US" altLang="ko-KR" sz="1000" u="sng" dirty="0">
                <a:solidFill>
                  <a:schemeClr val="tx1"/>
                </a:solidFill>
              </a:rPr>
              <a:t> (</a:t>
            </a:r>
            <a:r>
              <a:rPr lang="ko-KR" altLang="en-US" sz="1000" u="sng" dirty="0" err="1">
                <a:solidFill>
                  <a:schemeClr val="tx1"/>
                </a:solidFill>
              </a:rPr>
              <a:t>신반포</a:t>
            </a:r>
            <a:r>
              <a:rPr lang="ko-KR" altLang="en-US" sz="1000" u="sng" dirty="0">
                <a:solidFill>
                  <a:schemeClr val="tx1"/>
                </a:solidFill>
              </a:rPr>
              <a:t> </a:t>
            </a:r>
            <a:r>
              <a:rPr lang="en-US" altLang="ko-KR" sz="1000" u="sng" dirty="0">
                <a:solidFill>
                  <a:schemeClr val="tx1"/>
                </a:solidFill>
              </a:rPr>
              <a:t>21</a:t>
            </a:r>
            <a:r>
              <a:rPr lang="ko-KR" altLang="en-US" sz="1000" u="sng" dirty="0">
                <a:solidFill>
                  <a:schemeClr val="tx1"/>
                </a:solidFill>
              </a:rPr>
              <a:t>차 아파트 주택재건축 정비사업</a:t>
            </a:r>
            <a:r>
              <a:rPr lang="en-US" altLang="ko-KR" sz="1000" u="sng" dirty="0">
                <a:solidFill>
                  <a:schemeClr val="tx1"/>
                </a:solidFill>
              </a:rPr>
              <a:t>,</a:t>
            </a:r>
            <a:r>
              <a:rPr lang="ko-KR" altLang="en-US" sz="1000" u="sng" dirty="0">
                <a:solidFill>
                  <a:schemeClr val="tx1"/>
                </a:solidFill>
              </a:rPr>
              <a:t> 지하 </a:t>
            </a:r>
            <a:r>
              <a:rPr lang="en-US" altLang="ko-KR" sz="1000" u="sng" dirty="0">
                <a:solidFill>
                  <a:schemeClr val="tx1"/>
                </a:solidFill>
              </a:rPr>
              <a:t>4</a:t>
            </a:r>
            <a:r>
              <a:rPr lang="ko-KR" altLang="en-US" sz="1000" u="sng" dirty="0">
                <a:solidFill>
                  <a:schemeClr val="tx1"/>
                </a:solidFill>
              </a:rPr>
              <a:t>층 </a:t>
            </a:r>
            <a:r>
              <a:rPr lang="en-US" altLang="ko-KR" sz="1000" u="sng" dirty="0">
                <a:solidFill>
                  <a:schemeClr val="tx1"/>
                </a:solidFill>
              </a:rPr>
              <a:t>~ </a:t>
            </a:r>
            <a:r>
              <a:rPr lang="ko-KR" altLang="en-US" sz="1000" u="sng" dirty="0">
                <a:solidFill>
                  <a:schemeClr val="tx1"/>
                </a:solidFill>
              </a:rPr>
              <a:t>지상 </a:t>
            </a:r>
            <a:r>
              <a:rPr lang="en-US" altLang="ko-KR" sz="1000" u="sng" dirty="0">
                <a:solidFill>
                  <a:schemeClr val="tx1"/>
                </a:solidFill>
              </a:rPr>
              <a:t>20</a:t>
            </a:r>
            <a:r>
              <a:rPr lang="ko-KR" altLang="en-US" sz="1000" u="sng" dirty="0">
                <a:solidFill>
                  <a:schemeClr val="tx1"/>
                </a:solidFill>
              </a:rPr>
              <a:t>층 </a:t>
            </a:r>
            <a:r>
              <a:rPr lang="en-US" altLang="ko-KR" sz="1000" u="sng" dirty="0">
                <a:solidFill>
                  <a:schemeClr val="tx1"/>
                </a:solidFill>
              </a:rPr>
              <a:t>2</a:t>
            </a:r>
            <a:r>
              <a:rPr lang="ko-KR" altLang="en-US" sz="1000" u="sng" dirty="0" err="1">
                <a:solidFill>
                  <a:schemeClr val="tx1"/>
                </a:solidFill>
              </a:rPr>
              <a:t>개동</a:t>
            </a:r>
            <a:r>
              <a:rPr lang="en-US" altLang="ko-KR" sz="100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00" dirty="0">
                <a:solidFill>
                  <a:schemeClr val="tx1"/>
                </a:solidFill>
              </a:rPr>
              <a:t>나</a:t>
            </a:r>
            <a:r>
              <a:rPr lang="en-US" altLang="ko-KR" sz="1000" dirty="0">
                <a:solidFill>
                  <a:schemeClr val="tx1"/>
                </a:solidFill>
              </a:rPr>
              <a:t>. </a:t>
            </a:r>
            <a:r>
              <a:rPr lang="ko-KR" altLang="en-US" sz="1000" dirty="0">
                <a:solidFill>
                  <a:schemeClr val="tx1"/>
                </a:solidFill>
              </a:rPr>
              <a:t>개요 </a:t>
            </a:r>
            <a:r>
              <a:rPr lang="en-US" altLang="ko-KR" sz="100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00" dirty="0" err="1">
                <a:solidFill>
                  <a:schemeClr val="tx1"/>
                </a:solidFill>
              </a:rPr>
              <a:t>탑다운</a:t>
            </a:r>
            <a:r>
              <a:rPr lang="ko-KR" altLang="en-US" sz="1000" dirty="0">
                <a:solidFill>
                  <a:schemeClr val="tx1"/>
                </a:solidFill>
              </a:rPr>
              <a:t> 공법이 적용된 아파트 공사 현장에서 지하층을 시공한 후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가설 발판용 복공판을 시공하고자 타워크레인을 이용하여 </a:t>
            </a:r>
            <a:r>
              <a:rPr lang="ko-KR" altLang="en-US" sz="1000" dirty="0" err="1">
                <a:solidFill>
                  <a:schemeClr val="tx1"/>
                </a:solidFill>
              </a:rPr>
              <a:t>두줄걸이로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>
                <a:solidFill>
                  <a:schemeClr val="tx1"/>
                </a:solidFill>
              </a:rPr>
              <a:t>H</a:t>
            </a:r>
            <a:r>
              <a:rPr lang="ko-KR" altLang="en-US" sz="1000" dirty="0">
                <a:solidFill>
                  <a:schemeClr val="tx1"/>
                </a:solidFill>
              </a:rPr>
              <a:t>빔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 err="1">
                <a:solidFill>
                  <a:schemeClr val="tx1"/>
                </a:solidFill>
              </a:rPr>
              <a:t>복공판</a:t>
            </a:r>
            <a:r>
              <a:rPr lang="ko-KR" altLang="en-US" sz="1000" dirty="0">
                <a:solidFill>
                  <a:schemeClr val="tx1"/>
                </a:solidFill>
              </a:rPr>
              <a:t> 지지용 </a:t>
            </a:r>
            <a:r>
              <a:rPr lang="ko-KR" altLang="en-US" sz="1000" dirty="0" err="1">
                <a:solidFill>
                  <a:schemeClr val="tx1"/>
                </a:solidFill>
              </a:rPr>
              <a:t>거더</a:t>
            </a:r>
            <a:r>
              <a:rPr lang="en-US" altLang="ko-KR" sz="1000" dirty="0">
                <a:solidFill>
                  <a:schemeClr val="tx1"/>
                </a:solidFill>
              </a:rPr>
              <a:t>, 350mm*350mm*12m, 1.7ton )</a:t>
            </a:r>
            <a:r>
              <a:rPr lang="ko-KR" altLang="en-US" sz="1000" dirty="0">
                <a:solidFill>
                  <a:schemeClr val="tx1"/>
                </a:solidFill>
              </a:rPr>
              <a:t>을 </a:t>
            </a:r>
            <a:r>
              <a:rPr lang="ko-KR" altLang="en-US" sz="1000" dirty="0" err="1">
                <a:solidFill>
                  <a:schemeClr val="tx1"/>
                </a:solidFill>
              </a:rPr>
              <a:t>양중하여</a:t>
            </a:r>
            <a:r>
              <a:rPr lang="ko-KR" altLang="en-US" sz="1000" dirty="0">
                <a:solidFill>
                  <a:schemeClr val="tx1"/>
                </a:solidFill>
              </a:rPr>
              <a:t> 설치하는 작업 중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기 설치된 가설 기둥 상단에 </a:t>
            </a:r>
            <a:r>
              <a:rPr lang="en-US" altLang="ko-KR" sz="1000" dirty="0">
                <a:solidFill>
                  <a:schemeClr val="tx1"/>
                </a:solidFill>
              </a:rPr>
              <a:t>H</a:t>
            </a:r>
            <a:r>
              <a:rPr lang="ko-KR" altLang="en-US" sz="1000" dirty="0">
                <a:solidFill>
                  <a:schemeClr val="tx1"/>
                </a:solidFill>
              </a:rPr>
              <a:t>빔을 올려놓는 과정 에서 기둥 </a:t>
            </a:r>
            <a:r>
              <a:rPr lang="en-US" altLang="ko-KR" sz="1000" dirty="0">
                <a:solidFill>
                  <a:schemeClr val="tx1"/>
                </a:solidFill>
              </a:rPr>
              <a:t>1</a:t>
            </a:r>
            <a:r>
              <a:rPr lang="ko-KR" altLang="en-US" sz="1000" dirty="0">
                <a:solidFill>
                  <a:schemeClr val="tx1"/>
                </a:solidFill>
              </a:rPr>
              <a:t>개가 전도되며 양중 중이던 </a:t>
            </a:r>
            <a:r>
              <a:rPr lang="en-US" altLang="ko-KR" sz="1000" dirty="0">
                <a:solidFill>
                  <a:schemeClr val="tx1"/>
                </a:solidFill>
              </a:rPr>
              <a:t>H</a:t>
            </a:r>
            <a:r>
              <a:rPr lang="ko-KR" altLang="en-US" sz="1000" dirty="0">
                <a:solidFill>
                  <a:schemeClr val="tx1"/>
                </a:solidFill>
              </a:rPr>
              <a:t>빔이 흔들리며 본 위치에서 이탈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양중 작업을 지휘하던 현장소장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>
                <a:solidFill>
                  <a:schemeClr val="tx1"/>
                </a:solidFill>
              </a:rPr>
              <a:t>재해자</a:t>
            </a:r>
            <a:r>
              <a:rPr lang="en-US" altLang="ko-KR" sz="1000" dirty="0">
                <a:solidFill>
                  <a:schemeClr val="tx1"/>
                </a:solidFill>
              </a:rPr>
              <a:t>)</a:t>
            </a:r>
            <a:r>
              <a:rPr lang="ko-KR" altLang="en-US" sz="1000" dirty="0">
                <a:solidFill>
                  <a:schemeClr val="tx1"/>
                </a:solidFill>
              </a:rPr>
              <a:t>이 이탈된 </a:t>
            </a:r>
            <a:r>
              <a:rPr lang="en-US" altLang="ko-KR" sz="1000" dirty="0">
                <a:solidFill>
                  <a:schemeClr val="tx1"/>
                </a:solidFill>
              </a:rPr>
              <a:t>H</a:t>
            </a:r>
            <a:r>
              <a:rPr lang="ko-KR" altLang="en-US" sz="1000" dirty="0">
                <a:solidFill>
                  <a:schemeClr val="tx1"/>
                </a:solidFill>
              </a:rPr>
              <a:t>빔과 인접한 다른 기둥 사이에 끼어 병원으로 이송되었으나 </a:t>
            </a:r>
            <a:r>
              <a:rPr lang="ko-KR" altLang="en-US" sz="1000" dirty="0" err="1">
                <a:solidFill>
                  <a:schemeClr val="tx1"/>
                </a:solidFill>
              </a:rPr>
              <a:t>치료중</a:t>
            </a:r>
            <a:r>
              <a:rPr lang="ko-KR" altLang="en-US" sz="1000" dirty="0">
                <a:solidFill>
                  <a:schemeClr val="tx1"/>
                </a:solidFill>
              </a:rPr>
              <a:t> 사망</a:t>
            </a:r>
            <a:r>
              <a:rPr lang="en-US" altLang="ko-KR" sz="10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000" dirty="0">
                <a:solidFill>
                  <a:schemeClr val="tx1"/>
                </a:solidFill>
              </a:rPr>
              <a:t>  </a:t>
            </a:r>
            <a:r>
              <a:rPr lang="ko-KR" altLang="en-US" sz="1000" dirty="0">
                <a:solidFill>
                  <a:schemeClr val="tx1"/>
                </a:solidFill>
              </a:rPr>
              <a:t>사고 당시 협력업체 현장소장 </a:t>
            </a:r>
            <a:r>
              <a:rPr lang="en-US" altLang="ko-KR" sz="1000" dirty="0">
                <a:solidFill>
                  <a:schemeClr val="tx1"/>
                </a:solidFill>
              </a:rPr>
              <a:t>1</a:t>
            </a:r>
            <a:r>
              <a:rPr lang="ko-KR" altLang="en-US" sz="1000" dirty="0">
                <a:solidFill>
                  <a:schemeClr val="tx1"/>
                </a:solidFill>
              </a:rPr>
              <a:t>명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타워크레인 </a:t>
            </a:r>
            <a:r>
              <a:rPr lang="ko-KR" altLang="en-US" sz="1000" dirty="0" err="1">
                <a:solidFill>
                  <a:schemeClr val="tx1"/>
                </a:solidFill>
              </a:rPr>
              <a:t>운전원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>
                <a:solidFill>
                  <a:schemeClr val="tx1"/>
                </a:solidFill>
              </a:rPr>
              <a:t>1</a:t>
            </a:r>
            <a:r>
              <a:rPr lang="ko-KR" altLang="en-US" sz="1000" dirty="0">
                <a:solidFill>
                  <a:schemeClr val="tx1"/>
                </a:solidFill>
              </a:rPr>
              <a:t>명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신호수 </a:t>
            </a:r>
            <a:r>
              <a:rPr lang="en-US" altLang="ko-KR" sz="1000" dirty="0">
                <a:solidFill>
                  <a:schemeClr val="tx1"/>
                </a:solidFill>
              </a:rPr>
              <a:t>1</a:t>
            </a:r>
            <a:r>
              <a:rPr lang="ko-KR" altLang="en-US" sz="1000" dirty="0">
                <a:solidFill>
                  <a:schemeClr val="tx1"/>
                </a:solidFill>
              </a:rPr>
              <a:t>명 양중 설치 작업자 </a:t>
            </a:r>
            <a:r>
              <a:rPr lang="en-US" altLang="ko-KR" sz="1000" dirty="0">
                <a:solidFill>
                  <a:schemeClr val="tx1"/>
                </a:solidFill>
              </a:rPr>
              <a:t>3</a:t>
            </a:r>
            <a:r>
              <a:rPr lang="ko-KR" altLang="en-US" sz="1000" dirty="0">
                <a:solidFill>
                  <a:schemeClr val="tx1"/>
                </a:solidFill>
              </a:rPr>
              <a:t>명이 배치되어 양중작업을 진행중</a:t>
            </a:r>
            <a:endParaRPr lang="en-US" altLang="ko-KR" sz="10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00" dirty="0">
                <a:solidFill>
                  <a:schemeClr val="tx1"/>
                </a:solidFill>
              </a:rPr>
              <a:t>  </a:t>
            </a:r>
            <a:r>
              <a:rPr lang="ko-KR" altLang="en-US" sz="1000" dirty="0">
                <a:solidFill>
                  <a:schemeClr val="tx1"/>
                </a:solidFill>
              </a:rPr>
              <a:t>가설 기둥이 전도된 원인은 시공사에서 조사 중</a:t>
            </a:r>
            <a:endParaRPr lang="en-US" altLang="ko-KR" sz="10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1000" dirty="0">
                <a:solidFill>
                  <a:schemeClr val="tx1"/>
                </a:solidFill>
              </a:rPr>
              <a:t>다</a:t>
            </a:r>
            <a:r>
              <a:rPr lang="en-US" altLang="ko-KR" sz="1000" dirty="0">
                <a:solidFill>
                  <a:schemeClr val="tx1"/>
                </a:solidFill>
              </a:rPr>
              <a:t>. </a:t>
            </a:r>
            <a:r>
              <a:rPr lang="ko-KR" altLang="en-US" sz="1000" dirty="0">
                <a:solidFill>
                  <a:schemeClr val="tx1"/>
                </a:solidFill>
              </a:rPr>
              <a:t>사고원인 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>
                <a:solidFill>
                  <a:schemeClr val="tx1"/>
                </a:solidFill>
              </a:rPr>
              <a:t>조사중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추정</a:t>
            </a:r>
            <a:r>
              <a:rPr lang="en-US" altLang="ko-KR" sz="10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>
                <a:solidFill>
                  <a:schemeClr val="tx1"/>
                </a:solidFill>
              </a:rPr>
              <a:t>- </a:t>
            </a:r>
            <a:r>
              <a:rPr lang="ko-KR" altLang="en-US" sz="1000" dirty="0">
                <a:solidFill>
                  <a:schemeClr val="tx1"/>
                </a:solidFill>
              </a:rPr>
              <a:t>철골기둥 설치상태 미흡 예상</a:t>
            </a:r>
            <a:endParaRPr lang="en-US" altLang="ko-KR" sz="10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00" dirty="0">
                <a:solidFill>
                  <a:schemeClr val="tx1"/>
                </a:solidFill>
              </a:rPr>
              <a:t> - </a:t>
            </a:r>
            <a:r>
              <a:rPr lang="ko-KR" altLang="en-US" sz="1000" dirty="0" err="1">
                <a:solidFill>
                  <a:schemeClr val="tx1"/>
                </a:solidFill>
              </a:rPr>
              <a:t>작업전</a:t>
            </a:r>
            <a:r>
              <a:rPr lang="ko-KR" altLang="en-US" sz="1000" dirty="0">
                <a:solidFill>
                  <a:schemeClr val="tx1"/>
                </a:solidFill>
              </a:rPr>
              <a:t> 안전점검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위험반경내 근로자 출입통제</a:t>
            </a:r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>
                <a:solidFill>
                  <a:schemeClr val="tx1"/>
                </a:solidFill>
              </a:rPr>
              <a:t>및</a:t>
            </a:r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>
                <a:solidFill>
                  <a:schemeClr val="tx1"/>
                </a:solidFill>
              </a:rPr>
              <a:t>작업위치 선정 미흡 등</a:t>
            </a:r>
            <a:r>
              <a:rPr lang="en-US" altLang="ko-KR" sz="1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B19F15-22FB-4D67-A1C6-D9E68E9B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5" y="3180407"/>
            <a:ext cx="4274988" cy="321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872ACAC-9D74-482A-85F0-41E6EB1C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1" y="714639"/>
            <a:ext cx="2189168" cy="166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8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8744196-1EEC-4E64-87DB-517F0A483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732749"/>
            <a:ext cx="3420533" cy="26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ko-KR" altLang="en-US" dirty="0" err="1"/>
              <a:t>포스코이앤씨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1,019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30 %)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2" name="KakaoTalk_20240123_172557474">
            <a:hlinkClick r:id="" action="ppaction://media"/>
            <a:extLst>
              <a:ext uri="{FF2B5EF4-FFF2-40B4-BE49-F238E27FC236}">
                <a16:creationId xmlns:a16="http://schemas.microsoft.com/office/drawing/2014/main" id="{066FE7FD-73DB-46F9-9C38-3A839B5DB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351" b="9206"/>
          <a:stretch/>
        </p:blipFill>
        <p:spPr>
          <a:xfrm rot="16200000">
            <a:off x="1814765" y="-462288"/>
            <a:ext cx="3483544" cy="609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2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AE224F7-9B34-40CC-B963-B7B3C4DA9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/>
          <a:stretch/>
        </p:blipFill>
        <p:spPr bwMode="auto">
          <a:xfrm>
            <a:off x="258772" y="663837"/>
            <a:ext cx="4253960" cy="28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현대건설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2,442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90 %)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(30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2024.1.22(</a:t>
            </a:r>
            <a:r>
              <a:rPr lang="ko-KR" altLang="en-US" sz="1050" u="sng" dirty="0">
                <a:solidFill>
                  <a:schemeClr val="tx1"/>
                </a:solidFill>
              </a:rPr>
              <a:t>월</a:t>
            </a:r>
            <a:r>
              <a:rPr lang="en-US" altLang="ko-KR" sz="1050" u="sng" dirty="0">
                <a:solidFill>
                  <a:schemeClr val="tx1"/>
                </a:solidFill>
              </a:rPr>
              <a:t>) 15:35</a:t>
            </a:r>
            <a:r>
              <a:rPr lang="ko-KR" altLang="en-US" sz="1050" u="sng" dirty="0">
                <a:solidFill>
                  <a:schemeClr val="tx1"/>
                </a:solidFill>
              </a:rPr>
              <a:t>경 경기도 평택시 고덕동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</a:t>
            </a:r>
            <a:r>
              <a:rPr lang="ko-KR" altLang="en-US" sz="1050" u="sng" dirty="0">
                <a:solidFill>
                  <a:schemeClr val="tx1"/>
                </a:solidFill>
              </a:rPr>
              <a:t>힐스테이트 고덕 </a:t>
            </a:r>
            <a:r>
              <a:rPr lang="ko-KR" altLang="en-US" sz="1050" u="sng" dirty="0" err="1">
                <a:solidFill>
                  <a:schemeClr val="tx1"/>
                </a:solidFill>
              </a:rPr>
              <a:t>스카이시티</a:t>
            </a:r>
            <a:r>
              <a:rPr lang="ko-KR" altLang="en-US" sz="1050" u="sng" dirty="0">
                <a:solidFill>
                  <a:schemeClr val="tx1"/>
                </a:solidFill>
              </a:rPr>
              <a:t> 신축공사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엘리베이터 보수 작업을 맡은 재해자가 지하 </a:t>
            </a:r>
            <a:r>
              <a:rPr lang="en-US" altLang="ko-KR" sz="1050" dirty="0">
                <a:solidFill>
                  <a:schemeClr val="tx1"/>
                </a:solidFill>
              </a:rPr>
              <a:t>1</a:t>
            </a:r>
            <a:r>
              <a:rPr lang="ko-KR" altLang="en-US" sz="1050" dirty="0">
                <a:solidFill>
                  <a:schemeClr val="tx1"/>
                </a:solidFill>
              </a:rPr>
              <a:t>층 </a:t>
            </a:r>
            <a:r>
              <a:rPr lang="ko-KR" altLang="en-US" sz="1050" dirty="0" err="1">
                <a:solidFill>
                  <a:schemeClr val="tx1"/>
                </a:solidFill>
              </a:rPr>
              <a:t>승강로</a:t>
            </a:r>
            <a:r>
              <a:rPr lang="ko-KR" altLang="en-US" sz="1050" dirty="0">
                <a:solidFill>
                  <a:schemeClr val="tx1"/>
                </a:solidFill>
              </a:rPr>
              <a:t> 안에서 점검 사다리를 타고 올라가던 중 지하 </a:t>
            </a:r>
            <a:r>
              <a:rPr lang="en-US" altLang="ko-KR" sz="1050" dirty="0">
                <a:solidFill>
                  <a:schemeClr val="tx1"/>
                </a:solidFill>
              </a:rPr>
              <a:t>2</a:t>
            </a:r>
            <a:r>
              <a:rPr lang="ko-KR" altLang="en-US" sz="1050" dirty="0">
                <a:solidFill>
                  <a:schemeClr val="tx1"/>
                </a:solidFill>
              </a:rPr>
              <a:t>층에서 엘리베이터가 올라오면서 엘리베이터 운반구와 사다리 사이에 끼었다가 엘리베이터가 올라간 뒤 약</a:t>
            </a:r>
            <a:r>
              <a:rPr lang="en-US" altLang="ko-KR" sz="1050" dirty="0">
                <a:solidFill>
                  <a:schemeClr val="tx1"/>
                </a:solidFill>
              </a:rPr>
              <a:t>5m </a:t>
            </a:r>
            <a:r>
              <a:rPr lang="ko-KR" altLang="en-US" sz="1050" dirty="0">
                <a:solidFill>
                  <a:schemeClr val="tx1"/>
                </a:solidFill>
              </a:rPr>
              <a:t>아래 지하 </a:t>
            </a:r>
            <a:r>
              <a:rPr lang="en-US" altLang="ko-KR" sz="1050" dirty="0">
                <a:solidFill>
                  <a:schemeClr val="tx1"/>
                </a:solidFill>
              </a:rPr>
              <a:t>2</a:t>
            </a:r>
            <a:r>
              <a:rPr lang="ko-KR" altLang="en-US" sz="1050" dirty="0">
                <a:solidFill>
                  <a:schemeClr val="tx1"/>
                </a:solidFill>
              </a:rPr>
              <a:t>층 바닥으로 떨어져 사망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협력사 </a:t>
            </a:r>
            <a:r>
              <a:rPr lang="en-US" altLang="ko-KR" sz="1050" dirty="0">
                <a:solidFill>
                  <a:schemeClr val="tx1"/>
                </a:solidFill>
              </a:rPr>
              <a:t>: </a:t>
            </a:r>
            <a:r>
              <a:rPr lang="ko-KR" altLang="en-US" sz="1050" dirty="0">
                <a:solidFill>
                  <a:schemeClr val="tx1"/>
                </a:solidFill>
              </a:rPr>
              <a:t>현대엘리베이터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</a:t>
            </a:r>
            <a:r>
              <a:rPr lang="ko-KR" altLang="en-US" sz="1050" dirty="0">
                <a:solidFill>
                  <a:schemeClr val="tx1"/>
                </a:solidFill>
              </a:rPr>
              <a:t> 엘리베이터 수리 작업 중 운행정지버튼 미 작동 추정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>
                <a:solidFill>
                  <a:schemeClr val="tx1"/>
                </a:solidFill>
              </a:rPr>
              <a:t>비상사다리 승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  <a:r>
              <a:rPr lang="ko-KR" altLang="en-US" sz="1050" dirty="0" err="1">
                <a:solidFill>
                  <a:schemeClr val="tx1"/>
                </a:solidFill>
              </a:rPr>
              <a:t>하강시</a:t>
            </a:r>
            <a:r>
              <a:rPr lang="ko-KR" altLang="en-US" sz="1050" dirty="0">
                <a:solidFill>
                  <a:schemeClr val="tx1"/>
                </a:solidFill>
              </a:rPr>
              <a:t> 추락예방 수직 </a:t>
            </a:r>
            <a:r>
              <a:rPr lang="ko-KR" altLang="en-US" sz="1050" dirty="0" err="1">
                <a:solidFill>
                  <a:schemeClr val="tx1"/>
                </a:solidFill>
              </a:rPr>
              <a:t>구명줄</a:t>
            </a:r>
            <a:r>
              <a:rPr lang="ko-KR" altLang="en-US" sz="1050" dirty="0">
                <a:solidFill>
                  <a:schemeClr val="tx1"/>
                </a:solidFill>
              </a:rPr>
              <a:t> 및 추락방지대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 err="1">
                <a:solidFill>
                  <a:schemeClr val="tx1"/>
                </a:solidFill>
              </a:rPr>
              <a:t>로립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</a:t>
            </a:r>
            <a:r>
              <a:rPr lang="ko-KR" altLang="en-US" sz="1050" dirty="0">
                <a:solidFill>
                  <a:schemeClr val="tx1"/>
                </a:solidFill>
              </a:rPr>
              <a:t>코브라</a:t>
            </a:r>
            <a:r>
              <a:rPr lang="en-US" altLang="ko-KR" sz="1050" dirty="0">
                <a:solidFill>
                  <a:schemeClr val="tx1"/>
                </a:solidFill>
              </a:rPr>
              <a:t>) </a:t>
            </a:r>
            <a:r>
              <a:rPr lang="ko-KR" altLang="en-US" sz="1050" dirty="0" err="1">
                <a:solidFill>
                  <a:schemeClr val="tx1"/>
                </a:solidFill>
              </a:rPr>
              <a:t>미설치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안전점검 및 위험성평가에 따른 안전교육 미흡 등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CEDD622-A4CA-4102-9A3C-77AA4D20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2" y="3541749"/>
            <a:ext cx="2145761" cy="286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7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8AF840E-696A-4B9F-9FD5-E73620EE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2" y="714640"/>
            <a:ext cx="4253960" cy="31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00</a:t>
            </a:r>
            <a:r>
              <a:rPr lang="ko-KR" altLang="en-US" dirty="0"/>
              <a:t>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49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35 %)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(60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), </a:t>
            </a:r>
            <a:r>
              <a:rPr lang="ko-KR" altLang="en-US" sz="1100" dirty="0">
                <a:solidFill>
                  <a:schemeClr val="tx1"/>
                </a:solidFill>
              </a:rPr>
              <a:t>부상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(50</a:t>
            </a:r>
            <a:r>
              <a:rPr lang="ko-KR" altLang="en-US" sz="1100" dirty="0">
                <a:solidFill>
                  <a:schemeClr val="tx1"/>
                </a:solidFill>
              </a:rPr>
              <a:t>대</a:t>
            </a:r>
            <a:r>
              <a:rPr lang="en-US" altLang="ko-KR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>
                <a:solidFill>
                  <a:schemeClr val="tx1"/>
                </a:solidFill>
              </a:rPr>
              <a:t>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2024.1.24(</a:t>
            </a:r>
            <a:r>
              <a:rPr lang="ko-KR" altLang="en-US" sz="1050" u="sng" dirty="0">
                <a:solidFill>
                  <a:schemeClr val="tx1"/>
                </a:solidFill>
              </a:rPr>
              <a:t>수</a:t>
            </a:r>
            <a:r>
              <a:rPr lang="en-US" altLang="ko-KR" sz="1050" u="sng" dirty="0">
                <a:solidFill>
                  <a:schemeClr val="tx1"/>
                </a:solidFill>
              </a:rPr>
              <a:t>) 11:40</a:t>
            </a:r>
            <a:r>
              <a:rPr lang="ko-KR" altLang="en-US" sz="1050" u="sng" dirty="0">
                <a:solidFill>
                  <a:schemeClr val="tx1"/>
                </a:solidFill>
              </a:rPr>
              <a:t>경 서울특별시 종로구 숭인동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</a:t>
            </a:r>
            <a:r>
              <a:rPr lang="ko-KR" altLang="en-US" sz="1050" u="sng" dirty="0">
                <a:solidFill>
                  <a:schemeClr val="tx1"/>
                </a:solidFill>
              </a:rPr>
              <a:t>오피스텔 신축공사</a:t>
            </a:r>
            <a:r>
              <a:rPr lang="en-US" altLang="ko-KR" sz="1050" u="sng" dirty="0">
                <a:solidFill>
                  <a:schemeClr val="tx1"/>
                </a:solidFill>
              </a:rPr>
              <a:t>, </a:t>
            </a:r>
            <a:r>
              <a:rPr lang="ko-KR" altLang="en-US" sz="1050" u="sng" dirty="0">
                <a:solidFill>
                  <a:schemeClr val="tx1"/>
                </a:solidFill>
              </a:rPr>
              <a:t>지하 </a:t>
            </a:r>
            <a:r>
              <a:rPr lang="en-US" altLang="ko-KR" sz="1050" u="sng" dirty="0">
                <a:solidFill>
                  <a:schemeClr val="tx1"/>
                </a:solidFill>
              </a:rPr>
              <a:t>1</a:t>
            </a:r>
            <a:r>
              <a:rPr lang="ko-KR" altLang="en-US" sz="1050" u="sng" dirty="0">
                <a:solidFill>
                  <a:schemeClr val="tx1"/>
                </a:solidFill>
              </a:rPr>
              <a:t>층 </a:t>
            </a:r>
            <a:r>
              <a:rPr lang="en-US" altLang="ko-KR" sz="1050" u="sng" dirty="0">
                <a:solidFill>
                  <a:schemeClr val="tx1"/>
                </a:solidFill>
              </a:rPr>
              <a:t>~ </a:t>
            </a:r>
            <a:r>
              <a:rPr lang="ko-KR" altLang="en-US" sz="1050" u="sng" dirty="0">
                <a:solidFill>
                  <a:schemeClr val="tx1"/>
                </a:solidFill>
              </a:rPr>
              <a:t>지상 </a:t>
            </a:r>
            <a:r>
              <a:rPr lang="en-US" altLang="ko-KR" sz="1050" u="sng" dirty="0">
                <a:solidFill>
                  <a:schemeClr val="tx1"/>
                </a:solidFill>
              </a:rPr>
              <a:t>9</a:t>
            </a:r>
            <a:r>
              <a:rPr lang="ko-KR" altLang="en-US" sz="1050" u="sng" dirty="0">
                <a:solidFill>
                  <a:schemeClr val="tx1"/>
                </a:solidFill>
              </a:rPr>
              <a:t>층</a:t>
            </a:r>
            <a:r>
              <a:rPr lang="en-US" altLang="ko-KR" sz="1050" u="sng" dirty="0">
                <a:solidFill>
                  <a:schemeClr val="tx1"/>
                </a:solidFill>
              </a:rPr>
              <a:t>, 1</a:t>
            </a:r>
            <a:r>
              <a:rPr lang="ko-KR" altLang="en-US" sz="1050" u="sng" dirty="0" err="1">
                <a:solidFill>
                  <a:schemeClr val="tx1"/>
                </a:solidFill>
              </a:rPr>
              <a:t>개동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 err="1">
                <a:solidFill>
                  <a:schemeClr val="tx1"/>
                </a:solidFill>
              </a:rPr>
              <a:t>흙막이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가시설</a:t>
            </a:r>
            <a:r>
              <a:rPr lang="ko-KR" altLang="en-US" sz="1050" dirty="0">
                <a:solidFill>
                  <a:schemeClr val="tx1"/>
                </a:solidFill>
              </a:rPr>
              <a:t> 설치 작업을 맡은 재해자 </a:t>
            </a:r>
            <a:r>
              <a:rPr lang="en-US" altLang="ko-KR" sz="1050" dirty="0">
                <a:solidFill>
                  <a:schemeClr val="tx1"/>
                </a:solidFill>
              </a:rPr>
              <a:t>2</a:t>
            </a:r>
            <a:r>
              <a:rPr lang="ko-KR" altLang="en-US" sz="1050" dirty="0">
                <a:solidFill>
                  <a:schemeClr val="tx1"/>
                </a:solidFill>
              </a:rPr>
              <a:t>명이 </a:t>
            </a:r>
            <a:r>
              <a:rPr lang="ko-KR" altLang="en-US" sz="1050" dirty="0" err="1">
                <a:solidFill>
                  <a:schemeClr val="tx1"/>
                </a:solidFill>
              </a:rPr>
              <a:t>띠장</a:t>
            </a:r>
            <a:r>
              <a:rPr lang="ko-KR" altLang="en-US" sz="1050" dirty="0">
                <a:solidFill>
                  <a:schemeClr val="tx1"/>
                </a:solidFill>
              </a:rPr>
              <a:t> 위에서 버팀대 볼트를 조이고 굴착기 버킷을 타고 내려가던 중 버킷이 빠지면서 버킷과 같이 약 </a:t>
            </a:r>
            <a:r>
              <a:rPr lang="en-US" altLang="ko-KR" sz="1050" dirty="0">
                <a:solidFill>
                  <a:schemeClr val="tx1"/>
                </a:solidFill>
              </a:rPr>
              <a:t>5m </a:t>
            </a:r>
            <a:r>
              <a:rPr lang="ko-KR" altLang="en-US" sz="1050" dirty="0">
                <a:solidFill>
                  <a:schemeClr val="tx1"/>
                </a:solidFill>
              </a:rPr>
              <a:t>아래 바닥으로 떨어져 </a:t>
            </a:r>
            <a:r>
              <a:rPr lang="en-US" altLang="ko-KR" sz="1050" dirty="0">
                <a:solidFill>
                  <a:schemeClr val="tx1"/>
                </a:solidFill>
              </a:rPr>
              <a:t>1</a:t>
            </a:r>
            <a:r>
              <a:rPr lang="ko-KR" altLang="en-US" sz="1050" dirty="0">
                <a:solidFill>
                  <a:schemeClr val="tx1"/>
                </a:solidFill>
              </a:rPr>
              <a:t>명 사망</a:t>
            </a:r>
            <a:r>
              <a:rPr lang="en-US" altLang="ko-KR" sz="1050" dirty="0">
                <a:solidFill>
                  <a:schemeClr val="tx1"/>
                </a:solidFill>
              </a:rPr>
              <a:t>, 1</a:t>
            </a:r>
            <a:r>
              <a:rPr lang="ko-KR" altLang="en-US" sz="1050" dirty="0">
                <a:solidFill>
                  <a:schemeClr val="tx1"/>
                </a:solidFill>
              </a:rPr>
              <a:t>명 부상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안전점검 및 위험성평가 미흡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위성요소에 대한 근로자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>
                <a:solidFill>
                  <a:schemeClr val="tx1"/>
                </a:solidFill>
              </a:rPr>
              <a:t> 안전교육 미흡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>
                <a:solidFill>
                  <a:schemeClr val="tx1"/>
                </a:solidFill>
              </a:rPr>
              <a:t>작업구간 근로자 </a:t>
            </a:r>
            <a:r>
              <a:rPr lang="ko-KR" altLang="en-US" sz="1050" dirty="0" err="1">
                <a:solidFill>
                  <a:schemeClr val="tx1"/>
                </a:solidFill>
              </a:rPr>
              <a:t>승하강</a:t>
            </a:r>
            <a:r>
              <a:rPr lang="ko-KR" altLang="en-US" sz="1050" dirty="0">
                <a:solidFill>
                  <a:schemeClr val="tx1"/>
                </a:solidFill>
              </a:rPr>
              <a:t> 설비 </a:t>
            </a:r>
            <a:r>
              <a:rPr lang="ko-KR" altLang="en-US" sz="1050" dirty="0" err="1">
                <a:solidFill>
                  <a:schemeClr val="tx1"/>
                </a:solidFill>
              </a:rPr>
              <a:t>미설치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>
                <a:solidFill>
                  <a:schemeClr val="tx1"/>
                </a:solidFill>
              </a:rPr>
              <a:t>버킷 이탈방지 안전핀 </a:t>
            </a:r>
            <a:r>
              <a:rPr lang="ko-KR" altLang="en-US" sz="1050" dirty="0" err="1">
                <a:solidFill>
                  <a:schemeClr val="tx1"/>
                </a:solidFill>
              </a:rPr>
              <a:t>미설치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근로자 </a:t>
            </a:r>
            <a:r>
              <a:rPr lang="ko-KR" altLang="en-US" sz="1050" dirty="0" err="1">
                <a:solidFill>
                  <a:schemeClr val="tx1"/>
                </a:solidFill>
              </a:rPr>
              <a:t>안전대</a:t>
            </a:r>
            <a:r>
              <a:rPr lang="ko-KR" altLang="en-US" sz="1050" dirty="0">
                <a:solidFill>
                  <a:schemeClr val="tx1"/>
                </a:solidFill>
              </a:rPr>
              <a:t> 고리 체결 미흡 등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 err="1">
                <a:solidFill>
                  <a:schemeClr val="tx1"/>
                </a:solidFill>
              </a:rPr>
              <a:t>산안법</a:t>
            </a:r>
            <a:r>
              <a:rPr lang="ko-KR" altLang="en-US" sz="1050" dirty="0">
                <a:solidFill>
                  <a:schemeClr val="tx1"/>
                </a:solidFill>
              </a:rPr>
              <a:t> 안전보건규칙 위반 제 </a:t>
            </a:r>
            <a:r>
              <a:rPr lang="en-US" altLang="ko-KR" sz="1050" dirty="0">
                <a:solidFill>
                  <a:schemeClr val="tx1"/>
                </a:solidFill>
              </a:rPr>
              <a:t>35</a:t>
            </a:r>
            <a:r>
              <a:rPr lang="ko-KR" altLang="en-US" sz="1050" dirty="0">
                <a:solidFill>
                  <a:schemeClr val="tx1"/>
                </a:solidFill>
              </a:rPr>
              <a:t>조 관리감독자의 유해위험방지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                                               </a:t>
            </a:r>
            <a:r>
              <a:rPr lang="ko-KR" altLang="en-US" sz="1050" dirty="0">
                <a:solidFill>
                  <a:schemeClr val="tx1"/>
                </a:solidFill>
              </a:rPr>
              <a:t>제 </a:t>
            </a:r>
            <a:r>
              <a:rPr lang="en-US" altLang="ko-KR" sz="1050" dirty="0">
                <a:solidFill>
                  <a:schemeClr val="tx1"/>
                </a:solidFill>
              </a:rPr>
              <a:t>38</a:t>
            </a:r>
            <a:r>
              <a:rPr lang="ko-KR" altLang="en-US" sz="1050" dirty="0">
                <a:solidFill>
                  <a:schemeClr val="tx1"/>
                </a:solidFill>
              </a:rPr>
              <a:t>조 사전조사 및 작업계획서 작성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                                               </a:t>
            </a:r>
            <a:r>
              <a:rPr lang="ko-KR" altLang="en-US" sz="1050" dirty="0">
                <a:solidFill>
                  <a:schemeClr val="tx1"/>
                </a:solidFill>
              </a:rPr>
              <a:t>제 </a:t>
            </a:r>
            <a:r>
              <a:rPr lang="en-US" altLang="ko-KR" sz="1050" dirty="0">
                <a:solidFill>
                  <a:schemeClr val="tx1"/>
                </a:solidFill>
              </a:rPr>
              <a:t>42</a:t>
            </a:r>
            <a:r>
              <a:rPr lang="ko-KR" altLang="en-US" sz="1050" dirty="0">
                <a:solidFill>
                  <a:schemeClr val="tx1"/>
                </a:solidFill>
              </a:rPr>
              <a:t>조 추락의 방지 등 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AFAB61B-1623-45A4-AD84-109DA2D13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2" y="3905111"/>
            <a:ext cx="2778858" cy="25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8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3DC9131-EA3B-447A-8352-CC28DA57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732306"/>
            <a:ext cx="4274989" cy="31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삼성물산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6,949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70 %)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(50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2024.1.2(</a:t>
            </a:r>
            <a:r>
              <a:rPr lang="ko-KR" altLang="en-US" sz="1050" u="sng" dirty="0">
                <a:solidFill>
                  <a:schemeClr val="tx1"/>
                </a:solidFill>
              </a:rPr>
              <a:t>화</a:t>
            </a:r>
            <a:r>
              <a:rPr lang="en-US" altLang="ko-KR" sz="1050" u="sng" dirty="0">
                <a:solidFill>
                  <a:schemeClr val="tx1"/>
                </a:solidFill>
              </a:rPr>
              <a:t>) 10:00</a:t>
            </a:r>
            <a:r>
              <a:rPr lang="ko-KR" altLang="en-US" sz="1050" u="sng" dirty="0">
                <a:solidFill>
                  <a:schemeClr val="tx1"/>
                </a:solidFill>
              </a:rPr>
              <a:t>경 경기도 평택시 고덕동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</a:t>
            </a:r>
            <a:r>
              <a:rPr lang="ko-KR" altLang="en-US" sz="1050" u="sng" dirty="0" err="1">
                <a:solidFill>
                  <a:schemeClr val="tx1"/>
                </a:solidFill>
              </a:rPr>
              <a:t>고덕산단</a:t>
            </a:r>
            <a:r>
              <a:rPr lang="ko-KR" altLang="en-US" sz="1050" u="sng" dirty="0">
                <a:solidFill>
                  <a:schemeClr val="tx1"/>
                </a:solidFill>
              </a:rPr>
              <a:t> </a:t>
            </a:r>
            <a:r>
              <a:rPr lang="en-US" altLang="ko-KR" sz="1050" u="sng" dirty="0">
                <a:solidFill>
                  <a:schemeClr val="tx1"/>
                </a:solidFill>
              </a:rPr>
              <a:t>P4 </a:t>
            </a:r>
            <a:r>
              <a:rPr lang="ko-KR" altLang="en-US" sz="1050" u="sng" dirty="0">
                <a:solidFill>
                  <a:schemeClr val="tx1"/>
                </a:solidFill>
              </a:rPr>
              <a:t>삼성반도체 공장 신축공사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냉각수 배관 작업을 맡은 재해자가 </a:t>
            </a:r>
            <a:r>
              <a:rPr lang="en-US" altLang="ko-KR" sz="1050" dirty="0">
                <a:solidFill>
                  <a:schemeClr val="tx1"/>
                </a:solidFill>
              </a:rPr>
              <a:t>6</a:t>
            </a:r>
            <a:r>
              <a:rPr lang="ko-KR" altLang="en-US" sz="1050" dirty="0">
                <a:solidFill>
                  <a:schemeClr val="tx1"/>
                </a:solidFill>
              </a:rPr>
              <a:t>층 천장</a:t>
            </a:r>
            <a:r>
              <a:rPr lang="en-US" altLang="ko-KR" sz="1050" dirty="0">
                <a:solidFill>
                  <a:schemeClr val="tx1"/>
                </a:solidFill>
              </a:rPr>
              <a:t>(expanded metal) </a:t>
            </a:r>
            <a:r>
              <a:rPr lang="ko-KR" altLang="en-US" sz="1050" dirty="0">
                <a:solidFill>
                  <a:schemeClr val="tx1"/>
                </a:solidFill>
              </a:rPr>
              <a:t>개구부</a:t>
            </a: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>
                <a:solidFill>
                  <a:schemeClr val="tx1"/>
                </a:solidFill>
              </a:rPr>
              <a:t>주변에서 </a:t>
            </a:r>
            <a:r>
              <a:rPr lang="ko-KR" altLang="en-US" sz="1050" dirty="0" err="1">
                <a:solidFill>
                  <a:schemeClr val="tx1"/>
                </a:solidFill>
              </a:rPr>
              <a:t>안전대</a:t>
            </a:r>
            <a:r>
              <a:rPr lang="ko-KR" altLang="en-US" sz="1050" dirty="0">
                <a:solidFill>
                  <a:schemeClr val="tx1"/>
                </a:solidFill>
              </a:rPr>
              <a:t> 부착설치를 설치하던 중 개구부로 빠지면서 약 </a:t>
            </a:r>
            <a:r>
              <a:rPr lang="en-US" altLang="ko-KR" sz="1050" dirty="0">
                <a:solidFill>
                  <a:schemeClr val="tx1"/>
                </a:solidFill>
              </a:rPr>
              <a:t>8m </a:t>
            </a:r>
            <a:r>
              <a:rPr lang="ko-KR" altLang="en-US" sz="1050" dirty="0">
                <a:solidFill>
                  <a:schemeClr val="tx1"/>
                </a:solidFill>
              </a:rPr>
              <a:t>아래 </a:t>
            </a:r>
            <a:r>
              <a:rPr lang="en-US" altLang="ko-KR" sz="1050" dirty="0">
                <a:solidFill>
                  <a:schemeClr val="tx1"/>
                </a:solidFill>
              </a:rPr>
              <a:t>6</a:t>
            </a:r>
            <a:r>
              <a:rPr lang="ko-KR" altLang="en-US" sz="1050" dirty="0">
                <a:solidFill>
                  <a:schemeClr val="tx1"/>
                </a:solidFill>
              </a:rPr>
              <a:t>층 바닥으로 떨어져 사망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8A2E64C-970D-4D35-BFD2-035851EE45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4" t="2926"/>
          <a:stretch/>
        </p:blipFill>
        <p:spPr>
          <a:xfrm>
            <a:off x="237744" y="3861597"/>
            <a:ext cx="2827189" cy="25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70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영진종합건설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494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63 %)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(70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외국인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2024.1.4(</a:t>
            </a:r>
            <a:r>
              <a:rPr lang="ko-KR" altLang="en-US" sz="1050" u="sng" dirty="0">
                <a:solidFill>
                  <a:schemeClr val="tx1"/>
                </a:solidFill>
              </a:rPr>
              <a:t>목</a:t>
            </a:r>
            <a:r>
              <a:rPr lang="en-US" altLang="ko-KR" sz="1050" u="sng" dirty="0">
                <a:solidFill>
                  <a:schemeClr val="tx1"/>
                </a:solidFill>
              </a:rPr>
              <a:t>) 09:30</a:t>
            </a:r>
            <a:r>
              <a:rPr lang="ko-KR" altLang="en-US" sz="1050" u="sng" dirty="0">
                <a:solidFill>
                  <a:schemeClr val="tx1"/>
                </a:solidFill>
              </a:rPr>
              <a:t>경 경기도 파주시 </a:t>
            </a:r>
            <a:r>
              <a:rPr lang="ko-KR" altLang="en-US" sz="1050" u="sng" dirty="0" err="1">
                <a:solidFill>
                  <a:schemeClr val="tx1"/>
                </a:solidFill>
              </a:rPr>
              <a:t>와동동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(00</a:t>
            </a:r>
            <a:r>
              <a:rPr lang="ko-KR" altLang="en-US" sz="1050" u="sng" dirty="0">
                <a:solidFill>
                  <a:schemeClr val="tx1"/>
                </a:solidFill>
              </a:rPr>
              <a:t>복합건물 신축공사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 err="1">
                <a:solidFill>
                  <a:schemeClr val="tx1"/>
                </a:solidFill>
              </a:rPr>
              <a:t>갱폼</a:t>
            </a:r>
            <a:r>
              <a:rPr lang="ko-KR" altLang="en-US" sz="1050" dirty="0">
                <a:solidFill>
                  <a:schemeClr val="tx1"/>
                </a:solidFill>
              </a:rPr>
              <a:t> 해체 작업을 맡은 재해자가 타워크레인으로 인양하지 않은 </a:t>
            </a:r>
            <a:r>
              <a:rPr lang="ko-KR" altLang="en-US" sz="1050" dirty="0" err="1">
                <a:solidFill>
                  <a:schemeClr val="tx1"/>
                </a:solidFill>
              </a:rPr>
              <a:t>갱폼</a:t>
            </a:r>
            <a:r>
              <a:rPr lang="ko-KR" altLang="en-US" sz="1050" dirty="0">
                <a:solidFill>
                  <a:schemeClr val="tx1"/>
                </a:solidFill>
              </a:rPr>
              <a:t> 안에서 폼 타이볼트를 풀던 중 </a:t>
            </a:r>
            <a:r>
              <a:rPr lang="ko-KR" altLang="en-US" sz="1050" dirty="0" err="1">
                <a:solidFill>
                  <a:schemeClr val="tx1"/>
                </a:solidFill>
              </a:rPr>
              <a:t>갱폼이</a:t>
            </a:r>
            <a:r>
              <a:rPr lang="ko-KR" altLang="en-US" sz="1050" dirty="0">
                <a:solidFill>
                  <a:schemeClr val="tx1"/>
                </a:solidFill>
              </a:rPr>
              <a:t> 옥탑 장식 벽체에서 분리 되면서 </a:t>
            </a:r>
            <a:r>
              <a:rPr lang="ko-KR" altLang="en-US" sz="1050" dirty="0" err="1">
                <a:solidFill>
                  <a:schemeClr val="tx1"/>
                </a:solidFill>
              </a:rPr>
              <a:t>갱폼과</a:t>
            </a:r>
            <a:r>
              <a:rPr lang="ko-KR" altLang="en-US" sz="1050" dirty="0">
                <a:solidFill>
                  <a:schemeClr val="tx1"/>
                </a:solidFill>
              </a:rPr>
              <a:t> 같이 약 </a:t>
            </a:r>
            <a:r>
              <a:rPr lang="en-US" altLang="ko-KR" sz="1050" dirty="0">
                <a:solidFill>
                  <a:schemeClr val="tx1"/>
                </a:solidFill>
              </a:rPr>
              <a:t>66m </a:t>
            </a:r>
            <a:r>
              <a:rPr lang="ko-KR" altLang="en-US" sz="1050" dirty="0">
                <a:solidFill>
                  <a:schemeClr val="tx1"/>
                </a:solidFill>
              </a:rPr>
              <a:t>아래 바닥으로 떨어져 사망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하부 전단볼트는 재해자가 작업하기 이전에 이미 풀어져 있었음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 </a:t>
            </a:r>
            <a:r>
              <a:rPr lang="ko-KR" altLang="en-US" sz="1050" dirty="0" err="1">
                <a:solidFill>
                  <a:schemeClr val="tx1"/>
                </a:solidFill>
              </a:rPr>
              <a:t>갱폼을</a:t>
            </a:r>
            <a:r>
              <a:rPr lang="ko-KR" altLang="en-US" sz="1050" dirty="0">
                <a:solidFill>
                  <a:schemeClr val="tx1"/>
                </a:solidFill>
              </a:rPr>
              <a:t> 타워크레인 인양고리에 체결하기 전 하부 전단볼트를 해체하여 </a:t>
            </a:r>
            <a:r>
              <a:rPr lang="ko-KR" altLang="en-US" sz="1050" dirty="0" err="1">
                <a:solidFill>
                  <a:schemeClr val="tx1"/>
                </a:solidFill>
              </a:rPr>
              <a:t>갱폼이</a:t>
            </a:r>
            <a:r>
              <a:rPr lang="ko-KR" altLang="en-US" sz="1050" dirty="0">
                <a:solidFill>
                  <a:schemeClr val="tx1"/>
                </a:solidFill>
              </a:rPr>
              <a:t> 탈락함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갱폼</a:t>
            </a:r>
            <a:r>
              <a:rPr lang="ko-KR" altLang="en-US" sz="1050" dirty="0">
                <a:solidFill>
                  <a:schemeClr val="tx1"/>
                </a:solidFill>
              </a:rPr>
              <a:t> 해체 작업방법 및 순서 등 교육 미흡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근로자 숙지상태 불량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안전점검 및 작업지휘차 배치 미흡 등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A1A6B8-F4E5-400A-8778-0E0D5FB2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732306"/>
            <a:ext cx="4274989" cy="24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54C443-420B-40FB-AE13-7DB75201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3136986"/>
            <a:ext cx="4274988" cy="311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136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31C85EC-A4EB-4A69-8F70-2345971CA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3" y="732305"/>
            <a:ext cx="3115057" cy="39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56EB9D5-DD03-48F4-B666-D44DB5D7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28" y="732305"/>
            <a:ext cx="3919390" cy="55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1FFDE54-5F83-4ABC-A60B-9B18D6BD5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33" y="4030775"/>
            <a:ext cx="3801534" cy="2649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C40B4-53E5-4616-91F4-F8DD858653B7}"/>
              </a:ext>
            </a:extLst>
          </p:cNvPr>
          <p:cNvSpPr txBox="1"/>
          <p:nvPr/>
        </p:nvSpPr>
        <p:spPr>
          <a:xfrm>
            <a:off x="160861" y="4944533"/>
            <a:ext cx="171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동종 유사재해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83245-686C-4299-837A-E5D5863B0FA9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영진종합건설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494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63 %)</a:t>
            </a:r>
            <a:r>
              <a:rPr lang="ko-KR" altLang="en-US" dirty="0"/>
              <a:t>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09298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4B62C6-58B5-466E-A526-E91A03AFD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/>
          <a:stretch/>
        </p:blipFill>
        <p:spPr bwMode="auto">
          <a:xfrm>
            <a:off x="237743" y="677328"/>
            <a:ext cx="4274988" cy="295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00</a:t>
            </a:r>
            <a:r>
              <a:rPr lang="ko-KR" altLang="en-US" dirty="0"/>
              <a:t>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21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70 %)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(60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2024.1.5(</a:t>
            </a:r>
            <a:r>
              <a:rPr lang="ko-KR" altLang="en-US" sz="1050" u="sng" dirty="0">
                <a:solidFill>
                  <a:schemeClr val="tx1"/>
                </a:solidFill>
              </a:rPr>
              <a:t>금</a:t>
            </a:r>
            <a:r>
              <a:rPr lang="en-US" altLang="ko-KR" sz="1050" u="sng" dirty="0">
                <a:solidFill>
                  <a:schemeClr val="tx1"/>
                </a:solidFill>
              </a:rPr>
              <a:t>) 10:48</a:t>
            </a:r>
            <a:r>
              <a:rPr lang="ko-KR" altLang="en-US" sz="1050" u="sng" dirty="0">
                <a:solidFill>
                  <a:schemeClr val="tx1"/>
                </a:solidFill>
              </a:rPr>
              <a:t>경 경기도 화성시 </a:t>
            </a:r>
            <a:r>
              <a:rPr lang="ko-KR" altLang="en-US" sz="1050" u="sng" dirty="0" err="1">
                <a:solidFill>
                  <a:schemeClr val="tx1"/>
                </a:solidFill>
              </a:rPr>
              <a:t>향남읍</a:t>
            </a:r>
            <a:r>
              <a:rPr lang="ko-KR" altLang="en-US" sz="1050" u="sng" dirty="0">
                <a:solidFill>
                  <a:schemeClr val="tx1"/>
                </a:solidFill>
              </a:rPr>
              <a:t> </a:t>
            </a:r>
            <a:r>
              <a:rPr lang="ko-KR" altLang="en-US" sz="1050" u="sng" dirty="0" err="1">
                <a:solidFill>
                  <a:schemeClr val="tx1"/>
                </a:solidFill>
              </a:rPr>
              <a:t>증거리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(00</a:t>
            </a:r>
            <a:r>
              <a:rPr lang="ko-KR" altLang="en-US" sz="1050" u="sng" dirty="0">
                <a:solidFill>
                  <a:schemeClr val="tx1"/>
                </a:solidFill>
              </a:rPr>
              <a:t>공장 신축공사</a:t>
            </a:r>
            <a:r>
              <a:rPr lang="en-US" altLang="ko-KR" sz="1050" u="sng" dirty="0">
                <a:solidFill>
                  <a:schemeClr val="tx1"/>
                </a:solidFill>
              </a:rPr>
              <a:t>, </a:t>
            </a:r>
            <a:r>
              <a:rPr lang="ko-KR" altLang="en-US" sz="1050" u="sng" dirty="0">
                <a:solidFill>
                  <a:schemeClr val="tx1"/>
                </a:solidFill>
              </a:rPr>
              <a:t>지상 </a:t>
            </a:r>
            <a:r>
              <a:rPr lang="en-US" altLang="ko-KR" sz="1050" u="sng" dirty="0">
                <a:solidFill>
                  <a:schemeClr val="tx1"/>
                </a:solidFill>
              </a:rPr>
              <a:t>2</a:t>
            </a:r>
            <a:r>
              <a:rPr lang="ko-KR" altLang="en-US" sz="1050" u="sng" dirty="0">
                <a:solidFill>
                  <a:schemeClr val="tx1"/>
                </a:solidFill>
              </a:rPr>
              <a:t>층 </a:t>
            </a:r>
            <a:r>
              <a:rPr lang="en-US" altLang="ko-KR" sz="1050" u="sng" dirty="0">
                <a:solidFill>
                  <a:schemeClr val="tx1"/>
                </a:solidFill>
              </a:rPr>
              <a:t>2</a:t>
            </a:r>
            <a:r>
              <a:rPr lang="ko-KR" altLang="en-US" sz="1050" u="sng" dirty="0">
                <a:solidFill>
                  <a:schemeClr val="tx1"/>
                </a:solidFill>
              </a:rPr>
              <a:t>개 동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철골 부재 조립 작업을 맡은 재해자가 건물 안에 놓인 고소작업대 위에서 건물 밖으로 몸을 기울인 채로 </a:t>
            </a:r>
            <a:r>
              <a:rPr lang="en-US" altLang="ko-KR" sz="1050" dirty="0">
                <a:solidFill>
                  <a:schemeClr val="tx1"/>
                </a:solidFill>
              </a:rPr>
              <a:t>X</a:t>
            </a:r>
            <a:r>
              <a:rPr lang="ko-KR" altLang="en-US" sz="1050" dirty="0">
                <a:solidFill>
                  <a:schemeClr val="tx1"/>
                </a:solidFill>
              </a:rPr>
              <a:t>형 </a:t>
            </a:r>
            <a:r>
              <a:rPr lang="ko-KR" altLang="en-US" sz="1050" dirty="0" err="1">
                <a:solidFill>
                  <a:schemeClr val="tx1"/>
                </a:solidFill>
              </a:rPr>
              <a:t>가새</a:t>
            </a:r>
            <a:r>
              <a:rPr lang="ko-KR" altLang="en-US" sz="1050" dirty="0">
                <a:solidFill>
                  <a:schemeClr val="tx1"/>
                </a:solidFill>
              </a:rPr>
              <a:t> 볼트를 조이던 중 몸이 안전난간 너머로 기울면서 건물 바깥쪽 약 </a:t>
            </a:r>
            <a:r>
              <a:rPr lang="en-US" altLang="ko-KR" sz="1050" dirty="0">
                <a:solidFill>
                  <a:schemeClr val="tx1"/>
                </a:solidFill>
              </a:rPr>
              <a:t>5.5m </a:t>
            </a:r>
            <a:r>
              <a:rPr lang="ko-KR" altLang="en-US" sz="1050" dirty="0">
                <a:solidFill>
                  <a:schemeClr val="tx1"/>
                </a:solidFill>
              </a:rPr>
              <a:t>아래 바닥으로 떨어져 사망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당시 재해자는 </a:t>
            </a:r>
            <a:r>
              <a:rPr lang="ko-KR" altLang="en-US" sz="1050" u="sng" dirty="0">
                <a:solidFill>
                  <a:schemeClr val="tx1"/>
                </a:solidFill>
              </a:rPr>
              <a:t>안전모와 안전대를 착용하지 않았음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 </a:t>
            </a:r>
            <a:r>
              <a:rPr lang="ko-KR" altLang="en-US" sz="1050" dirty="0">
                <a:solidFill>
                  <a:schemeClr val="tx1"/>
                </a:solidFill>
              </a:rPr>
              <a:t>철골 작업 등의 고소작업시 추락예방조치 불량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고소작업대 전면 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</a:t>
            </a:r>
            <a:r>
              <a:rPr lang="ko-KR" altLang="en-US" sz="1050" dirty="0">
                <a:solidFill>
                  <a:schemeClr val="tx1"/>
                </a:solidFill>
              </a:rPr>
              <a:t>출입구 </a:t>
            </a:r>
            <a:r>
              <a:rPr lang="en-US" altLang="ko-KR" sz="1050" dirty="0">
                <a:solidFill>
                  <a:schemeClr val="tx1"/>
                </a:solidFill>
              </a:rPr>
              <a:t>open, </a:t>
            </a:r>
            <a:r>
              <a:rPr lang="ko-KR" altLang="en-US" sz="1050" dirty="0">
                <a:solidFill>
                  <a:schemeClr val="tx1"/>
                </a:solidFill>
              </a:rPr>
              <a:t>안전모 및 </a:t>
            </a:r>
            <a:r>
              <a:rPr lang="ko-KR" altLang="en-US" sz="1050" dirty="0" err="1">
                <a:solidFill>
                  <a:schemeClr val="tx1"/>
                </a:solidFill>
              </a:rPr>
              <a:t>안전대</a:t>
            </a:r>
            <a:r>
              <a:rPr lang="ko-KR" altLang="en-US" sz="1050" dirty="0">
                <a:solidFill>
                  <a:schemeClr val="tx1"/>
                </a:solidFill>
              </a:rPr>
              <a:t> 등 개인보호구 미착용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생명줄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 err="1">
                <a:solidFill>
                  <a:schemeClr val="tx1"/>
                </a:solidFill>
              </a:rPr>
              <a:t>걸이시설</a:t>
            </a:r>
            <a:r>
              <a:rPr lang="ko-KR" altLang="en-US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 err="1">
                <a:solidFill>
                  <a:schemeClr val="tx1"/>
                </a:solidFill>
              </a:rPr>
              <a:t>미설치</a:t>
            </a: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>
                <a:solidFill>
                  <a:schemeClr val="tx1"/>
                </a:solidFill>
              </a:rPr>
              <a:t>등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-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안전점검 및 작업지휘차 배치 미흡 등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8903AA-49C5-429D-8CB0-BD962D7C6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7"/>
          <a:stretch/>
        </p:blipFill>
        <p:spPr bwMode="auto">
          <a:xfrm>
            <a:off x="237743" y="3649132"/>
            <a:ext cx="4274988" cy="269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29CFFE3-C57E-4E5E-9F31-D3D36273C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r="13734"/>
          <a:stretch/>
        </p:blipFill>
        <p:spPr bwMode="auto">
          <a:xfrm>
            <a:off x="3249881" y="2657156"/>
            <a:ext cx="1364452" cy="1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A124CB7B-A43B-4F21-88C7-ADA860D83C3E}"/>
              </a:ext>
            </a:extLst>
          </p:cNvPr>
          <p:cNvSpPr/>
          <p:nvPr/>
        </p:nvSpPr>
        <p:spPr>
          <a:xfrm>
            <a:off x="1532467" y="1109133"/>
            <a:ext cx="423333" cy="56726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832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4155CA8-5817-41CB-B193-CB58D48B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3" y="732306"/>
            <a:ext cx="4274988" cy="3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00</a:t>
            </a:r>
            <a:r>
              <a:rPr lang="ko-KR" altLang="en-US" dirty="0"/>
              <a:t>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163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30 %)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(60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외국인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2024.1.5(</a:t>
            </a:r>
            <a:r>
              <a:rPr lang="ko-KR" altLang="en-US" sz="1050" u="sng" dirty="0">
                <a:solidFill>
                  <a:schemeClr val="tx1"/>
                </a:solidFill>
              </a:rPr>
              <a:t>금</a:t>
            </a:r>
            <a:r>
              <a:rPr lang="en-US" altLang="ko-KR" sz="1050" u="sng" dirty="0">
                <a:solidFill>
                  <a:schemeClr val="tx1"/>
                </a:solidFill>
              </a:rPr>
              <a:t>) 14:30</a:t>
            </a:r>
            <a:r>
              <a:rPr lang="ko-KR" altLang="en-US" sz="1050" u="sng" dirty="0">
                <a:solidFill>
                  <a:schemeClr val="tx1"/>
                </a:solidFill>
              </a:rPr>
              <a:t>경 경기도 오산시 </a:t>
            </a:r>
            <a:r>
              <a:rPr lang="ko-KR" altLang="en-US" sz="1050" u="sng" dirty="0" err="1">
                <a:solidFill>
                  <a:schemeClr val="tx1"/>
                </a:solidFill>
              </a:rPr>
              <a:t>지곶동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(00</a:t>
            </a:r>
            <a:r>
              <a:rPr lang="ko-KR" altLang="en-US" sz="1050" u="sng" dirty="0">
                <a:solidFill>
                  <a:schemeClr val="tx1"/>
                </a:solidFill>
              </a:rPr>
              <a:t>사옥 신축공사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반도체 장비 부품 제조업체 신축현장의 철골 부재 조립 작업을 맡은 재해자가 </a:t>
            </a:r>
            <a:r>
              <a:rPr lang="en-US" altLang="ko-KR" sz="1050" dirty="0">
                <a:solidFill>
                  <a:schemeClr val="tx1"/>
                </a:solidFill>
              </a:rPr>
              <a:t>3</a:t>
            </a:r>
            <a:r>
              <a:rPr lang="ko-KR" altLang="en-US" sz="1050" dirty="0">
                <a:solidFill>
                  <a:schemeClr val="tx1"/>
                </a:solidFill>
              </a:rPr>
              <a:t>층 철골 보 한쪽 끝에서 볼트를 조이고 다른 한쪽 끝으로 이동하던 중 약 </a:t>
            </a:r>
            <a:r>
              <a:rPr lang="en-US" altLang="ko-KR" sz="1050" dirty="0">
                <a:solidFill>
                  <a:schemeClr val="tx1"/>
                </a:solidFill>
              </a:rPr>
              <a:t>13m </a:t>
            </a:r>
            <a:r>
              <a:rPr lang="ko-KR" altLang="en-US" sz="1050" dirty="0">
                <a:solidFill>
                  <a:schemeClr val="tx1"/>
                </a:solidFill>
              </a:rPr>
              <a:t>아래 바닥으로 떨어져 사망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당시 재해자가 떨어진 철골 보에는 </a:t>
            </a:r>
            <a:r>
              <a:rPr lang="ko-KR" altLang="en-US" sz="1050" dirty="0" err="1">
                <a:solidFill>
                  <a:schemeClr val="tx1"/>
                </a:solidFill>
              </a:rPr>
              <a:t>안전대</a:t>
            </a:r>
            <a:r>
              <a:rPr lang="ko-KR" altLang="en-US" sz="1050" dirty="0">
                <a:solidFill>
                  <a:schemeClr val="tx1"/>
                </a:solidFill>
              </a:rPr>
              <a:t> 부착설비가 설치되지 않았음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 </a:t>
            </a:r>
            <a:r>
              <a:rPr lang="ko-KR" altLang="en-US" sz="1050" dirty="0">
                <a:solidFill>
                  <a:schemeClr val="tx1"/>
                </a:solidFill>
              </a:rPr>
              <a:t>철골 작업 등의 고소작업시 추락예방조치 불량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</a:t>
            </a:r>
            <a:r>
              <a:rPr lang="ko-KR" altLang="en-US" sz="1050" dirty="0">
                <a:solidFill>
                  <a:schemeClr val="tx1"/>
                </a:solidFill>
              </a:rPr>
              <a:t>생명줄 </a:t>
            </a:r>
            <a:r>
              <a:rPr lang="ko-KR" altLang="en-US" sz="1050" dirty="0" err="1">
                <a:solidFill>
                  <a:schemeClr val="tx1"/>
                </a:solidFill>
              </a:rPr>
              <a:t>걸이시설</a:t>
            </a:r>
            <a:r>
              <a:rPr lang="en-US" altLang="ko-KR" sz="1050" dirty="0">
                <a:solidFill>
                  <a:schemeClr val="tx1"/>
                </a:solidFill>
              </a:rPr>
              <a:t>, 10m</a:t>
            </a:r>
            <a:r>
              <a:rPr lang="ko-KR" altLang="en-US" sz="1050" dirty="0">
                <a:solidFill>
                  <a:schemeClr val="tx1"/>
                </a:solidFill>
              </a:rPr>
              <a:t>간격 추락방지망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승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  <a:r>
              <a:rPr lang="ko-KR" altLang="en-US" sz="1050" dirty="0">
                <a:solidFill>
                  <a:schemeClr val="tx1"/>
                </a:solidFill>
              </a:rPr>
              <a:t>하강 수직 </a:t>
            </a:r>
            <a:r>
              <a:rPr lang="ko-KR" altLang="en-US" sz="1050" dirty="0" err="1">
                <a:solidFill>
                  <a:schemeClr val="tx1"/>
                </a:solidFill>
              </a:rPr>
              <a:t>구명줄</a:t>
            </a:r>
            <a:r>
              <a:rPr lang="ko-KR" altLang="en-US" sz="1050" dirty="0">
                <a:solidFill>
                  <a:schemeClr val="tx1"/>
                </a:solidFill>
              </a:rPr>
              <a:t> 등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안전점검 및 작업지휘차 배치 미흡 등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3A4D60F-BF10-46FD-BDEA-17B97A43A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11" y="3997815"/>
            <a:ext cx="4363964" cy="2313106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D75EC2E-8EFB-422F-B679-52C80D4F4739}"/>
              </a:ext>
            </a:extLst>
          </p:cNvPr>
          <p:cNvCxnSpPr/>
          <p:nvPr/>
        </p:nvCxnSpPr>
        <p:spPr>
          <a:xfrm>
            <a:off x="237743" y="4656665"/>
            <a:ext cx="39278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326D2D73-5393-42DF-9485-D61C0F01F212}"/>
              </a:ext>
            </a:extLst>
          </p:cNvPr>
          <p:cNvCxnSpPr>
            <a:cxnSpLocks/>
          </p:cNvCxnSpPr>
          <p:nvPr/>
        </p:nvCxnSpPr>
        <p:spPr>
          <a:xfrm>
            <a:off x="237743" y="5325532"/>
            <a:ext cx="33267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21A9BFF4-1DC2-47C1-8D0D-8E7B827FE6D4}"/>
              </a:ext>
            </a:extLst>
          </p:cNvPr>
          <p:cNvCxnSpPr>
            <a:cxnSpLocks/>
          </p:cNvCxnSpPr>
          <p:nvPr/>
        </p:nvCxnSpPr>
        <p:spPr>
          <a:xfrm>
            <a:off x="237743" y="5554132"/>
            <a:ext cx="36653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4334E1C4-ED2E-40AE-9115-21E97AB1C0A6}"/>
              </a:ext>
            </a:extLst>
          </p:cNvPr>
          <p:cNvCxnSpPr>
            <a:cxnSpLocks/>
          </p:cNvCxnSpPr>
          <p:nvPr/>
        </p:nvCxnSpPr>
        <p:spPr>
          <a:xfrm>
            <a:off x="237743" y="6243183"/>
            <a:ext cx="3242057" cy="84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02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00</a:t>
            </a:r>
            <a:r>
              <a:rPr lang="ko-KR" altLang="en-US" dirty="0"/>
              <a:t>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163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30 %)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EA75946-508A-4745-B47C-B5EF58DC8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4" y="692450"/>
            <a:ext cx="3965932" cy="56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03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C69E5F-204A-4667-AC12-3F1E4CF2F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3" y="715601"/>
            <a:ext cx="4274988" cy="3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ko-KR" altLang="en-US" dirty="0" err="1"/>
              <a:t>삼정건설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317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0 %)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(50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외국인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2024.1.12(</a:t>
            </a:r>
            <a:r>
              <a:rPr lang="ko-KR" altLang="en-US" sz="1050" u="sng" dirty="0">
                <a:solidFill>
                  <a:schemeClr val="tx1"/>
                </a:solidFill>
              </a:rPr>
              <a:t>금</a:t>
            </a:r>
            <a:r>
              <a:rPr lang="en-US" altLang="ko-KR" sz="1050" u="sng" dirty="0">
                <a:solidFill>
                  <a:schemeClr val="tx1"/>
                </a:solidFill>
              </a:rPr>
              <a:t>) 14:50</a:t>
            </a:r>
            <a:r>
              <a:rPr lang="ko-KR" altLang="en-US" sz="1050" u="sng" dirty="0">
                <a:solidFill>
                  <a:schemeClr val="tx1"/>
                </a:solidFill>
              </a:rPr>
              <a:t>경 부산광역시 동래구 </a:t>
            </a:r>
            <a:r>
              <a:rPr lang="ko-KR" altLang="en-US" sz="1050" u="sng" dirty="0" err="1">
                <a:solidFill>
                  <a:schemeClr val="tx1"/>
                </a:solidFill>
              </a:rPr>
              <a:t>낙민동</a:t>
            </a:r>
            <a:endParaRPr lang="en-US" altLang="ko-KR" sz="1050" u="sng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</a:t>
            </a:r>
            <a:r>
              <a:rPr lang="ko-KR" altLang="en-US" sz="1050" u="sng" dirty="0">
                <a:solidFill>
                  <a:schemeClr val="tx1"/>
                </a:solidFill>
              </a:rPr>
              <a:t>아파트 신축공사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미장 작업을 맡은 재해자가 이동식 비계 </a:t>
            </a:r>
            <a:r>
              <a:rPr lang="ko-KR" altLang="en-US" sz="1050" dirty="0" err="1">
                <a:solidFill>
                  <a:schemeClr val="tx1"/>
                </a:solidFill>
              </a:rPr>
              <a:t>작업발판</a:t>
            </a:r>
            <a:r>
              <a:rPr lang="ko-KR" altLang="en-US" sz="1050" dirty="0">
                <a:solidFill>
                  <a:schemeClr val="tx1"/>
                </a:solidFill>
              </a:rPr>
              <a:t> 위에서 드라이 에어리어 벽돌 벽체 모서리에 </a:t>
            </a:r>
            <a:r>
              <a:rPr lang="ko-KR" altLang="en-US" sz="1050" dirty="0" err="1">
                <a:solidFill>
                  <a:schemeClr val="tx1"/>
                </a:solidFill>
              </a:rPr>
              <a:t>코너비드를</a:t>
            </a:r>
            <a:r>
              <a:rPr lang="ko-KR" altLang="en-US" sz="1050" dirty="0">
                <a:solidFill>
                  <a:schemeClr val="tx1"/>
                </a:solidFill>
              </a:rPr>
              <a:t> 설치하던 중 수직 개구부 위쪽 </a:t>
            </a:r>
            <a:r>
              <a:rPr lang="ko-KR" altLang="en-US" sz="1050" dirty="0" err="1">
                <a:solidFill>
                  <a:schemeClr val="tx1"/>
                </a:solidFill>
              </a:rPr>
              <a:t>인방이</a:t>
            </a:r>
            <a:r>
              <a:rPr lang="ko-KR" altLang="en-US" sz="1050" dirty="0">
                <a:solidFill>
                  <a:schemeClr val="tx1"/>
                </a:solidFill>
              </a:rPr>
              <a:t> 파손되면서 무너져 내린 </a:t>
            </a:r>
            <a:r>
              <a:rPr lang="ko-KR" altLang="en-US" sz="1050" dirty="0" err="1">
                <a:solidFill>
                  <a:schemeClr val="tx1"/>
                </a:solidFill>
              </a:rPr>
              <a:t>인방과</a:t>
            </a:r>
            <a:r>
              <a:rPr lang="ko-KR" altLang="en-US" sz="1050" dirty="0">
                <a:solidFill>
                  <a:schemeClr val="tx1"/>
                </a:solidFill>
              </a:rPr>
              <a:t> 벽돌에 맞고 드라이 </a:t>
            </a:r>
            <a:r>
              <a:rPr lang="ko-KR" altLang="en-US" sz="1050" dirty="0" err="1">
                <a:solidFill>
                  <a:schemeClr val="tx1"/>
                </a:solidFill>
              </a:rPr>
              <a:t>에어리어로</a:t>
            </a:r>
            <a:r>
              <a:rPr lang="ko-KR" altLang="en-US" sz="1050" dirty="0">
                <a:solidFill>
                  <a:schemeClr val="tx1"/>
                </a:solidFill>
              </a:rPr>
              <a:t> 빠진 뒤 약 </a:t>
            </a:r>
            <a:r>
              <a:rPr lang="en-US" altLang="ko-KR" sz="1050" dirty="0">
                <a:solidFill>
                  <a:schemeClr val="tx1"/>
                </a:solidFill>
              </a:rPr>
              <a:t>14m </a:t>
            </a:r>
            <a:r>
              <a:rPr lang="ko-KR" altLang="en-US" sz="1050" dirty="0">
                <a:solidFill>
                  <a:schemeClr val="tx1"/>
                </a:solidFill>
              </a:rPr>
              <a:t>아래 바닥으로 떨어져 사망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 </a:t>
            </a:r>
            <a:r>
              <a:rPr lang="ko-KR" altLang="en-US" sz="1050" dirty="0">
                <a:solidFill>
                  <a:schemeClr val="tx1"/>
                </a:solidFill>
              </a:rPr>
              <a:t>이동식 </a:t>
            </a:r>
            <a:r>
              <a:rPr lang="ko-KR" altLang="en-US" sz="1050" dirty="0" err="1">
                <a:solidFill>
                  <a:schemeClr val="tx1"/>
                </a:solidFill>
              </a:rPr>
              <a:t>틀비계</a:t>
            </a:r>
            <a:r>
              <a:rPr lang="ko-KR" altLang="en-US" sz="1050" dirty="0">
                <a:solidFill>
                  <a:schemeClr val="tx1"/>
                </a:solidFill>
              </a:rPr>
              <a:t> 안전난간 또는 생명줄 </a:t>
            </a:r>
            <a:r>
              <a:rPr lang="ko-KR" altLang="en-US" sz="1050" dirty="0" err="1">
                <a:solidFill>
                  <a:schemeClr val="tx1"/>
                </a:solidFill>
              </a:rPr>
              <a:t>걸이시설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미설치</a:t>
            </a:r>
            <a:endParaRPr lang="en-US" altLang="ko-KR" sz="105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안전점검 및 작업지휘차 배치 미흡 등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EE1091-4163-4995-A1A3-4113D0B1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5" y="3957862"/>
            <a:ext cx="2184402" cy="22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6DC4CAD-B67F-4541-BDAA-B984BCCB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2" y="3957862"/>
            <a:ext cx="2184402" cy="22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9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D31E9F0-6CB8-4E69-B9B7-BFFF962B4406}"/>
              </a:ext>
            </a:extLst>
          </p:cNvPr>
          <p:cNvSpPr txBox="1"/>
          <p:nvPr/>
        </p:nvSpPr>
        <p:spPr>
          <a:xfrm>
            <a:off x="137111" y="176988"/>
            <a:ext cx="263414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>
                <a:solidFill>
                  <a:schemeClr val="accent5">
                    <a:lumMod val="50000"/>
                  </a:schemeClr>
                </a:solidFill>
              </a:rPr>
              <a:t>최근 재해사례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92CC7E-4B3E-4342-8098-1AB43AB37DA5}"/>
              </a:ext>
            </a:extLst>
          </p:cNvPr>
          <p:cNvCxnSpPr/>
          <p:nvPr/>
        </p:nvCxnSpPr>
        <p:spPr>
          <a:xfrm>
            <a:off x="0" y="606348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1FEA564-1B0D-4181-8A3C-EB90213A617F}"/>
              </a:ext>
            </a:extLst>
          </p:cNvPr>
          <p:cNvCxnSpPr/>
          <p:nvPr/>
        </p:nvCxnSpPr>
        <p:spPr>
          <a:xfrm>
            <a:off x="2770" y="6419697"/>
            <a:ext cx="91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7749CB-50DB-4DAF-889E-BD15FB8BA154}"/>
              </a:ext>
            </a:extLst>
          </p:cNvPr>
          <p:cNvSpPr txBox="1"/>
          <p:nvPr/>
        </p:nvSpPr>
        <p:spPr>
          <a:xfrm>
            <a:off x="1820334" y="177262"/>
            <a:ext cx="571606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dirty="0"/>
              <a:t>00</a:t>
            </a:r>
            <a:r>
              <a:rPr lang="ko-KR" altLang="en-US" dirty="0"/>
              <a:t>건설 </a:t>
            </a:r>
            <a:r>
              <a:rPr lang="en-US" altLang="ko-KR" dirty="0"/>
              <a:t>(</a:t>
            </a:r>
            <a:r>
              <a:rPr lang="ko-KR" altLang="en-US" dirty="0"/>
              <a:t>공사금액 </a:t>
            </a:r>
            <a:r>
              <a:rPr lang="en-US" altLang="ko-KR" dirty="0"/>
              <a:t> 62</a:t>
            </a:r>
            <a:r>
              <a:rPr lang="ko-KR" altLang="en-US" dirty="0"/>
              <a:t>억</a:t>
            </a:r>
            <a:r>
              <a:rPr lang="en-US" altLang="ko-KR" dirty="0"/>
              <a:t>, </a:t>
            </a:r>
            <a:r>
              <a:rPr lang="ko-KR" altLang="en-US" dirty="0" err="1"/>
              <a:t>공정율</a:t>
            </a:r>
            <a:r>
              <a:rPr lang="ko-KR" altLang="en-US" dirty="0"/>
              <a:t> </a:t>
            </a:r>
            <a:r>
              <a:rPr lang="en-US" altLang="ko-KR" dirty="0"/>
              <a:t> 92 %)</a:t>
            </a:r>
            <a:r>
              <a:rPr lang="ko-KR" altLang="en-US" dirty="0"/>
              <a:t> </a:t>
            </a:r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DA061CC-E082-48BC-BF6E-CAB5409C8042}"/>
              </a:ext>
            </a:extLst>
          </p:cNvPr>
          <p:cNvSpPr/>
          <p:nvPr/>
        </p:nvSpPr>
        <p:spPr>
          <a:xfrm>
            <a:off x="4631267" y="715614"/>
            <a:ext cx="4274989" cy="560884"/>
          </a:xfrm>
          <a:prstGeom prst="rect">
            <a:avLst/>
          </a:prstGeom>
          <a:solidFill>
            <a:srgbClr val="D0DCBC">
              <a:alpha val="40000"/>
            </a:srgb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1. </a:t>
            </a:r>
            <a:r>
              <a:rPr lang="ko-KR" altLang="en-US" sz="1100" dirty="0">
                <a:solidFill>
                  <a:schemeClr val="tx1"/>
                </a:solidFill>
              </a:rPr>
              <a:t>재해형태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추락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떨어짐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2. </a:t>
            </a:r>
            <a:r>
              <a:rPr lang="ko-KR" altLang="en-US" sz="1100" dirty="0">
                <a:solidFill>
                  <a:schemeClr val="tx1"/>
                </a:solidFill>
              </a:rPr>
              <a:t>재해정도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사망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명</a:t>
            </a:r>
            <a:r>
              <a:rPr lang="en-US" altLang="ko-KR" sz="1100" dirty="0">
                <a:solidFill>
                  <a:schemeClr val="tx1"/>
                </a:solidFill>
              </a:rPr>
              <a:t>(30</a:t>
            </a:r>
            <a:r>
              <a:rPr lang="ko-KR" altLang="en-US" sz="1100" dirty="0">
                <a:solidFill>
                  <a:schemeClr val="tx1"/>
                </a:solidFill>
              </a:rPr>
              <a:t>대 남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내국인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D46822B-8298-490D-B02C-BB6CCC7E39A2}"/>
              </a:ext>
            </a:extLst>
          </p:cNvPr>
          <p:cNvSpPr/>
          <p:nvPr/>
        </p:nvSpPr>
        <p:spPr>
          <a:xfrm>
            <a:off x="4631267" y="1336252"/>
            <a:ext cx="4274989" cy="4915400"/>
          </a:xfrm>
          <a:prstGeom prst="rect">
            <a:avLst/>
          </a:prstGeom>
          <a:solidFill>
            <a:srgbClr val="D0DCB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ko-KR" altLang="en-US" sz="1050" u="sng" dirty="0">
                <a:solidFill>
                  <a:schemeClr val="tx1"/>
                </a:solidFill>
              </a:rPr>
              <a:t>가</a:t>
            </a:r>
            <a:r>
              <a:rPr lang="en-US" altLang="ko-KR" sz="1050" u="sng" dirty="0">
                <a:solidFill>
                  <a:schemeClr val="tx1"/>
                </a:solidFill>
              </a:rPr>
              <a:t>. </a:t>
            </a:r>
            <a:r>
              <a:rPr lang="ko-KR" altLang="en-US" sz="1050" u="sng" dirty="0">
                <a:solidFill>
                  <a:schemeClr val="tx1"/>
                </a:solidFill>
              </a:rPr>
              <a:t>일시 </a:t>
            </a:r>
            <a:r>
              <a:rPr lang="en-US" altLang="ko-KR" sz="1050" u="sng" dirty="0">
                <a:solidFill>
                  <a:schemeClr val="tx1"/>
                </a:solidFill>
              </a:rPr>
              <a:t>: 2024.1.15(</a:t>
            </a:r>
            <a:r>
              <a:rPr lang="ko-KR" altLang="en-US" sz="1050" u="sng" dirty="0">
                <a:solidFill>
                  <a:schemeClr val="tx1"/>
                </a:solidFill>
              </a:rPr>
              <a:t>월</a:t>
            </a:r>
            <a:r>
              <a:rPr lang="en-US" altLang="ko-KR" sz="1050" u="sng" dirty="0">
                <a:solidFill>
                  <a:schemeClr val="tx1"/>
                </a:solidFill>
              </a:rPr>
              <a:t>) 22:30</a:t>
            </a:r>
            <a:r>
              <a:rPr lang="ko-KR" altLang="en-US" sz="1050" u="sng" dirty="0">
                <a:solidFill>
                  <a:schemeClr val="tx1"/>
                </a:solidFill>
              </a:rPr>
              <a:t>경 울산광역시 남구 </a:t>
            </a:r>
            <a:r>
              <a:rPr lang="ko-KR" altLang="en-US" sz="1050" u="sng" dirty="0" err="1">
                <a:solidFill>
                  <a:schemeClr val="tx1"/>
                </a:solidFill>
              </a:rPr>
              <a:t>황성동</a:t>
            </a:r>
            <a:r>
              <a:rPr lang="ko-KR" altLang="en-US" sz="1050" u="sng" dirty="0">
                <a:solidFill>
                  <a:schemeClr val="tx1"/>
                </a:solidFill>
              </a:rPr>
              <a:t> </a:t>
            </a:r>
            <a:r>
              <a:rPr lang="en-US" altLang="ko-KR" sz="1050" u="sng" dirty="0">
                <a:solidFill>
                  <a:schemeClr val="tx1"/>
                </a:solidFill>
              </a:rPr>
              <a:t>841-5</a:t>
            </a: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en-US" altLang="ko-KR" sz="1050" u="sng" dirty="0">
                <a:solidFill>
                  <a:schemeClr val="tx1"/>
                </a:solidFill>
              </a:rPr>
              <a:t>(</a:t>
            </a:r>
            <a:r>
              <a:rPr lang="ko-KR" altLang="en-US" sz="1050" u="sng" dirty="0">
                <a:solidFill>
                  <a:schemeClr val="tx1"/>
                </a:solidFill>
              </a:rPr>
              <a:t>울산 </a:t>
            </a:r>
            <a:r>
              <a:rPr lang="en-US" altLang="ko-KR" sz="1050" u="sng" dirty="0">
                <a:solidFill>
                  <a:schemeClr val="tx1"/>
                </a:solidFill>
              </a:rPr>
              <a:t>LNG</a:t>
            </a:r>
            <a:r>
              <a:rPr lang="ko-KR" altLang="en-US" sz="1050" u="sng" dirty="0">
                <a:solidFill>
                  <a:schemeClr val="tx1"/>
                </a:solidFill>
              </a:rPr>
              <a:t>터미널 배관 설비공사</a:t>
            </a:r>
            <a:r>
              <a:rPr lang="en-US" altLang="ko-KR" sz="1050" u="sng" dirty="0">
                <a:solidFill>
                  <a:schemeClr val="tx1"/>
                </a:solidFill>
              </a:rPr>
              <a:t>)          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나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개요 </a:t>
            </a:r>
            <a:r>
              <a:rPr lang="en-US" altLang="ko-KR" sz="1050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가스 배관 내부 세척 작업을 맡은 재해자가 배관 말단 앞에서 세척에 쓰인 </a:t>
            </a:r>
            <a:r>
              <a:rPr lang="ko-KR" altLang="en-US" sz="1050" dirty="0" err="1">
                <a:solidFill>
                  <a:schemeClr val="tx1"/>
                </a:solidFill>
              </a:rPr>
              <a:t>폴리피그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en-US" altLang="ko-KR" sz="1050" dirty="0" err="1">
                <a:solidFill>
                  <a:schemeClr val="tx1"/>
                </a:solidFill>
              </a:rPr>
              <a:t>polly</a:t>
            </a:r>
            <a:r>
              <a:rPr lang="en-US" altLang="ko-KR" sz="1050" dirty="0">
                <a:solidFill>
                  <a:schemeClr val="tx1"/>
                </a:solidFill>
              </a:rPr>
              <a:t> pig, </a:t>
            </a:r>
            <a:r>
              <a:rPr lang="ko-KR" altLang="en-US" sz="1050" dirty="0">
                <a:solidFill>
                  <a:schemeClr val="tx1"/>
                </a:solidFill>
              </a:rPr>
              <a:t>직경 </a:t>
            </a:r>
            <a:r>
              <a:rPr lang="en-US" altLang="ko-KR" sz="1050" dirty="0">
                <a:solidFill>
                  <a:schemeClr val="tx1"/>
                </a:solidFill>
              </a:rPr>
              <a:t>500mm)</a:t>
            </a:r>
            <a:r>
              <a:rPr lang="ko-KR" altLang="en-US" sz="1050" dirty="0">
                <a:solidFill>
                  <a:schemeClr val="tx1"/>
                </a:solidFill>
              </a:rPr>
              <a:t>를</a:t>
            </a: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>
                <a:solidFill>
                  <a:schemeClr val="tx1"/>
                </a:solidFill>
              </a:rPr>
              <a:t>빼내지 않고 임시로 배관을 막던 중  배관에 </a:t>
            </a:r>
            <a:r>
              <a:rPr lang="ko-KR" altLang="en-US" sz="1050" dirty="0" err="1">
                <a:solidFill>
                  <a:schemeClr val="tx1"/>
                </a:solidFill>
              </a:rPr>
              <a:t>끼어있던</a:t>
            </a:r>
            <a:r>
              <a:rPr lang="ko-KR" altLang="en-US" sz="1050" dirty="0">
                <a:solidFill>
                  <a:schemeClr val="tx1"/>
                </a:solidFill>
              </a:rPr>
              <a:t> 폴리 </a:t>
            </a:r>
            <a:r>
              <a:rPr lang="ko-KR" altLang="en-US" sz="1050" dirty="0" err="1">
                <a:solidFill>
                  <a:schemeClr val="tx1"/>
                </a:solidFill>
              </a:rPr>
              <a:t>피그에</a:t>
            </a:r>
            <a:r>
              <a:rPr lang="ko-KR" altLang="en-US" sz="1050" dirty="0">
                <a:solidFill>
                  <a:schemeClr val="tx1"/>
                </a:solidFill>
              </a:rPr>
              <a:t> 부딪혀 </a:t>
            </a:r>
            <a:r>
              <a:rPr lang="ko-KR" altLang="en-US" sz="1050" dirty="0" err="1">
                <a:solidFill>
                  <a:schemeClr val="tx1"/>
                </a:solidFill>
              </a:rPr>
              <a:t>튕겨나온</a:t>
            </a:r>
            <a:r>
              <a:rPr lang="ko-KR" altLang="en-US" sz="1050" dirty="0">
                <a:solidFill>
                  <a:schemeClr val="tx1"/>
                </a:solidFill>
              </a:rPr>
              <a:t> 배관 덮개</a:t>
            </a:r>
            <a:r>
              <a:rPr lang="en-US" altLang="ko-KR" sz="1050" dirty="0">
                <a:solidFill>
                  <a:schemeClr val="tx1"/>
                </a:solidFill>
              </a:rPr>
              <a:t>(blind </a:t>
            </a:r>
            <a:r>
              <a:rPr lang="en-US" altLang="ko-KR" sz="1050" dirty="0" err="1">
                <a:solidFill>
                  <a:schemeClr val="tx1"/>
                </a:solidFill>
              </a:rPr>
              <a:t>plange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에 맞아 사망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다</a:t>
            </a:r>
            <a:r>
              <a:rPr lang="en-US" altLang="ko-KR" sz="1050" dirty="0">
                <a:solidFill>
                  <a:schemeClr val="tx1"/>
                </a:solidFill>
              </a:rPr>
              <a:t>. </a:t>
            </a:r>
            <a:r>
              <a:rPr lang="ko-KR" altLang="en-US" sz="1050" dirty="0">
                <a:solidFill>
                  <a:schemeClr val="tx1"/>
                </a:solidFill>
              </a:rPr>
              <a:t>사고원인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조사중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추정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- </a:t>
            </a:r>
            <a:r>
              <a:rPr lang="ko-KR" altLang="en-US" sz="1050" dirty="0" err="1">
                <a:solidFill>
                  <a:schemeClr val="tx1"/>
                </a:solidFill>
              </a:rPr>
              <a:t>산업안전보건기준에관한</a:t>
            </a:r>
            <a:r>
              <a:rPr lang="ko-KR" altLang="en-US" sz="1050" dirty="0">
                <a:solidFill>
                  <a:schemeClr val="tx1"/>
                </a:solidFill>
              </a:rPr>
              <a:t> 규칙 제</a:t>
            </a:r>
            <a:r>
              <a:rPr lang="en-US" altLang="ko-KR" sz="1050" dirty="0">
                <a:solidFill>
                  <a:schemeClr val="tx1"/>
                </a:solidFill>
              </a:rPr>
              <a:t>92</a:t>
            </a:r>
            <a:r>
              <a:rPr lang="ko-KR" altLang="en-US" sz="1050" dirty="0">
                <a:solidFill>
                  <a:schemeClr val="tx1"/>
                </a:solidFill>
              </a:rPr>
              <a:t>조 사업주는 기계나 기구</a:t>
            </a:r>
            <a:r>
              <a:rPr lang="en-US" altLang="ko-KR" sz="1050" dirty="0">
                <a:solidFill>
                  <a:schemeClr val="tx1"/>
                </a:solidFill>
              </a:rPr>
              <a:t>,</a:t>
            </a:r>
            <a:r>
              <a:rPr lang="ko-KR" altLang="en-US" sz="1050" dirty="0">
                <a:solidFill>
                  <a:schemeClr val="tx1"/>
                </a:solidFill>
              </a:rPr>
              <a:t>설비 등의 내부에 압축된 기체 또는 액체 등이 방출되어 근로자가 위험해질 우려가 있으면 압축된 기체나 액체를 방출하고 작업지휘자를 배치하여 작업을 진행해야 한다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 err="1">
                <a:solidFill>
                  <a:schemeClr val="tx1"/>
                </a:solidFill>
              </a:rPr>
              <a:t>작업전</a:t>
            </a:r>
            <a:r>
              <a:rPr lang="ko-KR" altLang="en-US" sz="1050" dirty="0">
                <a:solidFill>
                  <a:schemeClr val="tx1"/>
                </a:solidFill>
              </a:rPr>
              <a:t> 안전점검 및 작업지휘차 배치 미흡 등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050" dirty="0">
                <a:solidFill>
                  <a:schemeClr val="tx1"/>
                </a:solidFill>
              </a:rPr>
              <a:t> - </a:t>
            </a:r>
            <a:r>
              <a:rPr lang="ko-KR" altLang="en-US" sz="1050" dirty="0">
                <a:solidFill>
                  <a:schemeClr val="tx1"/>
                </a:solidFill>
              </a:rPr>
              <a:t>일반적으로 </a:t>
            </a:r>
            <a:r>
              <a:rPr lang="ko-KR" altLang="en-US" sz="1050" dirty="0" err="1">
                <a:solidFill>
                  <a:schemeClr val="tx1"/>
                </a:solidFill>
              </a:rPr>
              <a:t>피그볼</a:t>
            </a:r>
            <a:r>
              <a:rPr lang="ko-KR" altLang="en-US" sz="1050" dirty="0">
                <a:solidFill>
                  <a:schemeClr val="tx1"/>
                </a:solidFill>
              </a:rPr>
              <a:t> 배관청소시 압축된 기체에 의한 폭발사고가 많이 발생</a:t>
            </a:r>
            <a:endParaRPr lang="en-US" altLang="ko-KR" sz="1050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AF41928-2EDB-423B-B223-31AAF7269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3"/>
          <a:stretch/>
        </p:blipFill>
        <p:spPr>
          <a:xfrm>
            <a:off x="7349067" y="98118"/>
            <a:ext cx="1659466" cy="42212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8DFE63F-9758-4103-A20A-36D393C0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714639"/>
            <a:ext cx="4274988" cy="24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EB2290E-04B8-4CD5-B43C-B3C7EDDD5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3" y="3119019"/>
            <a:ext cx="3614589" cy="31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05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  <a:prstDash val="sysDash"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36533</TotalTime>
  <Words>1670</Words>
  <Application>Microsoft Office PowerPoint</Application>
  <PresentationFormat>화면 슬라이드 쇼(4:3)</PresentationFormat>
  <Paragraphs>155</Paragraphs>
  <Slides>14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master</dc:creator>
  <cp:lastModifiedBy>상민 정</cp:lastModifiedBy>
  <cp:revision>923</cp:revision>
  <cp:lastPrinted>2023-02-22T04:36:22Z</cp:lastPrinted>
  <dcterms:created xsi:type="dcterms:W3CDTF">2022-05-11T03:44:14Z</dcterms:created>
  <dcterms:modified xsi:type="dcterms:W3CDTF">2024-01-29T02:13:19Z</dcterms:modified>
</cp:coreProperties>
</file>