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51" r:id="rId1"/>
    <p:sldMasterId id="2147488468" r:id="rId2"/>
    <p:sldMasterId id="2147488812" r:id="rId3"/>
  </p:sldMasterIdLst>
  <p:notesMasterIdLst>
    <p:notesMasterId r:id="rId35"/>
  </p:notesMasterIdLst>
  <p:handoutMasterIdLst>
    <p:handoutMasterId r:id="rId36"/>
  </p:handoutMasterIdLst>
  <p:sldIdLst>
    <p:sldId id="3276" r:id="rId4"/>
    <p:sldId id="3277" r:id="rId5"/>
    <p:sldId id="3434" r:id="rId6"/>
    <p:sldId id="3447" r:id="rId7"/>
    <p:sldId id="5108" r:id="rId8"/>
    <p:sldId id="3414" r:id="rId9"/>
    <p:sldId id="5109" r:id="rId10"/>
    <p:sldId id="5110" r:id="rId11"/>
    <p:sldId id="5111" r:id="rId12"/>
    <p:sldId id="5099" r:id="rId13"/>
    <p:sldId id="3437" r:id="rId14"/>
    <p:sldId id="3448" r:id="rId15"/>
    <p:sldId id="3449" r:id="rId16"/>
    <p:sldId id="3450" r:id="rId17"/>
    <p:sldId id="3451" r:id="rId18"/>
    <p:sldId id="3452" r:id="rId19"/>
    <p:sldId id="3453" r:id="rId20"/>
    <p:sldId id="3454" r:id="rId21"/>
    <p:sldId id="3455" r:id="rId22"/>
    <p:sldId id="5100" r:id="rId23"/>
    <p:sldId id="3456" r:id="rId24"/>
    <p:sldId id="3457" r:id="rId25"/>
    <p:sldId id="3458" r:id="rId26"/>
    <p:sldId id="5101" r:id="rId27"/>
    <p:sldId id="5102" r:id="rId28"/>
    <p:sldId id="5103" r:id="rId29"/>
    <p:sldId id="5104" r:id="rId30"/>
    <p:sldId id="5105" r:id="rId31"/>
    <p:sldId id="5106" r:id="rId32"/>
    <p:sldId id="3415" r:id="rId33"/>
    <p:sldId id="3336" r:id="rId34"/>
  </p:sldIdLst>
  <p:sldSz cx="9144000" cy="6858000" type="screen4x3"/>
  <p:notesSz cx="6807200" cy="99393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FF"/>
    <a:srgbClr val="003E68"/>
    <a:srgbClr val="FF9933"/>
    <a:srgbClr val="376092"/>
    <a:srgbClr val="004B7E"/>
    <a:srgbClr val="0E58B2"/>
    <a:srgbClr val="FFFF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>
      <p:cViewPr varScale="1">
        <p:scale>
          <a:sx n="88" d="100"/>
          <a:sy n="88" d="100"/>
        </p:scale>
        <p:origin x="110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mdrk\Desktop\&#49457;&#46020;&#51060;&#50644;&#51648;%20&#51216;&#44160;\&#49457;&#46020;&#51060;&#50644;&#51648;\&#44536;&#47000;&#54532;&#50857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mdrk\Desktop\&#49457;&#46020;&#51060;&#50644;&#51648;%20&#51216;&#44160;\&#49457;&#46020;&#51060;&#50644;&#51648;\&#44536;&#47000;&#54532;&#50857;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'2023건축본부하반기'!$Y$5:$Y$23</cx:f>
        <cx:lvl ptCount="19">
          <cx:pt idx="0">1.안전보건경영방침</cx:pt>
          <cx:pt idx="1">2.유해위험요인 확인점검 및 개선절차</cx:pt>
          <cx:pt idx="2">3.안전보건예산 편성 및 관리</cx:pt>
          <cx:pt idx="3">4.안전보건관계자 직무이행</cx:pt>
          <cx:pt idx="4">5.안전보건 인력배치</cx:pt>
          <cx:pt idx="5">6.종사자 의견청취</cx:pt>
          <cx:pt idx="6">7.중대산업재해 비상대응 매뉴얼</cx:pt>
          <cx:pt idx="7">8.재해발생시 재발방지대책 수립</cx:pt>
          <cx:pt idx="8">9.유관기관 시정명령 이행조치</cx:pt>
          <cx:pt idx="9">10.법령요지 등의 게시</cx:pt>
          <cx:pt idx="10">11.작업계획서 작성</cx:pt>
          <cx:pt idx="11">12.유해·위험·기계 등의 대한 조치</cx:pt>
          <cx:pt idx="12">13.안전보건대장의 작성·관리</cx:pt>
          <cx:pt idx="13">14.작업환경측정 운영 관리</cx:pt>
          <cx:pt idx="14">15.건강검진 시기 관리</cx:pt>
          <cx:pt idx="15">16.물질안전보건자료의 교육 및 게시</cx:pt>
          <cx:pt idx="16">17.안전보건관계자 교육 이수</cx:pt>
          <cx:pt idx="17">18.휴게시설 설치 관리</cx:pt>
          <cx:pt idx="18">19.본사 업무협조 및 권고사항 관리</cx:pt>
        </cx:lvl>
      </cx:strDim>
      <cx:numDim type="size">
        <cx:f>'2023건축본부하반기'!$Z$5:$Z$23</cx:f>
        <cx:lvl ptCount="19" formatCode="G/표준">
          <cx:pt idx="0">16</cx:pt>
          <cx:pt idx="1">16</cx:pt>
          <cx:pt idx="2">0</cx:pt>
          <cx:pt idx="3">13</cx:pt>
          <cx:pt idx="4">0</cx:pt>
          <cx:pt idx="5">5</cx:pt>
          <cx:pt idx="6">6</cx:pt>
          <cx:pt idx="7">0</cx:pt>
          <cx:pt idx="8">0</cx:pt>
          <cx:pt idx="9">0</cx:pt>
          <cx:pt idx="10">1</cx:pt>
          <cx:pt idx="11">0</cx:pt>
          <cx:pt idx="12">3</cx:pt>
          <cx:pt idx="13">4</cx:pt>
          <cx:pt idx="14">1</cx:pt>
          <cx:pt idx="15">1</cx:pt>
          <cx:pt idx="16">3</cx:pt>
          <cx:pt idx="17">0</cx:pt>
          <cx:pt idx="18">2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ko-KR" altLang="en-U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  <a:ea typeface="맑은 고딕" panose="020B0503020000020004" pitchFamily="50" charset="-127"/>
          </a:endParaRPr>
        </a:p>
      </cx:txPr>
    </cx:title>
    <cx:plotArea>
      <cx:plotAreaRegion>
        <cx:series layoutId="sunburst" uniqueId="{56959039-DA79-4F97-92C3-D18B6B69697A}">
          <cx:dataPt idx="0">
            <cx:spPr>
              <a:solidFill>
                <a:srgbClr val="FF0000"/>
              </a:solidFill>
            </cx:spPr>
          </cx:dataPt>
          <cx:dataPt idx="1">
            <cx:spPr>
              <a:solidFill>
                <a:srgbClr val="FF0000"/>
              </a:solidFill>
            </cx:spPr>
          </cx:dataPt>
          <cx:dataPt idx="3">
            <cx:spPr>
              <a:solidFill>
                <a:srgbClr val="FFFF00"/>
              </a:solidFill>
            </cx:spPr>
          </cx:dataPt>
          <cx:dataPt idx="6">
            <cx:spPr>
              <a:solidFill>
                <a:srgbClr val="FFC000"/>
              </a:solidFill>
            </cx:spPr>
          </cx:dataPt>
          <cx:dataPt idx="10">
            <cx:spPr>
              <a:solidFill>
                <a:srgbClr val="1F497D"/>
              </a:solidFill>
            </cx:spPr>
          </cx:dataPt>
          <cx:dataPt idx="12">
            <cx:spPr>
              <a:solidFill>
                <a:srgbClr val="1F497D"/>
              </a:solidFill>
            </cx:spPr>
          </cx:dataPt>
          <cx:dataPt idx="13">
            <cx:spPr>
              <a:solidFill>
                <a:srgbClr val="1F497D"/>
              </a:solidFill>
            </cx:spPr>
          </cx:dataPt>
          <cx:dataPt idx="14">
            <cx:spPr>
              <a:solidFill>
                <a:srgbClr val="3399FF"/>
              </a:solidFill>
            </cx:spPr>
          </cx:dataPt>
          <cx:dataPt idx="15">
            <cx:spPr>
              <a:solidFill>
                <a:srgbClr val="1F497D"/>
              </a:solidFill>
            </cx:spPr>
          </cx:dataPt>
          <cx:dataPt idx="16">
            <cx:spPr>
              <a:solidFill>
                <a:srgbClr val="3399FF"/>
              </a:solidFill>
            </cx:spPr>
          </cx:dataPt>
          <cx:dataPt idx="18">
            <cx:spPr>
              <a:solidFill>
                <a:srgbClr val="3399FF"/>
              </a:solidFill>
            </cx:spPr>
          </cx:dataPt>
          <cx:dataLabels pos="ctr">
            <cx:visibility seriesName="0" categoryName="1" value="0"/>
          </cx:dataLabels>
          <cx:dataId val="0"/>
        </cx:series>
      </cx:plotAreaRegion>
    </cx:plotArea>
  </cx:chart>
  <cx:spPr>
    <a:ln>
      <a:solidFill>
        <a:srgbClr val="FFFFFF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'2023건축본부하반기'!$S$27:$S$34</cx:f>
        <cx:lvl ptCount="8">
          <cx:pt idx="0">추락</cx:pt>
          <cx:pt idx="1">낙하</cx:pt>
          <cx:pt idx="2">붕괴·전도</cx:pt>
          <cx:pt idx="3">감전</cx:pt>
          <cx:pt idx="4">질식·화재</cx:pt>
          <cx:pt idx="5">건설기계</cx:pt>
          <cx:pt idx="6">유해위험기계·기구</cx:pt>
          <cx:pt idx="7">이동통로 확보</cx:pt>
        </cx:lvl>
      </cx:strDim>
      <cx:numDim type="size">
        <cx:f>'2023건축본부하반기'!$T$27:$T$34</cx:f>
        <cx:lvl ptCount="8" formatCode="G/표준">
          <cx:pt idx="0">38</cx:pt>
          <cx:pt idx="1">23</cx:pt>
          <cx:pt idx="2">11</cx:pt>
          <cx:pt idx="3">14</cx:pt>
          <cx:pt idx="4">7</cx:pt>
          <cx:pt idx="5">15</cx:pt>
          <cx:pt idx="6">10</cx:pt>
          <cx:pt idx="7">21</cx:pt>
        </cx:lvl>
      </cx:numDim>
    </cx:data>
  </cx:chartData>
  <cx:chart>
    <cx:plotArea>
      <cx:plotAreaRegion>
        <cx:series layoutId="sunburst" uniqueId="{C3614A7D-97B4-4978-9564-041E84D4D5C8}">
          <cx:spPr>
            <a:solidFill>
              <a:srgbClr val="3399FF"/>
            </a:solidFill>
          </cx:spPr>
          <cx:dataPt idx="0">
            <cx:spPr>
              <a:solidFill>
                <a:srgbClr val="FF0000"/>
              </a:solidFill>
            </cx:spPr>
          </cx:dataPt>
          <cx:dataPt idx="1">
            <cx:spPr>
              <a:solidFill>
                <a:srgbClr val="FFFF00"/>
              </a:solidFill>
            </cx:spPr>
          </cx:dataPt>
          <cx:dataPt idx="2">
            <cx:spPr>
              <a:solidFill>
                <a:srgbClr val="1F497D"/>
              </a:solidFill>
            </cx:spPr>
          </cx:dataPt>
          <cx:dataPt idx="4">
            <cx:spPr>
              <a:solidFill>
                <a:srgbClr val="1F497D"/>
              </a:solidFill>
            </cx:spPr>
          </cx:dataPt>
          <cx:dataPt idx="5">
            <cx:spPr>
              <a:solidFill>
                <a:srgbClr val="1F497D"/>
              </a:solidFill>
            </cx:spPr>
          </cx:dataPt>
          <cx:dataPt idx="7">
            <cx:spPr>
              <a:solidFill>
                <a:srgbClr val="FFC000"/>
              </a:solidFill>
            </cx:spPr>
          </cx:dataPt>
          <cx:dataLabels pos="ctr">
            <cx:visibility seriesName="0" categoryName="1" value="0"/>
            <cx:dataLabel idx="0">
              <cx:visibility seriesName="0" categoryName="1" value="0"/>
            </cx:dataLabel>
          </cx:dataLabels>
          <cx:dataId val="0"/>
        </cx:series>
      </cx:plotAreaRegion>
    </cx:plotArea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B539-4B86-4EFA-89F1-E554A8D6B05B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3B7B-BF3F-4E4D-B679-C77840E6F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21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1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1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91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1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A0BD3D0E-9384-4D07-9B7E-9522B2E775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21172" y="10248218"/>
            <a:ext cx="2924575" cy="5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latinLnBrk="0">
              <a:spcBef>
                <a:spcPct val="0"/>
              </a:spcBef>
            </a:pPr>
            <a:fld id="{78414871-811E-4737-A707-6C73254D4EDD}" type="slidenum">
              <a:rPr kumimoji="0" lang="ko-KR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r" latinLnBrk="0">
                <a:spcBef>
                  <a:spcPct val="0"/>
                </a:spcBef>
              </a:pPr>
              <a:t>30</a:t>
            </a:fld>
            <a:endParaRPr kumimoji="0" lang="en-US" altLang="ko-KR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1038" y="809625"/>
            <a:ext cx="5392737" cy="404653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33511098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5312598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2987488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C159704-3C5B-46B2-8643-F10DFF2AA03F}" type="datetimeFigureOut">
              <a:rPr lang="ko-KR" altLang="en-US" smtClean="0"/>
              <a:pPr/>
              <a:t>2023-10-30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FDE7335-8367-4327-B9E0-ACB2F86814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76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C584-0A7B-45F1-A71B-30C3815B8A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146829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C398-B18E-44CD-AF36-3391C88501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1574645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E25B-0A05-4201-9B36-52DEB38A08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0942774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F198-E10B-4011-B75D-29D954FC57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41195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5BDF-2DF1-410F-85F6-19BB48F5E1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21657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8A95-D333-47D9-A4AD-2C119D567E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961051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14674112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E2B5-D01E-40BC-9ACB-61080B1051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204077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FA67-8B68-4D72-8BAB-7B93E04A57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776199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6F09-527A-4FF3-803B-5554436186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910509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0438-D2B3-40A3-8E65-979864E4DB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9165974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B620-8D67-404B-9802-3004DDA9BD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174767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B939-7E58-451F-A588-8544961AB0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507372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2723188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759080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9111753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692265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68403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2322002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5121356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flipV="1">
            <a:off x="0" y="392113"/>
            <a:ext cx="9144000" cy="746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solidFill>
                <a:srgbClr val="FFFFCC"/>
              </a:solidFill>
            </a:endParaRPr>
          </a:p>
        </p:txBody>
      </p:sp>
      <p:sp>
        <p:nvSpPr>
          <p:cNvPr id="6049795" name="Text Box 3"/>
          <p:cNvSpPr txBox="1">
            <a:spLocks noChangeArrowheads="1"/>
          </p:cNvSpPr>
          <p:nvPr/>
        </p:nvSpPr>
        <p:spPr bwMode="auto">
          <a:xfrm>
            <a:off x="1196975" y="65738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defRPr/>
            </a:pPr>
            <a:endParaRPr kumimoji="0" lang="ko-KR" altLang="ko-KR" sz="1200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9796" name="Text Box 4"/>
          <p:cNvSpPr txBox="1">
            <a:spLocks noChangeArrowheads="1"/>
          </p:cNvSpPr>
          <p:nvPr/>
        </p:nvSpPr>
        <p:spPr bwMode="auto">
          <a:xfrm>
            <a:off x="8039100" y="65833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defRPr/>
            </a:pPr>
            <a:endParaRPr kumimoji="0" lang="ko-KR" altLang="ko-KR" sz="1200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9797" name="Text Box 5"/>
          <p:cNvSpPr txBox="1">
            <a:spLocks noChangeArrowheads="1"/>
          </p:cNvSpPr>
          <p:nvPr/>
        </p:nvSpPr>
        <p:spPr bwMode="auto">
          <a:xfrm>
            <a:off x="7924800" y="2190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defRPr/>
            </a:pPr>
            <a:endParaRPr kumimoji="0" lang="ko-KR" altLang="ko-KR" sz="1200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9798" name="Rectangle 6"/>
          <p:cNvSpPr>
            <a:spLocks noChangeArrowheads="1"/>
          </p:cNvSpPr>
          <p:nvPr/>
        </p:nvSpPr>
        <p:spPr bwMode="auto">
          <a:xfrm>
            <a:off x="6553200" y="28575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l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defRPr/>
            </a:pPr>
            <a:endParaRPr kumimoji="0" lang="ko-KR" altLang="ko-KR" sz="1200" b="1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13" r:id="rId1"/>
    <p:sldLayoutId id="2147488814" r:id="rId2"/>
    <p:sldLayoutId id="2147488815" r:id="rId3"/>
    <p:sldLayoutId id="2147488816" r:id="rId4"/>
    <p:sldLayoutId id="2147488817" r:id="rId5"/>
    <p:sldLayoutId id="2147488818" r:id="rId6"/>
    <p:sldLayoutId id="2147488819" r:id="rId7"/>
    <p:sldLayoutId id="2147488820" r:id="rId8"/>
    <p:sldLayoutId id="2147488821" r:id="rId9"/>
    <p:sldLayoutId id="2147488822" r:id="rId10"/>
    <p:sldLayoutId id="2147488823" r:id="rId11"/>
    <p:sldLayoutId id="2147488824" r:id="rId12"/>
    <p:sldLayoutId id="2147488837" r:id="rId13"/>
  </p:sldLayoutIdLst>
  <p:transition>
    <p:sndAc>
      <p:stSnd>
        <p:snd r:embed="rId15" name="CAMERA.WAV"/>
      </p:stSnd>
    </p:sndAc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44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6"/>
        </a:buBlip>
        <a:defRPr kumimoji="1"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7"/>
        </a:buBlip>
        <a:defRPr kumimoji="1" sz="2800" kern="1200">
          <a:solidFill>
            <a:srgbClr val="99FF99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8"/>
        </a:buBlip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9"/>
        </a:buBlip>
        <a:defRPr kumimoji="1" sz="2000" kern="1200">
          <a:solidFill>
            <a:srgbClr val="FFCCCC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20"/>
        </a:buBlip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 kumimoji="1" sz="1400" b="1">
                <a:solidFill>
                  <a:srgbClr val="FFFF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 kumimoji="1" sz="1400" b="1">
                <a:solidFill>
                  <a:srgbClr val="FFFF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anose="05000000000000000000" pitchFamily="2" charset="2"/>
              <a:buNone/>
              <a:defRPr kumimoji="1" sz="1400" b="1">
                <a:solidFill>
                  <a:srgbClr val="FFFF00"/>
                </a:solidFill>
                <a:latin typeface="-윤고딕150"/>
                <a:ea typeface="-윤고딕150"/>
                <a:cs typeface="-윤고딕150"/>
              </a:defRPr>
            </a:lvl1pPr>
          </a:lstStyle>
          <a:p>
            <a:pPr>
              <a:defRPr/>
            </a:pPr>
            <a:fld id="{6FCFB574-C40A-4C89-BFD8-1BC6154937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</p:sldLayoutIdLst>
  <p:transition>
    <p:wipe dir="d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 sz="1400" b="1">
                <a:solidFill>
                  <a:srgbClr val="FFFF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defRPr sz="1400" b="1">
                <a:solidFill>
                  <a:srgbClr val="FFFF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20000"/>
              </a:spcBef>
              <a:buClr>
                <a:srgbClr val="3333CC"/>
              </a:buClr>
              <a:buSzPct val="80000"/>
              <a:buFont typeface="Wingdings" panose="05000000000000000000" pitchFamily="2" charset="2"/>
              <a:buNone/>
              <a:defRPr sz="1400" b="1">
                <a:solidFill>
                  <a:srgbClr val="FFFF00"/>
                </a:solidFill>
                <a:latin typeface="-윤고딕150"/>
                <a:ea typeface="-윤고딕150"/>
                <a:cs typeface="-윤고딕150"/>
              </a:defRPr>
            </a:lvl1pPr>
          </a:lstStyle>
          <a:p>
            <a:pPr>
              <a:defRPr/>
            </a:pPr>
            <a:fld id="{B175AC06-963D-44F1-B613-F1127C63E0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6" r:id="rId1"/>
    <p:sldLayoutId id="2147488827" r:id="rId2"/>
    <p:sldLayoutId id="2147488828" r:id="rId3"/>
    <p:sldLayoutId id="2147488829" r:id="rId4"/>
    <p:sldLayoutId id="2147488830" r:id="rId5"/>
    <p:sldLayoutId id="2147488831" r:id="rId6"/>
    <p:sldLayoutId id="2147488832" r:id="rId7"/>
    <p:sldLayoutId id="2147488833" r:id="rId8"/>
    <p:sldLayoutId id="2147488834" r:id="rId9"/>
    <p:sldLayoutId id="2147488835" r:id="rId10"/>
    <p:sldLayoutId id="2147488836" r:id="rId11"/>
  </p:sldLayoutIdLst>
  <p:transition>
    <p:wipe dir="d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3502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ko-KR" sz="3600" i="0" dirty="0"/>
              <a:t>    </a:t>
            </a:r>
            <a:r>
              <a:rPr lang="ko-KR" altLang="en-US" sz="2800" i="0" dirty="0">
                <a:solidFill>
                  <a:srgbClr val="00B0F0"/>
                </a:solidFill>
              </a:rPr>
              <a:t>중대재해처벌법 이행확인 점검</a:t>
            </a:r>
            <a:r>
              <a:rPr lang="en-US" altLang="ko-KR" sz="3600" i="0" dirty="0"/>
              <a:t/>
            </a:r>
            <a:br>
              <a:rPr lang="en-US" altLang="ko-KR" sz="3600" i="0" dirty="0"/>
            </a:br>
            <a:r>
              <a:rPr lang="en-US" altLang="ko-KR" sz="3600" i="0" dirty="0"/>
              <a:t>    </a:t>
            </a:r>
            <a:r>
              <a:rPr lang="en-US" altLang="ko-KR" i="0" dirty="0"/>
              <a:t>2023</a:t>
            </a:r>
            <a:r>
              <a:rPr lang="ko-KR" altLang="en-US" i="0" dirty="0"/>
              <a:t>년 하반기 정기점검 강평</a:t>
            </a:r>
            <a:r>
              <a:rPr lang="en-US" altLang="ko-KR" sz="2000" i="0" dirty="0"/>
              <a:t/>
            </a:r>
            <a:br>
              <a:rPr lang="en-US" altLang="ko-KR" sz="2000" i="0" dirty="0"/>
            </a:br>
            <a:r>
              <a:rPr lang="en-US" altLang="ko-KR" sz="3600" i="0" dirty="0"/>
              <a:t>                 (</a:t>
            </a:r>
            <a:r>
              <a:rPr lang="ko-KR" altLang="en-US" sz="3600" i="0" dirty="0"/>
              <a:t>주</a:t>
            </a:r>
            <a:r>
              <a:rPr lang="en-US" altLang="ko-KR" sz="3600" i="0" dirty="0"/>
              <a:t>)</a:t>
            </a:r>
            <a:r>
              <a:rPr lang="ko-KR" altLang="en-US" sz="3600" i="0" dirty="0" err="1"/>
              <a:t>성도이엔지</a:t>
            </a:r>
            <a:endParaRPr lang="en-US" altLang="ko-KR" sz="3600" i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8825" y="3141663"/>
            <a:ext cx="7772400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ko-KR" b="1" u="sng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b="1" u="sng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ko-KR" sz="4000" b="1" u="sng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2023. 10. 30.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ko-KR" sz="4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ko-KR" sz="4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ko-KR" sz="4000" dirty="0"/>
              <a:t>(</a:t>
            </a:r>
            <a:r>
              <a:rPr lang="ko-KR" altLang="en-US" sz="4000" dirty="0"/>
              <a:t>주</a:t>
            </a:r>
            <a:r>
              <a:rPr lang="en-US" altLang="ko-KR" sz="4000" dirty="0"/>
              <a:t>)</a:t>
            </a:r>
            <a:r>
              <a:rPr lang="ko-KR" altLang="en-US" sz="4000" dirty="0"/>
              <a:t>제이세이프티</a:t>
            </a:r>
            <a:r>
              <a:rPr lang="ko-KR" altLang="en-US" sz="3600" dirty="0"/>
              <a:t> 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06FC53-4635-6CBB-4781-E3781FEBB31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060575"/>
            <a:ext cx="4679950" cy="4483100"/>
            <a:chOff x="-703" y="935"/>
            <a:chExt cx="2948" cy="2824"/>
          </a:xfrm>
        </p:grpSpPr>
        <p:sp>
          <p:nvSpPr>
            <p:cNvPr id="2181123" name="Oval 3">
              <a:extLst>
                <a:ext uri="{FF2B5EF4-FFF2-40B4-BE49-F238E27FC236}">
                  <a16:creationId xmlns:a16="http://schemas.microsoft.com/office/drawing/2014/main" id="{C88BAB1C-AED4-94D9-E3EE-24D47722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03" y="935"/>
              <a:ext cx="2948" cy="282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81124" name="Oval 4">
              <a:extLst>
                <a:ext uri="{FF2B5EF4-FFF2-40B4-BE49-F238E27FC236}">
                  <a16:creationId xmlns:a16="http://schemas.microsoft.com/office/drawing/2014/main" id="{5BCA5D4F-953F-DD37-D923-D15B68A43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5" y="1192"/>
              <a:ext cx="2412" cy="231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4902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81125" name="Oval 5">
              <a:extLst>
                <a:ext uri="{FF2B5EF4-FFF2-40B4-BE49-F238E27FC236}">
                  <a16:creationId xmlns:a16="http://schemas.microsoft.com/office/drawing/2014/main" id="{76FA1E0B-AFDE-67FE-3535-EF9AB1667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8" y="1256"/>
              <a:ext cx="2278" cy="2182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b="-198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endParaRPr kumimoji="1" lang="ko-KR" altLang="ko-K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6739" name="Rectangle 6">
            <a:extLst>
              <a:ext uri="{FF2B5EF4-FFF2-40B4-BE49-F238E27FC236}">
                <a16:creationId xmlns:a16="http://schemas.microsoft.com/office/drawing/2014/main" id="{B8C23986-B351-6304-A08F-B07DBF49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7848600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</a:pPr>
            <a:r>
              <a:rPr kumimoji="1" lang="en-US" altLang="ko-KR" sz="44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3)</a:t>
            </a:r>
            <a:r>
              <a:rPr kumimoji="1" lang="ko-KR" altLang="en-US" sz="4400" dirty="0" err="1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현장별</a:t>
            </a:r>
            <a:r>
              <a:rPr kumimoji="1" lang="ko-KR" altLang="en-US" sz="44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점검결과</a:t>
            </a:r>
            <a:endParaRPr kumimoji="1" lang="en-US" altLang="ko-KR" sz="4400" dirty="0">
              <a:solidFill>
                <a:srgbClr val="00FF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 eaLnBrk="1" latin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</a:pPr>
            <a:r>
              <a:rPr kumimoji="1" lang="ko-KR" altLang="en-US" sz="30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종합건설 사업본부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1.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판교 제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2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테크노밸리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E8-5BL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신축공사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(2023.09.06)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5991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안전보건목표에 따른 주기적인 성과측정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전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공종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최초 위험성평가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- T/C,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리프트</a:t>
                      </a: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곤도라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설치</a:t>
                      </a: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·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해체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정기 위험성평가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시스템비계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출입구 안전난간 설치 및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유공발판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지지력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확보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전도방지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벽이음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 개구부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27mm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이상의 강관파이프 사용한 충분한 강도의 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안전난간 설치 등</a:t>
                      </a:r>
                      <a:endParaRPr kumimoji="1" lang="ko-KR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매일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TBM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당일 위험성평가 내용 근로자 전파 및 공유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개인 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건강상태 확인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-A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 사다리 사용시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최상단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발판 사용 금지 및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관리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감독자 상주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3F5E855-D224-4D15-A38B-D78ACF101E4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1844824"/>
            <a:ext cx="4156168" cy="22318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277D11A-4BE9-969F-F490-1A223EDC6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20" y="1849017"/>
            <a:ext cx="4066330" cy="22276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2.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안성시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대덕면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모산리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1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공장 신축공사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(2023.09.08)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31975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수시 위험성평가시 근로자 참여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위험요인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도출시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구체적인 원인 작성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</a:t>
                      </a:r>
                      <a:r>
                        <a:rPr kumimoji="1" lang="en-US" altLang="ko-KR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*</a:t>
                      </a:r>
                      <a:r>
                        <a:rPr kumimoji="1" lang="ko-KR" altLang="en-US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상부작업시 추락</a:t>
                      </a:r>
                      <a:r>
                        <a:rPr kumimoji="1" lang="en-US" altLang="ko-KR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감전 위험</a:t>
                      </a:r>
                      <a:endParaRPr kumimoji="1" lang="en-US" altLang="ko-KR" sz="1300" b="1" kern="1200" dirty="0"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=&gt;T/L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리미트스위치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고정시켜 상승상태로 이동중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장비 전도로 근로자 추락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협착 위험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근로자 정기 안전보건교육 법정 이수시간 준수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-A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 사다리 사용시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실시 및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아웃트리거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개인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보호구 착용 등 안전조치 철저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테이블리프트 사용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리미트스위치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과상승방지봉 등 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안전장치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정위치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공장 증축공사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철골빔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중량물 취급 작업계획 수립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및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달기구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주기적인 점검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철골빔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상부 근로자 이동구간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안전대부착설비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및 하부 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타 근로자 접근통제조치 실시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8F716183-BC12-466B-A04E-6381CB3F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2" y="1889222"/>
            <a:ext cx="4106154" cy="21874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1501376-56D1-4D20-8C5B-DE1B444C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80" y="1893415"/>
            <a:ext cx="4055270" cy="21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3. 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㈜</a:t>
            </a:r>
            <a:r>
              <a:rPr kumimoji="0" lang="ko-KR" altLang="en-US" sz="2200" b="1" dirty="0" err="1">
                <a:solidFill>
                  <a:srgbClr val="000000"/>
                </a:solidFill>
              </a:rPr>
              <a:t>빅텍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-</a:t>
            </a:r>
            <a:r>
              <a:rPr kumimoji="0" lang="ko-KR" altLang="en-US" sz="2200" b="1" dirty="0" err="1">
                <a:solidFill>
                  <a:srgbClr val="000000"/>
                </a:solidFill>
              </a:rPr>
              <a:t>에이스웨이브텍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㈜ 송도 사옥 신축공사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(2023.09.26)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24127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발코니 출입구 등 유리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미설치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구간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안전울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웨빙띠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등 근로자 접근금지조치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용접기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충전부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공도구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손잡이 절연조치 및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분전반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가설콘센트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접지회로 구성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외부 벽체 마감 고소작업차 사용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근로자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안전대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별도의 부착설비 또는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붐대에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체결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67C8E08-A262-CAA1-187D-C5FC5619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844825"/>
            <a:ext cx="4187825" cy="22318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8ADC4D5-D001-5CBA-8824-0CC9C2E7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5" y="1844825"/>
            <a:ext cx="4064915" cy="22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4.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한국경제신문 부평 윤전공장 신축공사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(2023.09.27)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51089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수시 위험성평가 안전시설물 설치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공종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추가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노사협의체 조직원 재구성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공사 안전보건대장 이행확인 점검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복공판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단부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개구부 발생구간 덮개 설치 및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흙막이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가시설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근로자 이동시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안전대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부착설비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전방향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현장에서 사용중인 섬유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슬링벨트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폐기기준 준수 및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별도 보관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철물 등 중량물 전용 인양함 사용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덤프트럭 후진구간 유도자 배치하여 근로자 출입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금지조치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건설장비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후사경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안전장치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정위치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127FB5E5-10D8-475D-B578-2AFB7ECF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6" y="1855937"/>
            <a:ext cx="4115818" cy="22207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EEB051E-74A9-A456-86EB-5CEDE11B8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27" y="1882946"/>
            <a:ext cx="4032249" cy="21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5.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㈜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유피케미칼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2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공장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9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동 증축공사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(2023.10.05)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57484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주기적인 안전보건목표 성과측정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작업환경측정 착공 이후 </a:t>
                      </a: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30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일 이내 측정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근로자 건강검진 이후 질병 유소견자 추적관리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중량 자재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굴착기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버켓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별도 장소 보관 및 주변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굴착기 사용 중량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후크해지장치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안전장치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정위치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섬유벨트 마모 상태 확인후 폐기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교체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굴착법면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법적기울기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준수 및 건설장비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동시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작업 구간 유도자 배치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538E56B7-D9B4-8A45-E60E-6D9861387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854888"/>
            <a:ext cx="4187825" cy="219928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E4257F4-6B99-4F61-7D2E-68E22D12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14" y="1864954"/>
            <a:ext cx="4061036" cy="21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6.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아산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삼성웰스토리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CK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건축공사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(2023.10.11)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13370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주기적인 안전보건목표 성과측정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위험성평가 실시규정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재수립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-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목적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방법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절차 등 포함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공사 안전보건대장 이행확인 점검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굴착법면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법적 기울기 준수 및 굴착기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버켓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이탈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방지핀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후크해지장치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각종 안전장치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정위치</a:t>
                      </a:r>
                      <a:endParaRPr kumimoji="1" lang="ko-KR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구조물 상부 추락위험구간 안전난간 설치 및 작업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중인 근로자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안전대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착용 및 작업지휘자 상주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건설장비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동시 작업구간 유도자 배치 및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동선 구분하여 설치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26D21EA5-E412-5CB2-D4E1-75F3E8B47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844824"/>
            <a:ext cx="4153708" cy="22318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288DCAA-33CD-3256-2D66-187A4EA89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6" y="1844824"/>
            <a:ext cx="4066367" cy="22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7. 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화성 </a:t>
            </a:r>
            <a:r>
              <a:rPr kumimoji="0" lang="ko-KR" altLang="en-US" sz="2200" b="1" dirty="0" err="1">
                <a:solidFill>
                  <a:srgbClr val="000000"/>
                </a:solidFill>
              </a:rPr>
              <a:t>도쿄일렉트론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 코리아 르네상스 프로젝트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(2023.10.13)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80274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위험요인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도출시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구체적인 원인 작성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</a:t>
                      </a:r>
                      <a:r>
                        <a:rPr kumimoji="1" lang="en-US" altLang="ko-KR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*</a:t>
                      </a:r>
                      <a:r>
                        <a:rPr kumimoji="1" lang="ko-KR" altLang="en-US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시스템 비계 설치시 추락 위험</a:t>
                      </a:r>
                      <a:endParaRPr kumimoji="1" lang="en-US" altLang="ko-KR" sz="1300" b="1" kern="1200" dirty="0"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=&gt;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시스템 비계 설치시 근로자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안전대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미착용으로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작업 중 추락 위험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작업환경측정 착공 이후 </a:t>
                      </a: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30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일 이내 측정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데크플레이트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추락 위험구간 안전난간 설치 및 용접작업 구간 불티방지막 설치 및 화재감시인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이동통로 상단 설치된 안전난간 하부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낙하물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방지용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발끝막이판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또는 수직보호망 설치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계단실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동바리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수직도 준수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테이블리프트에서 철골 이동시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안전대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두줄걸이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체결 철저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00000000-0008-0000-0300-00001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5" y="1852232"/>
            <a:ext cx="4111053" cy="221532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49" y="1874458"/>
            <a:ext cx="4085901" cy="21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0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8.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용인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테스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연구동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신축공사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(2023.10.16)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16661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측정 가능한 정량적인 안전보건목표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재수립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2.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선정된 </a:t>
                      </a:r>
                      <a:r>
                        <a:rPr kumimoji="1" lang="ko-KR" alt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공종의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세밀한 단위작업 분류하여 위험요인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도출 요함</a:t>
                      </a: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토공 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브레이커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작업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가시설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사전굴착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작업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직영 </a:t>
                      </a: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: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안전시설물 설치 작업 등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 출입구 장비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이동통로 구획 설정 및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굴착기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동시 작업구간 신호수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토류판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미설치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굴착법면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법적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안정기울기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확보 및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가시설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상부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낙하물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방호조치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옥외에서 장시간 사용하는 섬유벨트 별도 보관 및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폐기기준 준수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1F2F150-9EB2-1E5D-D144-D58A86E2F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0" y="1875682"/>
            <a:ext cx="4110627" cy="22010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90E407-CC0C-0CB9-A76C-F3F79A813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8" y="1875683"/>
            <a:ext cx="4061431" cy="22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3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9. </a:t>
            </a:r>
            <a:r>
              <a:rPr kumimoji="0" lang="ko-KR" altLang="en-US" sz="2200" b="1" dirty="0" err="1">
                <a:solidFill>
                  <a:srgbClr val="000000"/>
                </a:solidFill>
              </a:rPr>
              <a:t>한국알박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Technology Center 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평택 신축공사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(2023.10.18)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70944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구체적인 유해위험요인 도출 요함</a:t>
                      </a: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*</a:t>
                      </a:r>
                      <a:r>
                        <a:rPr kumimoji="1" lang="ko-KR" altLang="en-US" sz="1300" b="1" kern="1200" dirty="0">
                          <a:solidFill>
                            <a:srgbClr val="FF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상부 작업간 추락으로 인한 위험</a:t>
                      </a:r>
                      <a:endParaRPr kumimoji="1" lang="en-US" altLang="ko-KR" sz="1300" b="1" kern="1200" dirty="0"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=&gt;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데크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상부 안전난간 미 설치 구간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이동 중 추락 위험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=&gt;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테이블리프트 </a:t>
                      </a:r>
                      <a:r>
                        <a:rPr kumimoji="1" lang="ko-KR" altLang="en-US" sz="1300" b="1" kern="1200" dirty="0" err="1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안전대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미 착용으로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           </a:t>
                      </a:r>
                      <a:r>
                        <a:rPr kumimoji="1" lang="ko-KR" altLang="en-US" sz="1300" b="1" kern="1200" dirty="0">
                          <a:solidFill>
                            <a:srgbClr val="00FF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근로자 추락 위험</a:t>
                      </a:r>
                      <a:endParaRPr kumimoji="1" lang="en-US" altLang="ko-KR" sz="1300" b="1" kern="1200" dirty="0">
                        <a:solidFill>
                          <a:srgbClr val="00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데크플레이트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오픈 구간 안전난간 수직보호망 또는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발끝막이판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등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낙하물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예방조치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철골기둥 비계 승강사다리 교차되도록 설치 또는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추락방지대 설치 및 전 구간 발판 설치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중량물 취급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적정한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달기구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선정 및 와이어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슬링벨트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작업 전 수시 점검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A8F635A0-8E64-090C-BC2B-6F25DEE69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8" y="1868349"/>
            <a:ext cx="4115817" cy="220835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7E7C394-5780-3D48-DABC-2F9B51BFC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58" y="1868349"/>
            <a:ext cx="4057692" cy="22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직사각형 2"/>
          <p:cNvSpPr>
            <a:spLocks noChangeArrowheads="1"/>
          </p:cNvSpPr>
          <p:nvPr/>
        </p:nvSpPr>
        <p:spPr bwMode="auto">
          <a:xfrm>
            <a:off x="900113" y="2524125"/>
            <a:ext cx="7488237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kumimoji="0" lang="ko-KR" altLang="en-US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현장점검 현황</a:t>
            </a:r>
            <a:endParaRPr kumimoji="0" lang="ko-KR" altLang="en-US" sz="34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직사각형 2"/>
          <p:cNvSpPr>
            <a:spLocks noChangeArrowheads="1"/>
          </p:cNvSpPr>
          <p:nvPr/>
        </p:nvSpPr>
        <p:spPr bwMode="auto">
          <a:xfrm>
            <a:off x="898525" y="4501778"/>
            <a:ext cx="7488238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kumimoji="0" lang="ko-KR" altLang="en-US" sz="3400" b="1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현장별</a:t>
            </a:r>
            <a:r>
              <a:rPr kumimoji="0" lang="ko-KR" altLang="en-US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점검 결과</a:t>
            </a:r>
            <a:endParaRPr kumimoji="0" lang="ko-KR" altLang="en-US" sz="34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8" name="직사각형 3"/>
          <p:cNvSpPr>
            <a:spLocks noChangeArrowheads="1"/>
          </p:cNvSpPr>
          <p:nvPr/>
        </p:nvSpPr>
        <p:spPr bwMode="auto">
          <a:xfrm>
            <a:off x="898525" y="3505319"/>
            <a:ext cx="7488238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kumimoji="0" lang="ko-KR" altLang="en-US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현장점검 분석 결과</a:t>
            </a:r>
            <a:endParaRPr kumimoji="0" lang="ko-KR" altLang="en-US" sz="34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9" name="직사각형 2"/>
          <p:cNvSpPr>
            <a:spLocks noChangeArrowheads="1"/>
          </p:cNvSpPr>
          <p:nvPr/>
        </p:nvSpPr>
        <p:spPr bwMode="auto">
          <a:xfrm>
            <a:off x="900113" y="1109663"/>
            <a:ext cx="7488237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8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        차</a:t>
            </a:r>
          </a:p>
        </p:txBody>
      </p:sp>
      <p:sp>
        <p:nvSpPr>
          <p:cNvPr id="2" name="직사각형 2">
            <a:extLst>
              <a:ext uri="{FF2B5EF4-FFF2-40B4-BE49-F238E27FC236}">
                <a16:creationId xmlns:a16="http://schemas.microsoft.com/office/drawing/2014/main" id="{2E0F5759-7E7C-473B-2795-3168A1A4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5517232"/>
            <a:ext cx="7488238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kumimoji="0" lang="ko-KR" altLang="en-US" sz="34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총평</a:t>
            </a:r>
            <a:endParaRPr kumimoji="0" lang="ko-KR" altLang="en-US" sz="34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06FC53-4635-6CBB-4781-E3781FEBB31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060575"/>
            <a:ext cx="4679950" cy="4483100"/>
            <a:chOff x="-703" y="935"/>
            <a:chExt cx="2948" cy="2824"/>
          </a:xfrm>
        </p:grpSpPr>
        <p:sp>
          <p:nvSpPr>
            <p:cNvPr id="2181123" name="Oval 3">
              <a:extLst>
                <a:ext uri="{FF2B5EF4-FFF2-40B4-BE49-F238E27FC236}">
                  <a16:creationId xmlns:a16="http://schemas.microsoft.com/office/drawing/2014/main" id="{C88BAB1C-AED4-94D9-E3EE-24D47722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03" y="935"/>
              <a:ext cx="2948" cy="282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81124" name="Oval 4">
              <a:extLst>
                <a:ext uri="{FF2B5EF4-FFF2-40B4-BE49-F238E27FC236}">
                  <a16:creationId xmlns:a16="http://schemas.microsoft.com/office/drawing/2014/main" id="{5BCA5D4F-953F-DD37-D923-D15B68A43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5" y="1192"/>
              <a:ext cx="2412" cy="231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4902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81125" name="Oval 5">
              <a:extLst>
                <a:ext uri="{FF2B5EF4-FFF2-40B4-BE49-F238E27FC236}">
                  <a16:creationId xmlns:a16="http://schemas.microsoft.com/office/drawing/2014/main" id="{76FA1E0B-AFDE-67FE-3535-EF9AB1667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8" y="1256"/>
              <a:ext cx="2278" cy="2182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b="-198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endParaRPr kumimoji="1" lang="ko-KR" altLang="ko-K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6739" name="Rectangle 6">
            <a:extLst>
              <a:ext uri="{FF2B5EF4-FFF2-40B4-BE49-F238E27FC236}">
                <a16:creationId xmlns:a16="http://schemas.microsoft.com/office/drawing/2014/main" id="{B8C23986-B351-6304-A08F-B07DBF49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7848600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</a:pPr>
            <a:r>
              <a:rPr kumimoji="1" lang="en-US" altLang="ko-KR" sz="44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3)</a:t>
            </a:r>
            <a:r>
              <a:rPr kumimoji="1" lang="ko-KR" altLang="en-US" sz="4400" dirty="0" err="1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현장별</a:t>
            </a:r>
            <a:r>
              <a:rPr kumimoji="1" lang="ko-KR" altLang="en-US" sz="44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점검결과</a:t>
            </a:r>
            <a:endParaRPr kumimoji="1" lang="en-US" altLang="ko-KR" sz="4400" dirty="0">
              <a:solidFill>
                <a:srgbClr val="00FF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 eaLnBrk="1" latin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</a:pPr>
            <a:r>
              <a:rPr lang="ko-KR" altLang="en-US" sz="30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하이테크</a:t>
            </a:r>
            <a:r>
              <a:rPr kumimoji="1" lang="ko-KR" altLang="en-US" sz="3000" dirty="0">
                <a:solidFill>
                  <a:srgbClr val="00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사업본부</a:t>
            </a:r>
          </a:p>
        </p:txBody>
      </p:sp>
    </p:spTree>
    <p:extLst>
      <p:ext uri="{BB962C8B-B14F-4D97-AF65-F5344CB8AC3E}">
        <p14:creationId xmlns:p14="http://schemas.microsoft.com/office/powerpoint/2010/main" val="204528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30425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1.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청주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SK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하이닉스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M15 (2023.09.05)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35226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비상대응 조직원 개인별 업무분장 실시 요함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주 이동통로 구획 설정 및 위험물질 대차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운반차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이동 間 유도자 배치 및 신호 준수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자재 보관장소 주변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및 날카로운 금속류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자재 비닐 덮개 설치 등 보호조치 실시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-A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 사다리 사용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아웃트리거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관리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감독자 상주 등 고위험작업 분류하여 실시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68665A67-034F-0E5D-DB78-EA2A2231E167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5" y="1867049"/>
            <a:ext cx="4166711" cy="22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08416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2.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이천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SK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하이닉스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M10 (2023.09.07)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15280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현장내 각종 자재 등 보관장소 구획설정 및 근로자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주 이동통로 間 발생되는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지장물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제거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배관 상부 공사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 사다리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말비계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작업 중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작업 방법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절차 준수 철저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매일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TBM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당일 위험성평가 내용 근로자 전파 및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공유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근로자 건강상태 확인 등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467E25B5-D516-4822-8BD4-8E97547EA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40" y="1873641"/>
            <a:ext cx="4106852" cy="22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93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98910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3.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이천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SK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하이닉스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M14 (2023.09.12)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52063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샵장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및 자재 보관장소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등 구획 설정 및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근로자 이동통로 구간 지속적인 정리정돈 철저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상부 공사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말비계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틀비계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사용 권장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부득이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하게 사다리 사용시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화기 사용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작업전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사전 작업허가서 작성 및 작업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불티비산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방지포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화재감시자 배치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7C9C2B3-BB20-31A4-8406-CFF673ED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5" y="1857681"/>
            <a:ext cx="4115817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6185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4.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청주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SK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하이닉스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M11 (2023.09.14)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78471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상부 배관 공사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작업발판형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사다리 사용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실시 및 관리감독자 상주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 작업구간 및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샵장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내부 근로자 비상대피 위치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교육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숙지 실태 확인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고소작업시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말비계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A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형사다리 사용작업시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아웃트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리거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 및 개인보호구 착용 철저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5639DFAA-1163-42EB-A6A1-109E398BC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844824"/>
            <a:ext cx="4115817" cy="22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7351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algn="ctr" fontAlgn="base" latinLnBrk="1">
                        <a:buNone/>
                      </a:pPr>
                      <a:r>
                        <a:rPr kumimoji="1" lang="ko-KR" altLang="en-US" sz="18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현장 보안상 촬영 불가</a:t>
                      </a: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5.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아산 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탕정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삼성디스플레이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Hook-Up (2023.09.19)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9023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고소작업시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말비계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A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형사다리 등 사용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및 관리감독자 상주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관리감독자 위험성평가 참여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비상시 업무 등 부여된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본인의 업무 숙지 및 이행 철저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76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62119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현장 보안상 촬영 불가</a:t>
                      </a: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6.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구미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SK</a:t>
            </a:r>
            <a:r>
              <a:rPr kumimoji="0" lang="ko-KR" altLang="en-US" sz="2400" b="1" dirty="0" err="1">
                <a:solidFill>
                  <a:srgbClr val="000000"/>
                </a:solidFill>
              </a:rPr>
              <a:t>실트론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HOOK-UP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공사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(2023.09.20)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32315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개인별 업무분장에 따른 관리감독자 본인 업무 숙지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및 이행 철저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위험성평가표 작성시 현장 조직원 참여 및 작업 위치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공정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특이사항 고려한 실질적인 위험성평가 실행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고소작업시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틀비계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사용 권장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부득이하게 사다리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사용 시 사전 작업허가 및 관리감독자 상주 등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059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69399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현장 보안상 촬영 불가</a:t>
                      </a: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7.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파주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LG Display P10 (2023.10.06)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97137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유틸리티 배관 상부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말비계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사다리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및 관리감독자 상주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화기 작업 주변 가연성 물질 제거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화기감시자 배치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및 주기적인 비상대응훈련 등 근로자 비상대피로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숙지 등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0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46655"/>
              </p:ext>
            </p:extLst>
          </p:nvPr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현장 보안상 촬영 불가</a:t>
                      </a: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교육자료 제공</a:t>
                      </a: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8.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평택 고덕 삼성물산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P3 (2023.10.10)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27712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중량물 취급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작업시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형상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중량별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적정한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달기구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선정 및 옥외 사용 중인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슬링벨트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수시 점검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비상상황 대비 주기적인 비상대응훈련 실시 및 개인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별 비상대응 업무 분장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비상대피로 숙지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작업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사다리 사용시 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 작업 및 작업지휘자 상주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9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388938" y="1477963"/>
          <a:ext cx="8215312" cy="2598737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4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현장전경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및 강평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8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endParaRPr kumimoji="1" lang="en-US" altLang="ko-KR" sz="18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384175" y="764704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400" b="1" dirty="0">
                <a:solidFill>
                  <a:srgbClr val="000000"/>
                </a:solidFill>
              </a:rPr>
              <a:t>9. 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셀트리온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3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공장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PKG-2</a:t>
            </a:r>
            <a:r>
              <a:rPr kumimoji="0" lang="ko-KR" altLang="en-US" sz="2400" b="1" dirty="0">
                <a:solidFill>
                  <a:srgbClr val="000000"/>
                </a:solidFill>
              </a:rPr>
              <a:t>공사 </a:t>
            </a:r>
            <a:r>
              <a:rPr kumimoji="0" lang="en-US" altLang="ko-KR" sz="2400" b="1" dirty="0">
                <a:solidFill>
                  <a:srgbClr val="000000"/>
                </a:solidFill>
              </a:rPr>
              <a:t>(2023.10.17)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41174"/>
              </p:ext>
            </p:extLst>
          </p:nvPr>
        </p:nvGraphicFramePr>
        <p:xfrm>
          <a:off x="388938" y="4098925"/>
          <a:ext cx="8215312" cy="2600325"/>
        </p:xfrm>
        <a:graphic>
          <a:graphicData uri="http://schemas.openxmlformats.org/drawingml/2006/table">
            <a:tbl>
              <a:tblPr/>
              <a:tblGrid>
                <a:gridCol w="414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8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서류검토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현장점검</a:t>
                      </a: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4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indent="0" fontAlgn="base" latinLnBrk="1">
                        <a:buNone/>
                      </a:pPr>
                      <a:r>
                        <a:rPr kumimoji="1" lang="en-US" altLang="ko-KR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1. </a:t>
                      </a:r>
                      <a:r>
                        <a:rPr kumimoji="1" lang="ko-KR" altLang="en-US" sz="1300" b="1" kern="1200" dirty="0"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+mn-cs"/>
                        </a:rPr>
                        <a:t>특이사항 없음</a:t>
                      </a:r>
                      <a:endParaRPr kumimoji="1" lang="en-US" altLang="ko-KR" sz="1300" b="1" kern="1200" dirty="0"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800">
                          <a:solidFill>
                            <a:srgbClr val="CCEC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400">
                          <a:solidFill>
                            <a:srgbClr val="99FF99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2000">
                          <a:solidFill>
                            <a:schemeClr val="tx2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CCCC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 공정에서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부대토목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근로자 이동통로 구획 설정 및 장비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근로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 공동 작업구간 유도자 배치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비계 해체 작업구간 하부 근로자 출입통제 조치 및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내부 작업장 적정 조도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(75lux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이상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확보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향후 공정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진행시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중점관리 사항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공장동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내부 용접작업시 불티비산 </a:t>
                      </a:r>
                      <a:r>
                        <a:rPr kumimoji="1" lang="ko-KR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방지포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설치</a:t>
                      </a: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화재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감시인 배치 및 근로자 개인보호구 착용 등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40F280A4-015C-D86D-9D68-18E5EA2D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75039"/>
            <a:ext cx="4153128" cy="22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0FFE263-241B-C63A-6F2A-AA4590D1C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3" y="1875039"/>
            <a:ext cx="4066947" cy="22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1)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현황</a:t>
            </a:r>
            <a:r>
              <a:rPr kumimoji="0" lang="en-US" altLang="ko-KR" sz="2800" b="1" dirty="0">
                <a:solidFill>
                  <a:srgbClr val="000000"/>
                </a:solidFill>
              </a:rPr>
              <a:t> -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종합건설사업본부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BCA4A4A-FA70-24B3-D878-22C4A8E6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27005"/>
              </p:ext>
            </p:extLst>
          </p:nvPr>
        </p:nvGraphicFramePr>
        <p:xfrm>
          <a:off x="388938" y="1484784"/>
          <a:ext cx="8220074" cy="504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980">
                  <a:extLst>
                    <a:ext uri="{9D8B030D-6E8A-4147-A177-3AD203B41FA5}">
                      <a16:colId xmlns:a16="http://schemas.microsoft.com/office/drawing/2014/main" val="3062267420"/>
                    </a:ext>
                  </a:extLst>
                </a:gridCol>
                <a:gridCol w="4864173">
                  <a:extLst>
                    <a:ext uri="{9D8B030D-6E8A-4147-A177-3AD203B41FA5}">
                      <a16:colId xmlns:a16="http://schemas.microsoft.com/office/drawing/2014/main" val="1804535295"/>
                    </a:ext>
                  </a:extLst>
                </a:gridCol>
                <a:gridCol w="804410">
                  <a:extLst>
                    <a:ext uri="{9D8B030D-6E8A-4147-A177-3AD203B41FA5}">
                      <a16:colId xmlns:a16="http://schemas.microsoft.com/office/drawing/2014/main" val="464431273"/>
                    </a:ext>
                  </a:extLst>
                </a:gridCol>
                <a:gridCol w="641015">
                  <a:extLst>
                    <a:ext uri="{9D8B030D-6E8A-4147-A177-3AD203B41FA5}">
                      <a16:colId xmlns:a16="http://schemas.microsoft.com/office/drawing/2014/main" val="3411996360"/>
                    </a:ext>
                  </a:extLst>
                </a:gridCol>
                <a:gridCol w="641015">
                  <a:extLst>
                    <a:ext uri="{9D8B030D-6E8A-4147-A177-3AD203B41FA5}">
                      <a16:colId xmlns:a16="http://schemas.microsoft.com/office/drawing/2014/main" val="3370326416"/>
                    </a:ext>
                  </a:extLst>
                </a:gridCol>
                <a:gridCol w="452481">
                  <a:extLst>
                    <a:ext uri="{9D8B030D-6E8A-4147-A177-3AD203B41FA5}">
                      <a16:colId xmlns:a16="http://schemas.microsoft.com/office/drawing/2014/main" val="3478010651"/>
                    </a:ext>
                  </a:extLst>
                </a:gridCol>
              </a:tblGrid>
              <a:tr h="417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종합건축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현장명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점검일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점검결과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비고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03604"/>
                  </a:ext>
                </a:extLst>
              </a:tr>
              <a:tr h="42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서류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현장</a:t>
                      </a:r>
                      <a:endParaRPr lang="ko-KR" altLang="en-US" sz="15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25789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판교 제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테크노밸리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E8-5BL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신축공사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23.09.06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3569559993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안성시 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대덕면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모산리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공장 신축공사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23.09.08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853859557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㈜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빅텍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에이스웨이브텍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㈜ 송도 사옥 신축공사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23.09.26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073278972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한국경제신문 부평 윤전공장 신축공사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23.09.27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1667574255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㈜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유피케미칼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공장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동 증축공사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23.10.05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178562405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아산 삼성웰스토리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CK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건축공사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23.10.11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4264446004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화성 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도쿄일렉트론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코리아 르네상스 프로젝트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23.10.13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853551832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용인 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테스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altLang="en-US" sz="13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연구동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신축공사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23.10.16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680507841"/>
                  </a:ext>
                </a:extLst>
              </a:tr>
              <a:tr h="427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한국알박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Technology Center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평택 신축공사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23.10.18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3018804927"/>
                  </a:ext>
                </a:extLst>
              </a:tr>
              <a:tr h="4275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합                         계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139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727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398463" y="1484784"/>
            <a:ext cx="8210550" cy="5039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chemeClr val="bg1"/>
                </a:solidFill>
              </a:rPr>
              <a:t>“</a:t>
            </a:r>
            <a:r>
              <a:rPr kumimoji="0" lang="ko-KR" altLang="en-US" sz="2800" b="1" dirty="0">
                <a:solidFill>
                  <a:schemeClr val="bg1"/>
                </a:solidFill>
              </a:rPr>
              <a:t>안전보건경영시스템 </a:t>
            </a:r>
            <a:r>
              <a:rPr kumimoji="0" lang="ko-KR" altLang="en-US" sz="2800" b="1" dirty="0">
                <a:solidFill>
                  <a:srgbClr val="FF0000"/>
                </a:solidFill>
              </a:rPr>
              <a:t>현장 적용</a:t>
            </a:r>
            <a:r>
              <a:rPr kumimoji="0" lang="ko-KR" altLang="en-US" sz="2800" b="1" dirty="0">
                <a:solidFill>
                  <a:schemeClr val="bg1"/>
                </a:solidFill>
              </a:rPr>
              <a:t>을 위한</a:t>
            </a:r>
            <a:endParaRPr kumimoji="0" lang="en-US" altLang="ko-KR" sz="28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2800" b="1" dirty="0">
                <a:solidFill>
                  <a:schemeClr val="bg1"/>
                </a:solidFill>
              </a:rPr>
              <a:t>                             </a:t>
            </a:r>
            <a:r>
              <a:rPr kumimoji="0" lang="ko-KR" altLang="en-US" sz="2800" b="1" dirty="0">
                <a:solidFill>
                  <a:schemeClr val="bg1"/>
                </a:solidFill>
              </a:rPr>
              <a:t> </a:t>
            </a:r>
            <a:r>
              <a:rPr kumimoji="0" lang="ko-KR" altLang="en-US" sz="2800" b="1" dirty="0">
                <a:solidFill>
                  <a:srgbClr val="0000FF"/>
                </a:solidFill>
              </a:rPr>
              <a:t>본사</a:t>
            </a:r>
            <a:r>
              <a:rPr kumimoji="0" lang="ko-KR" altLang="en-US" sz="2800" b="1" dirty="0">
                <a:solidFill>
                  <a:schemeClr val="bg1"/>
                </a:solidFill>
              </a:rPr>
              <a:t>의 </a:t>
            </a:r>
            <a:r>
              <a:rPr kumimoji="0" lang="ko-KR" altLang="en-US" sz="2800" b="1" dirty="0">
                <a:solidFill>
                  <a:srgbClr val="0000FF"/>
                </a:solidFill>
              </a:rPr>
              <a:t>적극적인 지원 </a:t>
            </a:r>
            <a:r>
              <a:rPr kumimoji="0" lang="ko-KR" altLang="en-US" sz="2800" b="1" dirty="0">
                <a:solidFill>
                  <a:schemeClr val="bg1"/>
                </a:solidFill>
              </a:rPr>
              <a:t>필요</a:t>
            </a:r>
            <a:r>
              <a:rPr kumimoji="0" lang="en-US" altLang="ko-KR" sz="2800" b="1" dirty="0">
                <a:solidFill>
                  <a:schemeClr val="bg1"/>
                </a:solidFill>
              </a:rPr>
              <a:t>”</a:t>
            </a:r>
            <a:endParaRPr kumimoji="0" lang="en-US" altLang="ko-KR" sz="2000" b="1" dirty="0">
              <a:solidFill>
                <a:srgbClr val="0000FF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1.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안전보건경영시스템 운영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1)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현장에 실질적으로 필요한 목표 수립 및 성과측정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2)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각종 문서 서식 통일화를 통한 법적내용 준수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3)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구성원에 대한 안전보건경영시스템의 교육 이수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2.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관리감독자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위험성평가 참여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1)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위험성평가 검토 시 의견 작성 등 적극적인 참여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2)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수시 위험성평가시 세밀한 단위작업 분류하여 위험요인 도출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3)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현장 실태 파악 후 유해위험요인 도출 및 근로자 전파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3.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안전인력 충원 및 예산 지원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1)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현장 규모에 적합한 안전관리자 배치 및 추가 선임 권장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2)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안전반장</a:t>
            </a:r>
            <a:r>
              <a:rPr kumimoji="0" lang="en-US" altLang="ko-KR" sz="1600" b="1" dirty="0">
                <a:solidFill>
                  <a:schemeClr val="bg1"/>
                </a:solidFill>
              </a:rPr>
              <a:t>,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안전감시단 등 보조인력 충원</a:t>
            </a:r>
            <a:endParaRPr kumimoji="0" lang="en-US" altLang="ko-KR" sz="16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1600" b="1" dirty="0">
                <a:solidFill>
                  <a:schemeClr val="bg1"/>
                </a:solidFill>
              </a:rPr>
              <a:t>     3) </a:t>
            </a:r>
            <a:r>
              <a:rPr kumimoji="0" lang="ko-KR" altLang="en-US" sz="1600" b="1" dirty="0">
                <a:solidFill>
                  <a:schemeClr val="bg1"/>
                </a:solidFill>
              </a:rPr>
              <a:t>현장 여건에 적합한 추가 안전 예산 확보 및 지원</a:t>
            </a:r>
            <a:endParaRPr kumimoji="0"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2800" b="1" dirty="0">
                <a:solidFill>
                  <a:srgbClr val="000000"/>
                </a:solidFill>
              </a:rPr>
              <a:t>4)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 총평</a:t>
            </a:r>
            <a:endParaRPr lang="ko-KR" altLang="en-US" sz="28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170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2541588" y="2133600"/>
            <a:ext cx="40322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360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F6DD0-25F9-BDC7-46D9-E1558DC9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77743"/>
            <a:ext cx="7704856" cy="6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3970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귀사의 무재해를 기원 드립니다</a:t>
            </a:r>
            <a:r>
              <a:rPr lang="en-US" altLang="ko-KR" sz="3970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1)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현황 </a:t>
            </a:r>
            <a:r>
              <a:rPr kumimoji="0" lang="en-US" altLang="ko-KR" sz="2800" b="1" dirty="0">
                <a:solidFill>
                  <a:srgbClr val="000000"/>
                </a:solidFill>
              </a:rPr>
              <a:t>-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하이테크사업본부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D78D657-DA69-2416-375D-3C76C2D66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52243"/>
              </p:ext>
            </p:extLst>
          </p:nvPr>
        </p:nvGraphicFramePr>
        <p:xfrm>
          <a:off x="388937" y="1484785"/>
          <a:ext cx="8220075" cy="5040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980">
                  <a:extLst>
                    <a:ext uri="{9D8B030D-6E8A-4147-A177-3AD203B41FA5}">
                      <a16:colId xmlns:a16="http://schemas.microsoft.com/office/drawing/2014/main" val="2635608209"/>
                    </a:ext>
                  </a:extLst>
                </a:gridCol>
                <a:gridCol w="4864173">
                  <a:extLst>
                    <a:ext uri="{9D8B030D-6E8A-4147-A177-3AD203B41FA5}">
                      <a16:colId xmlns:a16="http://schemas.microsoft.com/office/drawing/2014/main" val="1036911347"/>
                    </a:ext>
                  </a:extLst>
                </a:gridCol>
                <a:gridCol w="804411">
                  <a:extLst>
                    <a:ext uri="{9D8B030D-6E8A-4147-A177-3AD203B41FA5}">
                      <a16:colId xmlns:a16="http://schemas.microsoft.com/office/drawing/2014/main" val="2943399141"/>
                    </a:ext>
                  </a:extLst>
                </a:gridCol>
                <a:gridCol w="641015">
                  <a:extLst>
                    <a:ext uri="{9D8B030D-6E8A-4147-A177-3AD203B41FA5}">
                      <a16:colId xmlns:a16="http://schemas.microsoft.com/office/drawing/2014/main" val="4199227220"/>
                    </a:ext>
                  </a:extLst>
                </a:gridCol>
                <a:gridCol w="641015">
                  <a:extLst>
                    <a:ext uri="{9D8B030D-6E8A-4147-A177-3AD203B41FA5}">
                      <a16:colId xmlns:a16="http://schemas.microsoft.com/office/drawing/2014/main" val="174915921"/>
                    </a:ext>
                  </a:extLst>
                </a:gridCol>
                <a:gridCol w="452481">
                  <a:extLst>
                    <a:ext uri="{9D8B030D-6E8A-4147-A177-3AD203B41FA5}">
                      <a16:colId xmlns:a16="http://schemas.microsoft.com/office/drawing/2014/main" val="4229752214"/>
                    </a:ext>
                  </a:extLst>
                </a:gridCol>
              </a:tblGrid>
              <a:tr h="4175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하이테크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현장명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점검일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점검결과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비고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87764"/>
                  </a:ext>
                </a:extLst>
              </a:tr>
              <a:tr h="4275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서류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현장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37898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청주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하이닉스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M15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23.09.05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199612691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이천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하이닉스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M10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23.09.07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90329692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이천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하이닉스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M14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23.09.12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3845001094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청주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하이닉스 </a:t>
                      </a:r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M11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23.09.14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1882320587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아산 탕정 삼성디스플레이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Hook-Up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23.09.19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803800869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구미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실트론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HOOK-UP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공사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23.09.20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3475253444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파주 </a:t>
                      </a: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LGD P10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23.10.06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3884909107"/>
                  </a:ext>
                </a:extLst>
              </a:tr>
              <a:tr h="4175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평택 고덕 삼성물산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P3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23.10.10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altLang="ko-KR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496232020"/>
                  </a:ext>
                </a:extLst>
              </a:tr>
              <a:tr h="427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셀트리온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공장 </a:t>
                      </a:r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PKG-2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공사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23.10.17</a:t>
                      </a:r>
                      <a:endParaRPr lang="en-US" altLang="ko-KR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ko-KR" altLang="en-US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/>
                </a:tc>
                <a:extLst>
                  <a:ext uri="{0D108BD9-81ED-4DB2-BD59-A6C34878D82A}">
                    <a16:rowId xmlns:a16="http://schemas.microsoft.com/office/drawing/2014/main" val="2357930404"/>
                  </a:ext>
                </a:extLst>
              </a:tr>
              <a:tr h="4275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합                         계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건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4" marR="6104" marT="6104" marB="0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69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8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2)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분석결과</a:t>
            </a:r>
            <a:endParaRPr lang="ko-KR" alt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DD204D6F-0CA4-73AA-801B-90BB9A3B0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0016"/>
              </p:ext>
            </p:extLst>
          </p:nvPr>
        </p:nvGraphicFramePr>
        <p:xfrm>
          <a:off x="388938" y="1484785"/>
          <a:ext cx="4111054" cy="488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577">
                  <a:extLst>
                    <a:ext uri="{9D8B030D-6E8A-4147-A177-3AD203B41FA5}">
                      <a16:colId xmlns:a16="http://schemas.microsoft.com/office/drawing/2014/main" val="3239430638"/>
                    </a:ext>
                  </a:extLst>
                </a:gridCol>
                <a:gridCol w="51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8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ko-KR" altLang="en-US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구분</a:t>
                      </a: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ko-KR" altLang="en-US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지적건수</a:t>
                      </a: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ko-KR" altLang="en-US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비율</a:t>
                      </a:r>
                    </a:p>
                  </a:txBody>
                  <a:tcPr marL="0" marR="0" marT="4508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ko-KR" altLang="en-US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비고</a:t>
                      </a: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-5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1.</a:t>
                      </a:r>
                      <a:r>
                        <a:rPr lang="ko-KR" altLang="en-US" sz="1000" b="1" spc="-5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안전보건경영방침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16</a:t>
                      </a:r>
                      <a:endParaRPr lang="en-US" altLang="ko-KR" sz="1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22.50%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35">
                <a:tc>
                  <a:txBody>
                    <a:bodyPr/>
                    <a:lstStyle/>
                    <a:p>
                      <a:pPr marL="222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-5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2.</a:t>
                      </a:r>
                      <a:r>
                        <a:rPr lang="ko-KR" altLang="en-US" sz="1000" b="1" spc="-5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유해위험요인 확인점검 및 개선절차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22.50%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71777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altLang="ko-KR" sz="8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3.</a:t>
                      </a:r>
                      <a:r>
                        <a:rPr lang="ko-KR" altLang="en-US" sz="8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안전보건예산 편성 및 관리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0</a:t>
                      </a:r>
                    </a:p>
                  </a:txBody>
                  <a:tcPr marL="0" marR="0" marT="952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0.00%</a:t>
                      </a:r>
                    </a:p>
                  </a:txBody>
                  <a:tcPr marL="0" marR="0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4.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안전보건관계자 직무이행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13</a:t>
                      </a:r>
                    </a:p>
                  </a:txBody>
                  <a:tcPr marL="0" marR="0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18.30%</a:t>
                      </a:r>
                    </a:p>
                  </a:txBody>
                  <a:tcPr marL="0" marR="0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92025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altLang="ko-KR" sz="8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5.</a:t>
                      </a:r>
                      <a:r>
                        <a:rPr lang="ko-KR" altLang="en-US" sz="8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안전보건 인력배치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6.</a:t>
                      </a:r>
                      <a:r>
                        <a:rPr lang="ko-KR" altLang="en-US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종사자 의견청취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7.04%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97731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</a:t>
                      </a:r>
                      <a:r>
                        <a:rPr lang="ko-KR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중대산업재해 비상대응 매뉴얼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8.45%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재해발생시 재발방지대책 수립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0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54070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유관기관 시정명령 이행조치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0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법령요지 등의 게시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80309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작업계획서 작성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1.40%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</a:t>
                      </a:r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</a:t>
                      </a:r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 등의 대한 조치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6751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안전보건대장의 작성</a:t>
                      </a:r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3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4.27%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작업환경측정 운영 관리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4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/>
                        </a:rPr>
                        <a:t>5.63%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63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01241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건강검진 시기 관리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1.40%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물질안전보건자료의 교육 및 게시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1.40%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93560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안전보건관계자 교육 이수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4.27%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휴게시설 설치 관리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0.00%</a:t>
                      </a: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9919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</a:t>
                      </a:r>
                      <a:r>
                        <a:rPr lang="ko-KR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업무협조 및 권고사항 관리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2.84%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89988"/>
                  </a:ext>
                </a:extLst>
              </a:tr>
              <a:tr h="228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00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100.0%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1117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000" b="1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259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1" name="차트 10">
                <a:extLst>
                  <a:ext uri="{FF2B5EF4-FFF2-40B4-BE49-F238E27FC236}">
                    <a16:creationId xmlns:a16="http://schemas.microsoft.com/office/drawing/2014/main" id="{E4605D89-7202-2362-EEE1-989EB22DEC0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92618208"/>
                  </p:ext>
                </p:extLst>
              </p:nvPr>
            </p:nvGraphicFramePr>
            <p:xfrm>
              <a:off x="4571999" y="1484785"/>
              <a:ext cx="4037013" cy="48779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차트 10">
                <a:extLst>
                  <a:ext uri="{FF2B5EF4-FFF2-40B4-BE49-F238E27FC236}">
                    <a16:creationId xmlns:a16="http://schemas.microsoft.com/office/drawing/2014/main" id="{E4605D89-7202-2362-EEE1-989EB22DEC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999" y="1484785"/>
                <a:ext cx="4037013" cy="48779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3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2)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분석결과</a:t>
            </a:r>
            <a:endParaRPr lang="ko-KR" alt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1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93043"/>
              </p:ext>
            </p:extLst>
          </p:nvPr>
        </p:nvGraphicFramePr>
        <p:xfrm>
          <a:off x="388936" y="1466850"/>
          <a:ext cx="3967041" cy="4895850"/>
        </p:xfrm>
        <a:graphic>
          <a:graphicData uri="http://schemas.openxmlformats.org/drawingml/2006/table">
            <a:tbl>
              <a:tblPr/>
              <a:tblGrid>
                <a:gridCol w="155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지적건수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율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추락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낙하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0358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이동통로 확보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47651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붕괴</a:t>
                      </a:r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전도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68951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감전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27897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질식</a:t>
                      </a:r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화재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67317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건설기계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66993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유해위험기계</a:t>
                      </a:r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기구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26114"/>
                  </a:ext>
                </a:extLst>
              </a:tr>
              <a:tr h="4895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100.0%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242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3" name="차트 2">
                <a:extLst>
                  <a:ext uri="{FF2B5EF4-FFF2-40B4-BE49-F238E27FC236}">
                    <a16:creationId xmlns:a16="http://schemas.microsoft.com/office/drawing/2014/main" id="{66D6AB3D-1BDD-92A9-0CFC-EE50C6ED93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7406384"/>
                  </p:ext>
                </p:extLst>
              </p:nvPr>
            </p:nvGraphicFramePr>
            <p:xfrm>
              <a:off x="4427983" y="1466850"/>
              <a:ext cx="4181029" cy="48958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차트 2">
                <a:extLst>
                  <a:ext uri="{FF2B5EF4-FFF2-40B4-BE49-F238E27FC236}">
                    <a16:creationId xmlns:a16="http://schemas.microsoft.com/office/drawing/2014/main" id="{66D6AB3D-1BDD-92A9-0CFC-EE50C6ED93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7983" y="1466850"/>
                <a:ext cx="4181029" cy="48958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2)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분석결과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– 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안전인력 현황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501B50B-E15D-3BBB-873A-70DAA1C76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51859"/>
              </p:ext>
            </p:extLst>
          </p:nvPr>
        </p:nvGraphicFramePr>
        <p:xfrm>
          <a:off x="461964" y="4004594"/>
          <a:ext cx="814705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541">
                  <a:extLst>
                    <a:ext uri="{9D8B030D-6E8A-4147-A177-3AD203B41FA5}">
                      <a16:colId xmlns:a16="http://schemas.microsoft.com/office/drawing/2014/main" val="1686789978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463028189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2653673070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1326256851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836855776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795150322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1761236258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3478113079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3847803769"/>
                    </a:ext>
                  </a:extLst>
                </a:gridCol>
                <a:gridCol w="804390">
                  <a:extLst>
                    <a:ext uri="{9D8B030D-6E8A-4147-A177-3AD203B41FA5}">
                      <a16:colId xmlns:a16="http://schemas.microsoft.com/office/drawing/2014/main" val="424728247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하이테크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청주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M15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이천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M10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>
                          <a:solidFill>
                            <a:schemeClr val="bg1"/>
                          </a:solidFill>
                        </a:rPr>
                        <a:t>이천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</a:rPr>
                        <a:t>M14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청주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M11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>
                          <a:solidFill>
                            <a:schemeClr val="bg1"/>
                          </a:solidFill>
                        </a:rPr>
                        <a:t>아산탕정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구미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SK</a:t>
                      </a:r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실트론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파주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LGD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고덕 삼성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셀트리온</a:t>
                      </a: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공장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281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안전관리자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55094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보건관리자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61434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안전반장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06142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안전감시단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775495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5D3ABD6-2941-2CF6-C66D-22AF93871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11869"/>
              </p:ext>
            </p:extLst>
          </p:nvPr>
        </p:nvGraphicFramePr>
        <p:xfrm>
          <a:off x="461964" y="1573991"/>
          <a:ext cx="814704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762">
                  <a:extLst>
                    <a:ext uri="{9D8B030D-6E8A-4147-A177-3AD203B41FA5}">
                      <a16:colId xmlns:a16="http://schemas.microsoft.com/office/drawing/2014/main" val="1686789978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463028189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2653673070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1326256851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836855776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795150322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1761236258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3478113079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3847803769"/>
                    </a:ext>
                  </a:extLst>
                </a:gridCol>
                <a:gridCol w="803587">
                  <a:extLst>
                    <a:ext uri="{9D8B030D-6E8A-4147-A177-3AD203B41FA5}">
                      <a16:colId xmlns:a16="http://schemas.microsoft.com/office/drawing/2014/main" val="424728247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종합건축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판교픽셀플러스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안성모산리신공장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송도빅텍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부평한국경제신문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평택유피케미칼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아산 </a:t>
                      </a:r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웰스토리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화성도쿄일렉트론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양지 </a:t>
                      </a:r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테스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chemeClr val="bg1"/>
                          </a:solidFill>
                        </a:rPr>
                        <a:t>평택 </a:t>
                      </a:r>
                      <a:r>
                        <a:rPr lang="ko-KR" altLang="en-US" sz="1100" dirty="0" err="1">
                          <a:solidFill>
                            <a:schemeClr val="bg1"/>
                          </a:solidFill>
                        </a:rPr>
                        <a:t>알박</a:t>
                      </a:r>
                      <a:endParaRPr lang="ko-KR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281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안전관리자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55094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보건관리자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61434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안전반장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충원 예정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충원 예정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06142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안전감시단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충원 예정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77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37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2)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분석결과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– </a:t>
            </a:r>
            <a:r>
              <a:rPr kumimoji="0" lang="ko-KR" altLang="en-US" sz="2200" b="1" dirty="0" err="1">
                <a:solidFill>
                  <a:srgbClr val="000000"/>
                </a:solidFill>
              </a:rPr>
              <a:t>공정율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 대비 안전관리비 사용비율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67E8601-F476-3EE8-0F1C-2E13F8A18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76063"/>
              </p:ext>
            </p:extLst>
          </p:nvPr>
        </p:nvGraphicFramePr>
        <p:xfrm>
          <a:off x="388937" y="1628800"/>
          <a:ext cx="8220075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7751">
                  <a:extLst>
                    <a:ext uri="{9D8B030D-6E8A-4147-A177-3AD203B41FA5}">
                      <a16:colId xmlns:a16="http://schemas.microsoft.com/office/drawing/2014/main" val="3807061907"/>
                    </a:ext>
                  </a:extLst>
                </a:gridCol>
                <a:gridCol w="1878826">
                  <a:extLst>
                    <a:ext uri="{9D8B030D-6E8A-4147-A177-3AD203B41FA5}">
                      <a16:colId xmlns:a16="http://schemas.microsoft.com/office/drawing/2014/main" val="2132015507"/>
                    </a:ext>
                  </a:extLst>
                </a:gridCol>
                <a:gridCol w="1381874">
                  <a:extLst>
                    <a:ext uri="{9D8B030D-6E8A-4147-A177-3AD203B41FA5}">
                      <a16:colId xmlns:a16="http://schemas.microsoft.com/office/drawing/2014/main" val="1369180773"/>
                    </a:ext>
                  </a:extLst>
                </a:gridCol>
                <a:gridCol w="867486">
                  <a:extLst>
                    <a:ext uri="{9D8B030D-6E8A-4147-A177-3AD203B41FA5}">
                      <a16:colId xmlns:a16="http://schemas.microsoft.com/office/drawing/2014/main" val="2181603625"/>
                    </a:ext>
                  </a:extLst>
                </a:gridCol>
                <a:gridCol w="1132069">
                  <a:extLst>
                    <a:ext uri="{9D8B030D-6E8A-4147-A177-3AD203B41FA5}">
                      <a16:colId xmlns:a16="http://schemas.microsoft.com/office/drawing/2014/main" val="3216088998"/>
                    </a:ext>
                  </a:extLst>
                </a:gridCol>
                <a:gridCol w="1132069">
                  <a:extLst>
                    <a:ext uri="{9D8B030D-6E8A-4147-A177-3AD203B41FA5}">
                      <a16:colId xmlns:a16="http://schemas.microsoft.com/office/drawing/2014/main" val="226993345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현장명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공사금액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산안비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공정율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사용비율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2822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판교픽셀플러스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35,666,400,000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436,153,309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82.00%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108.84%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636965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안성모산리신공장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9,039,030,000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127,580,278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100.00%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105.01%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380440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송도빅텍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28,989,400,000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426,284,540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86.70%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141.50%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274619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부평한국경제신문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30,800,000,000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424,732,000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11.38%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11.01%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70824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평택유피케미칼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14,707,000,000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185,564,899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10.00%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16.00%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2789269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아산 </a:t>
                      </a:r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웰스토리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53,674,000,000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804,410,356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3.40%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5.13%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889054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화성도쿄일렉트론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89,320,000,000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1,344,266,000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45.41%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41.20%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454865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양지 </a:t>
                      </a:r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50,291,100,000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734,884,234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2.20%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7.63%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85544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평택 </a:t>
                      </a:r>
                      <a:r>
                        <a:rPr lang="ko-KR" altLang="en-US" sz="1100" b="1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알박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50,230,000,000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solidFill>
                            <a:schemeClr val="bg1"/>
                          </a:solidFill>
                          <a:effectLst/>
                        </a:rPr>
                        <a:t>759,335,583</a:t>
                      </a:r>
                      <a:endParaRPr lang="en-US" altLang="ko-KR" sz="1100" b="0" i="0" u="none" strike="noStrike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19.80%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35.91%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349566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셀트리온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</a:t>
                      </a:r>
                      <a:endParaRPr lang="ko-KR" altLang="en-US" sz="1100" b="1" i="0" u="none" strike="noStrike" dirty="0">
                        <a:solidFill>
                          <a:srgbClr val="FFFFC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136,301,000,000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1,961,847,230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88.08%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74.00%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562246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 외 하이테크 현장</a:t>
                      </a:r>
                      <a:endParaRPr lang="ko-KR" altLang="en-US" sz="1100" b="1" i="0" u="none" strike="noStrike" dirty="0">
                        <a:solidFill>
                          <a:srgbClr val="FFFFC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PJT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별 공사금액 관리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2322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2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938" y="765175"/>
            <a:ext cx="8220075" cy="5699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t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kumimoji="0" lang="en-US" altLang="ko-KR" sz="2800" b="1" dirty="0">
                <a:solidFill>
                  <a:srgbClr val="000000"/>
                </a:solidFill>
              </a:rPr>
              <a:t>2) </a:t>
            </a:r>
            <a:r>
              <a:rPr kumimoji="0" lang="ko-KR" altLang="en-US" sz="2800" b="1" dirty="0">
                <a:solidFill>
                  <a:srgbClr val="000000"/>
                </a:solidFill>
              </a:rPr>
              <a:t>현장 점검 분석결과 </a:t>
            </a:r>
            <a:r>
              <a:rPr kumimoji="0" lang="en-US" altLang="ko-KR" sz="2200" b="1" dirty="0">
                <a:solidFill>
                  <a:srgbClr val="000000"/>
                </a:solidFill>
              </a:rPr>
              <a:t>– </a:t>
            </a:r>
            <a:r>
              <a:rPr kumimoji="0" lang="ko-KR" altLang="en-US" sz="2200" b="1" dirty="0">
                <a:solidFill>
                  <a:srgbClr val="000000"/>
                </a:solidFill>
              </a:rPr>
              <a:t>안전인력 현황</a:t>
            </a:r>
            <a:endParaRPr lang="ko-KR" altLang="en-US" sz="2200" b="1" dirty="0">
              <a:solidFill>
                <a:srgbClr val="000000"/>
              </a:solidFill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AADD1DC-DB10-CFFC-C5E2-CA6383100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484784"/>
            <a:ext cx="8210550" cy="5039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latinLnBrk="1">
              <a:buAutoNum type="arabicPeriod"/>
            </a:pPr>
            <a:r>
              <a:rPr kumimoji="0" lang="ko-KR" altLang="en-US" sz="2000" b="1" dirty="0">
                <a:solidFill>
                  <a:schemeClr val="bg1"/>
                </a:solidFill>
              </a:rPr>
              <a:t>중대재해처벌법 시행 이후 안전관리자의 업무량 증가로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,</a:t>
            </a:r>
          </a:p>
          <a:p>
            <a:pPr latinLnBrk="1"/>
            <a:r>
              <a:rPr kumimoji="0" lang="ko-KR" altLang="en-US" sz="2000" b="1" dirty="0">
                <a:solidFill>
                  <a:srgbClr val="0000FF"/>
                </a:solidFill>
              </a:rPr>
              <a:t>      공사금액 관계 없이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안전관리자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 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최소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2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인 이상 배치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하는 추세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2.  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당사 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18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개 현장 中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8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개 현장 안전관리자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1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인 선임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 대상 현장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endParaRPr kumimoji="0" lang="en-US" altLang="ko-KR" sz="2000" b="1" dirty="0">
              <a:solidFill>
                <a:schemeClr val="bg1"/>
              </a:solidFill>
            </a:endParaRPr>
          </a:p>
          <a:p>
            <a:pPr marL="457200" indent="-457200" latinLnBrk="1">
              <a:buAutoNum type="arabicPeriod" startAt="3"/>
            </a:pPr>
            <a:r>
              <a:rPr kumimoji="0" lang="ko-KR" altLang="en-US" sz="2000" b="1" dirty="0">
                <a:solidFill>
                  <a:schemeClr val="bg1"/>
                </a:solidFill>
              </a:rPr>
              <a:t>종합건설사업본부의 경우 안전관리자 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1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인 선임 대상 현장 </a:t>
            </a:r>
            <a:endParaRPr kumimoji="0" lang="en-US" altLang="ko-KR" sz="20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     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5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개소 中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4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개소 공사금액 </a:t>
            </a:r>
            <a:r>
              <a:rPr kumimoji="0" lang="en-US" altLang="ko-KR" sz="2000" b="1" dirty="0">
                <a:solidFill>
                  <a:srgbClr val="0000FF"/>
                </a:solidFill>
              </a:rPr>
              <a:t>300</a:t>
            </a:r>
            <a:r>
              <a:rPr kumimoji="0" lang="ko-KR" altLang="en-US" sz="2000" b="1" dirty="0">
                <a:solidFill>
                  <a:srgbClr val="0000FF"/>
                </a:solidFill>
              </a:rPr>
              <a:t>억 이상</a:t>
            </a:r>
            <a:endParaRPr kumimoji="0" lang="en-US" altLang="ko-KR" sz="2000" b="1" dirty="0">
              <a:solidFill>
                <a:srgbClr val="0000FF"/>
              </a:solidFill>
            </a:endParaRPr>
          </a:p>
          <a:p>
            <a:pPr latinLnBrk="1"/>
            <a:endParaRPr kumimoji="0" lang="en-US" altLang="ko-KR" sz="2000" b="1" dirty="0">
              <a:solidFill>
                <a:srgbClr val="0000FF"/>
              </a:solidFill>
            </a:endParaRPr>
          </a:p>
          <a:p>
            <a:pPr latinLnBrk="1"/>
            <a:r>
              <a:rPr kumimoji="0" lang="en-US" altLang="ko-KR" sz="2000" b="1" dirty="0">
                <a:solidFill>
                  <a:schemeClr val="bg1"/>
                </a:solidFill>
              </a:rPr>
              <a:t>4.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  안전반장</a:t>
            </a:r>
            <a:r>
              <a:rPr kumimoji="0" lang="en-US" altLang="ko-KR" sz="2000" b="1" dirty="0">
                <a:solidFill>
                  <a:schemeClr val="bg1"/>
                </a:solidFill>
              </a:rPr>
              <a:t>, </a:t>
            </a:r>
            <a:r>
              <a:rPr kumimoji="0" lang="ko-KR" altLang="en-US" sz="2000" b="1" dirty="0">
                <a:solidFill>
                  <a:schemeClr val="bg1"/>
                </a:solidFill>
              </a:rPr>
              <a:t>감시단 등 추가 안전인력 충원 권장</a:t>
            </a:r>
            <a:endParaRPr kumimoji="0" lang="en-US" altLang="ko-K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82676"/>
      </p:ext>
    </p:extLst>
  </p:cSld>
  <p:clrMapOvr>
    <a:masterClrMapping/>
  </p:clrMapOvr>
</p:sld>
</file>

<file path=ppt/theme/theme1.xml><?xml version="1.0" encoding="utf-8"?>
<a:theme xmlns:a="http://schemas.openxmlformats.org/drawingml/2006/main" name="6_본사교육">
  <a:themeElements>
    <a:clrScheme name="4_본사교육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4_본사교육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4_본사교육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본사교육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본사교육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기본 디자인">
  <a:themeElements>
    <a:clrScheme name="12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기본 디자인">
  <a:themeElements>
    <a:clrScheme name="12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16176</TotalTime>
  <Words>2625</Words>
  <Application>Microsoft Office PowerPoint</Application>
  <PresentationFormat>화면 슬라이드 쇼(4:3)</PresentationFormat>
  <Paragraphs>739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31</vt:i4>
      </vt:variant>
    </vt:vector>
  </HeadingPairs>
  <TitlesOfParts>
    <vt:vector size="45" baseType="lpstr">
      <vt:lpstr>HY견고딕</vt:lpstr>
      <vt:lpstr>HY헤드라인M</vt:lpstr>
      <vt:lpstr>MS PGothic</vt:lpstr>
      <vt:lpstr>굴림</vt:lpstr>
      <vt:lpstr>굴림체</vt:lpstr>
      <vt:lpstr>맑은 고딕</vt:lpstr>
      <vt:lpstr>-윤고딕150</vt:lpstr>
      <vt:lpstr>휴먼둥근헤드라인</vt:lpstr>
      <vt:lpstr>Arial</vt:lpstr>
      <vt:lpstr>Times New Roman</vt:lpstr>
      <vt:lpstr>Wingdings</vt:lpstr>
      <vt:lpstr>6_본사교육</vt:lpstr>
      <vt:lpstr>13_기본 디자인</vt:lpstr>
      <vt:lpstr>12_기본 디자인</vt:lpstr>
      <vt:lpstr>    중대재해처벌법 이행확인 점검     2023년 하반기 정기점검 강평                  (주)성도이엔지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제이세이프티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동영상 시청 (근골격계질환)</dc:title>
  <dc:creator>박정우</dc:creator>
  <cp:lastModifiedBy>ITH190708</cp:lastModifiedBy>
  <cp:revision>1258</cp:revision>
  <cp:lastPrinted>2022-05-30T01:40:07Z</cp:lastPrinted>
  <dcterms:created xsi:type="dcterms:W3CDTF">2008-08-07T02:54:25Z</dcterms:created>
  <dcterms:modified xsi:type="dcterms:W3CDTF">2023-10-30T02:20:11Z</dcterms:modified>
</cp:coreProperties>
</file>