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6"/>
  </p:notesMasterIdLst>
  <p:sldIdLst>
    <p:sldId id="256" r:id="rId2"/>
    <p:sldId id="391" r:id="rId3"/>
    <p:sldId id="370" r:id="rId4"/>
    <p:sldId id="393" r:id="rId5"/>
    <p:sldId id="392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270" r:id="rId1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7A30"/>
    <a:srgbClr val="B5F9F7"/>
    <a:srgbClr val="F5E3BE"/>
    <a:srgbClr val="E4893E"/>
    <a:srgbClr val="F7C09B"/>
    <a:srgbClr val="ECAA74"/>
    <a:srgbClr val="0BACBE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CAE76-9700-4E7D-B49F-6B3107451304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9BD3-1700-4DED-962D-F7835CD01B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0" y="2594919"/>
            <a:ext cx="8242829" cy="3795645"/>
          </a:xfrm>
          <a:prstGeom prst="rect">
            <a:avLst/>
          </a:prstGeom>
          <a:gradFill>
            <a:gsLst>
              <a:gs pos="100000">
                <a:srgbClr val="E4893E"/>
              </a:gs>
              <a:gs pos="0">
                <a:srgbClr val="ECAA74"/>
              </a:gs>
              <a:gs pos="53000">
                <a:srgbClr val="E4893E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74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3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2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BA03-571E-4B4D-BACF-53B0FF515C91}" type="datetimeFigureOut">
              <a:rPr lang="ko-KR" altLang="en-US"/>
              <a:pPr>
                <a:defRPr/>
              </a:pPr>
              <a:t>2022-10-13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67D2-C78E-454E-BA80-0F8C958C51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39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 userDrawn="1"/>
        </p:nvSpPr>
        <p:spPr>
          <a:xfrm>
            <a:off x="448091" y="1972507"/>
            <a:ext cx="8238707" cy="4485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8091" y="623300"/>
            <a:ext cx="8238707" cy="125882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8" name="Group 32"/>
          <p:cNvGrpSpPr/>
          <p:nvPr userDrawn="1"/>
        </p:nvGrpSpPr>
        <p:grpSpPr bwMode="gray">
          <a:xfrm>
            <a:off x="8064451" y="1628234"/>
            <a:ext cx="447440" cy="610876"/>
            <a:chOff x="457200" y="859536"/>
            <a:chExt cx="550696" cy="610876"/>
          </a:xfrm>
        </p:grpSpPr>
        <p:grpSp>
          <p:nvGrpSpPr>
            <p:cNvPr id="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26" name="Group 32"/>
          <p:cNvGrpSpPr/>
          <p:nvPr userDrawn="1"/>
        </p:nvGrpSpPr>
        <p:grpSpPr bwMode="gray">
          <a:xfrm>
            <a:off x="708062" y="1628234"/>
            <a:ext cx="447440" cy="610876"/>
            <a:chOff x="457200" y="859536"/>
            <a:chExt cx="550696" cy="610876"/>
          </a:xfrm>
        </p:grpSpPr>
        <p:grpSp>
          <p:nvGrpSpPr>
            <p:cNvPr id="2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2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8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9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9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1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8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9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F27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rgbClr val="F27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rgbClr val="0BA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380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321" y="1650303"/>
            <a:ext cx="5216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3600" dirty="0">
                <a:latin typeface="HY헤드라인M" pitchFamily="18" charset="-127"/>
                <a:ea typeface="HY헤드라인M" pitchFamily="18" charset="-127"/>
              </a:rPr>
              <a:t>사고사례 안전교육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1796" y="3943253"/>
            <a:ext cx="129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2022. 10. 12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2" y="662140"/>
            <a:ext cx="944092" cy="25137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9" y="666402"/>
            <a:ext cx="1737360" cy="247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7032" y="531737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안전보건실</a:t>
            </a:r>
            <a:endParaRPr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298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7">
            <a:extLst>
              <a:ext uri="{FF2B5EF4-FFF2-40B4-BE49-F238E27FC236}">
                <a16:creationId xmlns:a16="http://schemas.microsoft.com/office/drawing/2014/main" id="{0C9AF2FE-E99B-4CAB-8EF9-7F252B24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C80794-0AFF-4A07-87C6-56546CED25C3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3316" name="그룹 1">
            <a:extLst>
              <a:ext uri="{FF2B5EF4-FFF2-40B4-BE49-F238E27FC236}">
                <a16:creationId xmlns:a16="http://schemas.microsoft.com/office/drawing/2014/main" id="{3109583E-F6BE-486B-872B-E9BEC686A4A4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3347" name="그룹 19">
              <a:extLst>
                <a:ext uri="{FF2B5EF4-FFF2-40B4-BE49-F238E27FC236}">
                  <a16:creationId xmlns:a16="http://schemas.microsoft.com/office/drawing/2014/main" id="{251F1B4A-C8A8-4C34-AA27-17691092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EB6D020-E58E-4EF3-9FE0-6166F21CB41C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5E50A-0678-41D9-A706-ABC2395591C4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7356ECD-8EB8-47C4-861B-FAD685C616DE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C11014E-1F1E-44CA-9DBF-1D6566CE65CF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3348" name="Picture 97">
              <a:extLst>
                <a:ext uri="{FF2B5EF4-FFF2-40B4-BE49-F238E27FC236}">
                  <a16:creationId xmlns:a16="http://schemas.microsoft.com/office/drawing/2014/main" id="{64381E3C-85FE-460D-A0CD-F3FBCCB7F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46A2A8-B5E5-4FEF-9CEE-CFE122525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41911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No.9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석고보드 자재가 전도되어 깔림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08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협착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2022.08.12.(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금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벽에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새워놓은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석고보드 자재 중 뒤편에 적재된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자재를 빼내던 중 앞쪽에 적재된 석고보드자재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8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장이 넘어지며 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석고보드자재에 깔린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자재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적재시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항목별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동일크기별 적재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자재전도 방지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쐐기목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자재 적재 및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운반시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단독작업 금지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ACD93990-2C23-4ABA-98DB-3B4EA3B8E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9" y="2840038"/>
            <a:ext cx="3407853" cy="3043806"/>
          </a:xfrm>
          <a:prstGeom prst="rect">
            <a:avLst/>
          </a:prstGeom>
        </p:spPr>
      </p:pic>
      <p:sp>
        <p:nvSpPr>
          <p:cNvPr id="4" name="화살표: 왼쪽 3">
            <a:extLst>
              <a:ext uri="{FF2B5EF4-FFF2-40B4-BE49-F238E27FC236}">
                <a16:creationId xmlns:a16="http://schemas.microsoft.com/office/drawing/2014/main" id="{A887F7E0-962F-40EF-AD66-0487153A2580}"/>
              </a:ext>
            </a:extLst>
          </p:cNvPr>
          <p:cNvSpPr/>
          <p:nvPr/>
        </p:nvSpPr>
        <p:spPr>
          <a:xfrm rot="658001">
            <a:off x="6775180" y="3727159"/>
            <a:ext cx="474298" cy="2873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왼쪽으로 구부러짐 4">
            <a:extLst>
              <a:ext uri="{FF2B5EF4-FFF2-40B4-BE49-F238E27FC236}">
                <a16:creationId xmlns:a16="http://schemas.microsoft.com/office/drawing/2014/main" id="{7573AF28-D181-4BEF-A8B5-F3631C0068B7}"/>
              </a:ext>
            </a:extLst>
          </p:cNvPr>
          <p:cNvSpPr/>
          <p:nvPr/>
        </p:nvSpPr>
        <p:spPr>
          <a:xfrm>
            <a:off x="7524679" y="3984771"/>
            <a:ext cx="520310" cy="1233181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별: 꼭짓점 24개 5">
            <a:extLst>
              <a:ext uri="{FF2B5EF4-FFF2-40B4-BE49-F238E27FC236}">
                <a16:creationId xmlns:a16="http://schemas.microsoft.com/office/drawing/2014/main" id="{EF1D28B2-32DD-4378-93E3-07BF12BB1F7F}"/>
              </a:ext>
            </a:extLst>
          </p:cNvPr>
          <p:cNvSpPr/>
          <p:nvPr/>
        </p:nvSpPr>
        <p:spPr>
          <a:xfrm>
            <a:off x="6365921" y="4642862"/>
            <a:ext cx="772505" cy="503339"/>
          </a:xfrm>
          <a:prstGeom prst="star2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88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7">
            <a:extLst>
              <a:ext uri="{FF2B5EF4-FFF2-40B4-BE49-F238E27FC236}">
                <a16:creationId xmlns:a16="http://schemas.microsoft.com/office/drawing/2014/main" id="{0C9AF2FE-E99B-4CAB-8EF9-7F252B24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C80794-0AFF-4A07-87C6-56546CED25C3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3316" name="그룹 1">
            <a:extLst>
              <a:ext uri="{FF2B5EF4-FFF2-40B4-BE49-F238E27FC236}">
                <a16:creationId xmlns:a16="http://schemas.microsoft.com/office/drawing/2014/main" id="{3109583E-F6BE-486B-872B-E9BEC686A4A4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3347" name="그룹 19">
              <a:extLst>
                <a:ext uri="{FF2B5EF4-FFF2-40B4-BE49-F238E27FC236}">
                  <a16:creationId xmlns:a16="http://schemas.microsoft.com/office/drawing/2014/main" id="{251F1B4A-C8A8-4C34-AA27-17691092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EB6D020-E58E-4EF3-9FE0-6166F21CB41C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5E50A-0678-41D9-A706-ABC2395591C4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7356ECD-8EB8-47C4-861B-FAD685C616DE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C11014E-1F1E-44CA-9DBF-1D6566CE65CF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3348" name="Picture 97">
              <a:extLst>
                <a:ext uri="{FF2B5EF4-FFF2-40B4-BE49-F238E27FC236}">
                  <a16:creationId xmlns:a16="http://schemas.microsoft.com/office/drawing/2014/main" id="{64381E3C-85FE-460D-A0CD-F3FBCCB7F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46A2A8-B5E5-4FEF-9CEE-CFE122525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05732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No.10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고여있던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물에 미끄러져 전도된 재해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08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17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2022.08.17.(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칼라무늬콘크리트 작업을 위해 안전화를 신지 않고 자재를 옮기던 중 바닥에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고여있던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물에 미끄러져 전도된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900" b="1" kern="0" spc="0" dirty="0"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※</a:t>
                      </a:r>
                      <a:r>
                        <a:rPr lang="en-US" altLang="ko-KR" sz="900" b="1" kern="0" spc="0" dirty="0"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9</a:t>
                      </a:r>
                      <a:r>
                        <a:rPr lang="ko-KR" altLang="en-US" sz="900" b="1" kern="0" spc="0" dirty="0"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 </a:t>
                      </a:r>
                      <a:r>
                        <a:rPr lang="en-US" altLang="ko-KR" sz="900" b="1" kern="0" spc="0" dirty="0"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900" b="1" kern="0" spc="0" dirty="0"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 근로복지공단을 연락으로 확인된 재해</a:t>
                      </a:r>
                      <a:endParaRPr lang="en-US" altLang="ko-KR" sz="900" b="1" kern="0" spc="0" dirty="0"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현장출입시 개인보호구 착용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미끄럼 위험이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있는경우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사전 물기제거 등 실시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안전교육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안전조회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실시 전 임의작업진행 금지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재해사실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인지시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추적관리 철저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8BABD6AF-AA36-40C7-9266-17E653E30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3007817"/>
            <a:ext cx="3518590" cy="2459037"/>
          </a:xfrm>
          <a:prstGeom prst="rect">
            <a:avLst/>
          </a:prstGeom>
        </p:spPr>
      </p:pic>
      <p:sp>
        <p:nvSpPr>
          <p:cNvPr id="6" name="구름 5">
            <a:extLst>
              <a:ext uri="{FF2B5EF4-FFF2-40B4-BE49-F238E27FC236}">
                <a16:creationId xmlns:a16="http://schemas.microsoft.com/office/drawing/2014/main" id="{20BF8D8F-1A41-4C1F-92B2-A054A8D56B14}"/>
              </a:ext>
            </a:extLst>
          </p:cNvPr>
          <p:cNvSpPr/>
          <p:nvPr/>
        </p:nvSpPr>
        <p:spPr>
          <a:xfrm>
            <a:off x="5847127" y="4462943"/>
            <a:ext cx="620785" cy="3439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 descr="걷기">
            <a:extLst>
              <a:ext uri="{FF2B5EF4-FFF2-40B4-BE49-F238E27FC236}">
                <a16:creationId xmlns:a16="http://schemas.microsoft.com/office/drawing/2014/main" id="{882290A0-A5CB-4974-BB7E-3DFFBADCB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5377" y="3429000"/>
            <a:ext cx="1263330" cy="1263330"/>
          </a:xfrm>
          <a:prstGeom prst="rect">
            <a:avLst/>
          </a:prstGeom>
        </p:spPr>
      </p:pic>
      <p:sp>
        <p:nvSpPr>
          <p:cNvPr id="7" name="화살표: 왼쪽으로 구부러짐 6">
            <a:extLst>
              <a:ext uri="{FF2B5EF4-FFF2-40B4-BE49-F238E27FC236}">
                <a16:creationId xmlns:a16="http://schemas.microsoft.com/office/drawing/2014/main" id="{FC6983AF-7E63-4A49-BAE2-B170C06D1FAD}"/>
              </a:ext>
            </a:extLst>
          </p:cNvPr>
          <p:cNvSpPr/>
          <p:nvPr/>
        </p:nvSpPr>
        <p:spPr>
          <a:xfrm rot="18619114">
            <a:off x="6498306" y="3198287"/>
            <a:ext cx="469784" cy="116646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" name="그래픽 8" descr="남자">
            <a:extLst>
              <a:ext uri="{FF2B5EF4-FFF2-40B4-BE49-F238E27FC236}">
                <a16:creationId xmlns:a16="http://schemas.microsoft.com/office/drawing/2014/main" id="{1AF912A3-5263-4971-81EA-304B513F2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469760">
            <a:off x="6542731" y="3963226"/>
            <a:ext cx="1223918" cy="1223918"/>
          </a:xfrm>
          <a:prstGeom prst="rect">
            <a:avLst/>
          </a:prstGeom>
        </p:spPr>
      </p:pic>
      <p:sp>
        <p:nvSpPr>
          <p:cNvPr id="10" name="별: 꼭짓점 24개 9">
            <a:extLst>
              <a:ext uri="{FF2B5EF4-FFF2-40B4-BE49-F238E27FC236}">
                <a16:creationId xmlns:a16="http://schemas.microsoft.com/office/drawing/2014/main" id="{FD57B1A5-C2C3-4D87-B4E3-4EFEE667BDC9}"/>
              </a:ext>
            </a:extLst>
          </p:cNvPr>
          <p:cNvSpPr/>
          <p:nvPr/>
        </p:nvSpPr>
        <p:spPr>
          <a:xfrm>
            <a:off x="6384022" y="4692330"/>
            <a:ext cx="520117" cy="408514"/>
          </a:xfrm>
          <a:prstGeom prst="star2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3409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7">
            <a:extLst>
              <a:ext uri="{FF2B5EF4-FFF2-40B4-BE49-F238E27FC236}">
                <a16:creationId xmlns:a16="http://schemas.microsoft.com/office/drawing/2014/main" id="{0C9AF2FE-E99B-4CAB-8EF9-7F252B24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C80794-0AFF-4A07-87C6-56546CED25C3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3316" name="그룹 1">
            <a:extLst>
              <a:ext uri="{FF2B5EF4-FFF2-40B4-BE49-F238E27FC236}">
                <a16:creationId xmlns:a16="http://schemas.microsoft.com/office/drawing/2014/main" id="{3109583E-F6BE-486B-872B-E9BEC686A4A4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3347" name="그룹 19">
              <a:extLst>
                <a:ext uri="{FF2B5EF4-FFF2-40B4-BE49-F238E27FC236}">
                  <a16:creationId xmlns:a16="http://schemas.microsoft.com/office/drawing/2014/main" id="{251F1B4A-C8A8-4C34-AA27-17691092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EB6D020-E58E-4EF3-9FE0-6166F21CB41C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5E50A-0678-41D9-A706-ABC2395591C4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7356ECD-8EB8-47C4-861B-FAD685C616DE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C11014E-1F1E-44CA-9DBF-1D6566CE65CF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3348" name="Picture 97">
              <a:extLst>
                <a:ext uri="{FF2B5EF4-FFF2-40B4-BE49-F238E27FC236}">
                  <a16:creationId xmlns:a16="http://schemas.microsoft.com/office/drawing/2014/main" id="{64381E3C-85FE-460D-A0CD-F3FBCCB7F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46A2A8-B5E5-4FEF-9CEE-CFE122525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79974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No.11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굴삭기를 이용한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인양중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인양물에 충돌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09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15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충돌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2022.09.01.(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목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굴삭기를 이용하여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H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빔에 설치된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안전난간을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외줄걸이로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옮기던 중 흔들리는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안전난간에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가슴부위를 충돌한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자재양중시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양줄걸이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외줄걸이 절대 금지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자재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인양시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자재 회전반경 내 출입금지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장비기사와 소통체계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수신호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무전기 등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확인 후 작업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">
            <a:extLst>
              <a:ext uri="{FF2B5EF4-FFF2-40B4-BE49-F238E27FC236}">
                <a16:creationId xmlns:a16="http://schemas.microsoft.com/office/drawing/2014/main" id="{44BE3606-47DD-4EA2-B646-F8027AFC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533"/>
          <a:stretch/>
        </p:blipFill>
        <p:spPr>
          <a:xfrm>
            <a:off x="5048250" y="3015743"/>
            <a:ext cx="3441409" cy="25600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화살표: 아래로 구부러짐 2">
            <a:extLst>
              <a:ext uri="{FF2B5EF4-FFF2-40B4-BE49-F238E27FC236}">
                <a16:creationId xmlns:a16="http://schemas.microsoft.com/office/drawing/2014/main" id="{791B6982-E911-4D3E-BBF9-18A78A57DA50}"/>
              </a:ext>
            </a:extLst>
          </p:cNvPr>
          <p:cNvSpPr/>
          <p:nvPr/>
        </p:nvSpPr>
        <p:spPr>
          <a:xfrm rot="887242">
            <a:off x="7032486" y="4380050"/>
            <a:ext cx="696287" cy="276837"/>
          </a:xfrm>
          <a:prstGeom prst="curved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별: 꼭짓점 12개 4">
            <a:extLst>
              <a:ext uri="{FF2B5EF4-FFF2-40B4-BE49-F238E27FC236}">
                <a16:creationId xmlns:a16="http://schemas.microsoft.com/office/drawing/2014/main" id="{87371C8F-49A7-4DAB-BD63-7C558A4A554D}"/>
              </a:ext>
            </a:extLst>
          </p:cNvPr>
          <p:cNvSpPr/>
          <p:nvPr/>
        </p:nvSpPr>
        <p:spPr>
          <a:xfrm>
            <a:off x="7380630" y="4605556"/>
            <a:ext cx="454687" cy="234892"/>
          </a:xfrm>
          <a:prstGeom prst="star1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44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7">
            <a:extLst>
              <a:ext uri="{FF2B5EF4-FFF2-40B4-BE49-F238E27FC236}">
                <a16:creationId xmlns:a16="http://schemas.microsoft.com/office/drawing/2014/main" id="{0C9AF2FE-E99B-4CAB-8EF9-7F252B24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C80794-0AFF-4A07-87C6-56546CED25C3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3316" name="그룹 1">
            <a:extLst>
              <a:ext uri="{FF2B5EF4-FFF2-40B4-BE49-F238E27FC236}">
                <a16:creationId xmlns:a16="http://schemas.microsoft.com/office/drawing/2014/main" id="{3109583E-F6BE-486B-872B-E9BEC686A4A4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3347" name="그룹 19">
              <a:extLst>
                <a:ext uri="{FF2B5EF4-FFF2-40B4-BE49-F238E27FC236}">
                  <a16:creationId xmlns:a16="http://schemas.microsoft.com/office/drawing/2014/main" id="{251F1B4A-C8A8-4C34-AA27-17691092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EB6D020-E58E-4EF3-9FE0-6166F21CB41C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5E50A-0678-41D9-A706-ABC2395591C4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7356ECD-8EB8-47C4-861B-FAD685C616DE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C11014E-1F1E-44CA-9DBF-1D6566CE65CF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3348" name="Picture 97">
              <a:extLst>
                <a:ext uri="{FF2B5EF4-FFF2-40B4-BE49-F238E27FC236}">
                  <a16:creationId xmlns:a16="http://schemas.microsoft.com/office/drawing/2014/main" id="{64381E3C-85FE-460D-A0CD-F3FBCCB7F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46A2A8-B5E5-4FEF-9CEE-CFE122525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95470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No.12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가설휀스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철거작업 중 추락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09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26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2022.09.26.(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EGI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휀스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철거작업 중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1.5m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높이의 중간대에서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 중 발을 헛디뎌 추락하여 머리를 바닥에 부딪힌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안전모 </a:t>
                      </a:r>
                      <a:r>
                        <a:rPr lang="ko-KR" altLang="en-US" sz="900" b="1" kern="0" spc="0" dirty="0" err="1"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턱끈</a:t>
                      </a:r>
                      <a:r>
                        <a:rPr lang="ko-KR" altLang="en-US" sz="900" b="1" kern="0" spc="0" dirty="0"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미착용</a:t>
                      </a:r>
                      <a:r>
                        <a:rPr lang="en-US" altLang="ko-KR" sz="900" b="1" kern="0" spc="0" dirty="0"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개인보호구 착용 확인 철저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위험작업구간 관리감독자 배치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특수작업시 일반용역 사용 금지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작업에 맞는 기능공 사용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7391E9C9-3A07-46CD-851D-A9ADA768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839" y="2919367"/>
            <a:ext cx="3515238" cy="27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2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그룹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직사각형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0" y="476250"/>
              <a:ext cx="9144000" cy="3240088"/>
            </a:xfrm>
            <a:prstGeom prst="rect">
              <a:avLst/>
            </a:prstGeom>
            <a:gradFill flip="none" rotWithShape="1">
              <a:gsLst>
                <a:gs pos="0">
                  <a:srgbClr val="F27A30"/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rgbClr val="F27A3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8915" name="직사각형 6"/>
          <p:cNvSpPr>
            <a:spLocks noChangeArrowheads="1"/>
          </p:cNvSpPr>
          <p:nvPr/>
        </p:nvSpPr>
        <p:spPr bwMode="auto">
          <a:xfrm>
            <a:off x="0" y="2035175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ko-KR" altLang="en-US" sz="6000"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감사합니다</a:t>
            </a:r>
            <a:endParaRPr lang="en-US" altLang="ko-KR" sz="6000" b="1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480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THANK YOU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3654425"/>
            <a:ext cx="9144000" cy="495300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ko-KR" altLang="en-US" sz="2000" b="1" spc="-15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위험을 보는 것이 안전의 시작입니다</a:t>
            </a:r>
            <a:r>
              <a:rPr lang="en-US" altLang="ko-KR" sz="2000" b="1" spc="-15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4188" y="6237288"/>
            <a:ext cx="3095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en-US" altLang="ko-K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obe 고딕 Std B" pitchFamily="34" charset="-127"/>
              </a:rPr>
              <a:t>We Build Value</a:t>
            </a:r>
            <a:endParaRPr lang="ko-KR" alt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099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0244" name="그룹 1">
            <a:extLst>
              <a:ext uri="{FF2B5EF4-FFF2-40B4-BE49-F238E27FC236}">
                <a16:creationId xmlns:a16="http://schemas.microsoft.com/office/drawing/2014/main" id="{56814DD4-A467-4387-B0C8-0E2748B64105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0280" name="그룹 19">
              <a:extLst>
                <a:ext uri="{FF2B5EF4-FFF2-40B4-BE49-F238E27FC236}">
                  <a16:creationId xmlns:a16="http://schemas.microsoft.com/office/drawing/2014/main" id="{5B6068E7-8B0E-492F-A4B5-C98F8AD711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0021B794-25E5-4CF6-BBB6-6EFA7893C06A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AF5FA23-E268-4DBD-BE1E-FEEE75D7ECDC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84443960-F849-488F-8E19-CB50D0B23677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109AC70E-58B3-45CA-81D4-852858DAA5F5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0281" name="Picture 97">
              <a:extLst>
                <a:ext uri="{FF2B5EF4-FFF2-40B4-BE49-F238E27FC236}">
                  <a16:creationId xmlns:a16="http://schemas.microsoft.com/office/drawing/2014/main" id="{83552C13-C9F5-46AD-AB49-D01F91DAF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17183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No.1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고소작업대에서 자재를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양중하던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추락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24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2022.02.24.(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목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10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고소작업대를 이용하여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층에서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외부비계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6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층으로 판넬자재를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양중하던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자재를 안쪽으로 밀어주기위해 안전벨트를 풀고 비계발판으로 넘어가다 균형을 잃고 추락하여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단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낙하물방지망으로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떨어진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위험작업 전 작업계획서 작성 및 검토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중량물취급계획서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장비작업계획서 등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-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작업방법 검토를 통한 적정인원 배치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특별안전교육 및 위험성평가 등을 통한 위험성 고지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고소작업시 안전벨트 착용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탑승자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케이지이탈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금지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73" name="그림 2">
            <a:extLst>
              <a:ext uri="{FF2B5EF4-FFF2-40B4-BE49-F238E27FC236}">
                <a16:creationId xmlns:a16="http://schemas.microsoft.com/office/drawing/2014/main" id="{4AD0C2D7-2B77-401E-BD7F-88F70012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81250"/>
            <a:ext cx="2820987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E5BE616-EAF3-4D65-97FD-5F303DCEEB31}"/>
              </a:ext>
            </a:extLst>
          </p:cNvPr>
          <p:cNvSpPr/>
          <p:nvPr/>
        </p:nvSpPr>
        <p:spPr>
          <a:xfrm rot="1545519">
            <a:off x="6048375" y="3065463"/>
            <a:ext cx="141288" cy="3181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374035-C29C-411E-97B1-75DDF3E243FE}"/>
              </a:ext>
            </a:extLst>
          </p:cNvPr>
          <p:cNvSpPr/>
          <p:nvPr/>
        </p:nvSpPr>
        <p:spPr>
          <a:xfrm>
            <a:off x="6516688" y="3194050"/>
            <a:ext cx="576262" cy="71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8993F800-03D5-480C-B219-C7B98B08A682}"/>
              </a:ext>
            </a:extLst>
          </p:cNvPr>
          <p:cNvSpPr/>
          <p:nvPr/>
        </p:nvSpPr>
        <p:spPr>
          <a:xfrm>
            <a:off x="6889750" y="3392488"/>
            <a:ext cx="142875" cy="67945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별: 꼭짓점 24개 6">
            <a:extLst>
              <a:ext uri="{FF2B5EF4-FFF2-40B4-BE49-F238E27FC236}">
                <a16:creationId xmlns:a16="http://schemas.microsoft.com/office/drawing/2014/main" id="{2A2BF1C1-74B4-4F5C-BD36-54780E64CB02}"/>
              </a:ext>
            </a:extLst>
          </p:cNvPr>
          <p:cNvSpPr/>
          <p:nvPr/>
        </p:nvSpPr>
        <p:spPr>
          <a:xfrm>
            <a:off x="6227763" y="4202113"/>
            <a:ext cx="1330325" cy="1387475"/>
          </a:xfrm>
          <a:prstGeom prst="star2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278" name="그래픽 8" descr="남자">
            <a:extLst>
              <a:ext uri="{FF2B5EF4-FFF2-40B4-BE49-F238E27FC236}">
                <a16:creationId xmlns:a16="http://schemas.microsoft.com/office/drawing/2014/main" id="{0D5F74AE-4CE1-44F8-9D1E-172500FE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627313"/>
            <a:ext cx="5508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7">
            <a:extLst>
              <a:ext uri="{FF2B5EF4-FFF2-40B4-BE49-F238E27FC236}">
                <a16:creationId xmlns:a16="http://schemas.microsoft.com/office/drawing/2014/main" id="{E241913F-572F-4AA9-8FF1-D4949521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DA6A62A-5E94-4EC3-8B5B-BFFD40CA888A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1268" name="그룹 1">
            <a:extLst>
              <a:ext uri="{FF2B5EF4-FFF2-40B4-BE49-F238E27FC236}">
                <a16:creationId xmlns:a16="http://schemas.microsoft.com/office/drawing/2014/main" id="{28F40750-D16E-4F46-956C-111C9E087CEC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1301" name="그룹 19">
              <a:extLst>
                <a:ext uri="{FF2B5EF4-FFF2-40B4-BE49-F238E27FC236}">
                  <a16:creationId xmlns:a16="http://schemas.microsoft.com/office/drawing/2014/main" id="{7C5A0A3F-029B-485E-B906-29CD8B6971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D0FC1781-3E5E-4108-8947-B79E7F7E508B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482E0AB4-E0E5-485E-9183-507C7BADAF2E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AE34496E-A4E4-4009-8EFF-26CBAC959CE1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19E030EB-8932-4136-8FB5-F28B3A4EA839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1302" name="Picture 97">
              <a:extLst>
                <a:ext uri="{FF2B5EF4-FFF2-40B4-BE49-F238E27FC236}">
                  <a16:creationId xmlns:a16="http://schemas.microsoft.com/office/drawing/2014/main" id="{744727B3-7374-47BE-8DA9-5FAE70761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860BA31-C93C-41C3-9934-ADEBC0619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5196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No.2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타공작업 중 대상물이 회전하여 타격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03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17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협착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2022.03.17.(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목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15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드릴링머신을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이용하여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철재행거를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타공하던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철재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행거가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척과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함깨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회전하며 재해자의 손을 타격한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가공물은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바이스를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이용하여 고정 후 타공작업 실시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기타 안전보건조치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장갑착용금지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보안경착용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등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297" name="그림 2">
            <a:extLst>
              <a:ext uri="{FF2B5EF4-FFF2-40B4-BE49-F238E27FC236}">
                <a16:creationId xmlns:a16="http://schemas.microsoft.com/office/drawing/2014/main" id="{827AE783-1213-4917-A42F-28C3F4FF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708275"/>
            <a:ext cx="36988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화살표: 위로 구부러짐 3">
            <a:extLst>
              <a:ext uri="{FF2B5EF4-FFF2-40B4-BE49-F238E27FC236}">
                <a16:creationId xmlns:a16="http://schemas.microsoft.com/office/drawing/2014/main" id="{906A4ADC-7D3A-4DD9-9616-62130B376FF2}"/>
              </a:ext>
            </a:extLst>
          </p:cNvPr>
          <p:cNvSpPr/>
          <p:nvPr/>
        </p:nvSpPr>
        <p:spPr>
          <a:xfrm>
            <a:off x="6372225" y="4941888"/>
            <a:ext cx="1079500" cy="463550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별: 꼭짓점 24개 4">
            <a:extLst>
              <a:ext uri="{FF2B5EF4-FFF2-40B4-BE49-F238E27FC236}">
                <a16:creationId xmlns:a16="http://schemas.microsoft.com/office/drawing/2014/main" id="{114DAE6D-68ED-4108-BD71-CC856E12C30B}"/>
              </a:ext>
            </a:extLst>
          </p:cNvPr>
          <p:cNvSpPr/>
          <p:nvPr/>
        </p:nvSpPr>
        <p:spPr>
          <a:xfrm>
            <a:off x="6372225" y="4086225"/>
            <a:ext cx="1001713" cy="574675"/>
          </a:xfrm>
          <a:prstGeom prst="star2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7">
            <a:extLst>
              <a:ext uri="{FF2B5EF4-FFF2-40B4-BE49-F238E27FC236}">
                <a16:creationId xmlns:a16="http://schemas.microsoft.com/office/drawing/2014/main" id="{12A2A8E4-1766-48E4-A4DA-4FABB940A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CABFB0B-5FBA-4177-88A8-9D1609073423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2292" name="그룹 1">
            <a:extLst>
              <a:ext uri="{FF2B5EF4-FFF2-40B4-BE49-F238E27FC236}">
                <a16:creationId xmlns:a16="http://schemas.microsoft.com/office/drawing/2014/main" id="{AD2DE92B-D3F4-4CCC-9211-BC090B38C25B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2326" name="그룹 19">
              <a:extLst>
                <a:ext uri="{FF2B5EF4-FFF2-40B4-BE49-F238E27FC236}">
                  <a16:creationId xmlns:a16="http://schemas.microsoft.com/office/drawing/2014/main" id="{0DFAD648-AB75-45EC-BC27-C6D4C0D2C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05FCFB17-929B-4E8C-9688-C7621BA7D780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A4F9E93-70BA-4BB4-AEA2-56A00D33D096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A37F487E-CE32-416A-9728-3A194DABE379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0D51858E-45F3-4824-B9BD-B32D126ABBC6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2327" name="Picture 97">
              <a:extLst>
                <a:ext uri="{FF2B5EF4-FFF2-40B4-BE49-F238E27FC236}">
                  <a16:creationId xmlns:a16="http://schemas.microsoft.com/office/drawing/2014/main" id="{A4E7B1DE-415C-455A-8470-2891F1D2B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C0574E2-78D7-4CDC-82B1-64E8D327C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4290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No.3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보받침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제작을위해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이동 중 미끄러져 전도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04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20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2022.04.20.(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08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주형보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보 받침을 제작하기위해 길이를 측정하며 이동하던 중 미끄러져 넘어진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미끄러질 위험이 있는 자재에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올라갈경우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표면상태 확인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젖어있거나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얼어있는경우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작업 지양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단차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단부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주위 뒷걸음 지양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321" name="그림 2">
            <a:extLst>
              <a:ext uri="{FF2B5EF4-FFF2-40B4-BE49-F238E27FC236}">
                <a16:creationId xmlns:a16="http://schemas.microsoft.com/office/drawing/2014/main" id="{B6CCD0EC-4EF8-42D1-85C7-249461FF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894013"/>
            <a:ext cx="36099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그래픽 4" descr="남자">
            <a:extLst>
              <a:ext uri="{FF2B5EF4-FFF2-40B4-BE49-F238E27FC236}">
                <a16:creationId xmlns:a16="http://schemas.microsoft.com/office/drawing/2014/main" id="{98E19C86-0CE7-4ADF-932B-4356740C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5264">
            <a:off x="5446713" y="4090988"/>
            <a:ext cx="9144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화살표: 오른쪽으로 구부러짐 5">
            <a:extLst>
              <a:ext uri="{FF2B5EF4-FFF2-40B4-BE49-F238E27FC236}">
                <a16:creationId xmlns:a16="http://schemas.microsoft.com/office/drawing/2014/main" id="{EC5EC0B6-96E7-4880-8A24-D41C09F4CAEF}"/>
              </a:ext>
            </a:extLst>
          </p:cNvPr>
          <p:cNvSpPr/>
          <p:nvPr/>
        </p:nvSpPr>
        <p:spPr>
          <a:xfrm rot="1782864">
            <a:off x="5678488" y="3552825"/>
            <a:ext cx="377825" cy="914400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별: 꼭짓점 32개 6">
            <a:extLst>
              <a:ext uri="{FF2B5EF4-FFF2-40B4-BE49-F238E27FC236}">
                <a16:creationId xmlns:a16="http://schemas.microsoft.com/office/drawing/2014/main" id="{B9B93A2E-62F4-4AE1-BB5E-ACB6298DBEA4}"/>
              </a:ext>
            </a:extLst>
          </p:cNvPr>
          <p:cNvSpPr/>
          <p:nvPr/>
        </p:nvSpPr>
        <p:spPr>
          <a:xfrm>
            <a:off x="5505450" y="4652963"/>
            <a:ext cx="865188" cy="401637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7">
            <a:extLst>
              <a:ext uri="{FF2B5EF4-FFF2-40B4-BE49-F238E27FC236}">
                <a16:creationId xmlns:a16="http://schemas.microsoft.com/office/drawing/2014/main" id="{0C9AF2FE-E99B-4CAB-8EF9-7F252B24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C80794-0AFF-4A07-87C6-56546CED25C3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3316" name="그룹 1">
            <a:extLst>
              <a:ext uri="{FF2B5EF4-FFF2-40B4-BE49-F238E27FC236}">
                <a16:creationId xmlns:a16="http://schemas.microsoft.com/office/drawing/2014/main" id="{3109583E-F6BE-486B-872B-E9BEC686A4A4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3347" name="그룹 19">
              <a:extLst>
                <a:ext uri="{FF2B5EF4-FFF2-40B4-BE49-F238E27FC236}">
                  <a16:creationId xmlns:a16="http://schemas.microsoft.com/office/drawing/2014/main" id="{251F1B4A-C8A8-4C34-AA27-17691092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EB6D020-E58E-4EF3-9FE0-6166F21CB41C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5E50A-0678-41D9-A706-ABC2395591C4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7356ECD-8EB8-47C4-861B-FAD685C616DE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C11014E-1F1E-44CA-9DBF-1D6566CE65CF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3348" name="Picture 97">
              <a:extLst>
                <a:ext uri="{FF2B5EF4-FFF2-40B4-BE49-F238E27FC236}">
                  <a16:creationId xmlns:a16="http://schemas.microsoft.com/office/drawing/2014/main" id="{64381E3C-85FE-460D-A0CD-F3FBCCB7F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46A2A8-B5E5-4FEF-9CEE-CFE122525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36336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No.4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거푸집 해체작업 중 추락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04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2022.04.22.(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금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수평연결재인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각파이프 상부에 서서 거푸집 해체작업을 진행하던 중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거푸집이 떨어지면서 수평연결재를 가격하여 재해자가 균형을 잃고 뛰어내리면서 해체자재에 발등을 부딪혀 발등이 골절된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유공발판을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이용하여 견고한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작업발판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발판의 뒤집힘 방지를 위한 양 끝단 고정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고소작업시 안전벨트 착용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승하강할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수 있는 승강통로 설치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기타 안전보건조치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 근로자 출입통제 표지판 설치 등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45" name="그림 13">
            <a:extLst>
              <a:ext uri="{FF2B5EF4-FFF2-40B4-BE49-F238E27FC236}">
                <a16:creationId xmlns:a16="http://schemas.microsoft.com/office/drawing/2014/main" id="{5A913B29-7075-4E14-B761-9826B949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186113"/>
            <a:ext cx="34099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7">
            <a:extLst>
              <a:ext uri="{FF2B5EF4-FFF2-40B4-BE49-F238E27FC236}">
                <a16:creationId xmlns:a16="http://schemas.microsoft.com/office/drawing/2014/main" id="{0C9AF2FE-E99B-4CAB-8EF9-7F252B24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C80794-0AFF-4A07-87C6-56546CED25C3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3316" name="그룹 1">
            <a:extLst>
              <a:ext uri="{FF2B5EF4-FFF2-40B4-BE49-F238E27FC236}">
                <a16:creationId xmlns:a16="http://schemas.microsoft.com/office/drawing/2014/main" id="{3109583E-F6BE-486B-872B-E9BEC686A4A4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3347" name="그룹 19">
              <a:extLst>
                <a:ext uri="{FF2B5EF4-FFF2-40B4-BE49-F238E27FC236}">
                  <a16:creationId xmlns:a16="http://schemas.microsoft.com/office/drawing/2014/main" id="{251F1B4A-C8A8-4C34-AA27-17691092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EB6D020-E58E-4EF3-9FE0-6166F21CB41C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5E50A-0678-41D9-A706-ABC2395591C4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7356ECD-8EB8-47C4-861B-FAD685C616DE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C11014E-1F1E-44CA-9DBF-1D6566CE65CF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3348" name="Picture 97">
              <a:extLst>
                <a:ext uri="{FF2B5EF4-FFF2-40B4-BE49-F238E27FC236}">
                  <a16:creationId xmlns:a16="http://schemas.microsoft.com/office/drawing/2014/main" id="{64381E3C-85FE-460D-A0CD-F3FBCCB7F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46A2A8-B5E5-4FEF-9CEE-CFE122525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86863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No.5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철근가공작업 중 손가락 협착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05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06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협착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2022.05.06.(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금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철근절곡기를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이용하여 철근을 가공하던 중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다른 근로자와 대화를 하며 기계를 작동시켜 회전하는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철근절곡기에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손가락이 협착된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기계작업시 대화 등 금지하고 작업에 집중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기계장비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작동시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신체부위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이격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확인 후 작동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546FDAFA-E516-4D75-A869-0138AE998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53"/>
          <a:stretch/>
        </p:blipFill>
        <p:spPr>
          <a:xfrm>
            <a:off x="5048250" y="2382838"/>
            <a:ext cx="3407852" cy="189547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E71056E-9348-4968-AEDD-678A67B21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5048249" y="4314825"/>
            <a:ext cx="340785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0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7">
            <a:extLst>
              <a:ext uri="{FF2B5EF4-FFF2-40B4-BE49-F238E27FC236}">
                <a16:creationId xmlns:a16="http://schemas.microsoft.com/office/drawing/2014/main" id="{0C9AF2FE-E99B-4CAB-8EF9-7F252B24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C80794-0AFF-4A07-87C6-56546CED25C3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3316" name="그룹 1">
            <a:extLst>
              <a:ext uri="{FF2B5EF4-FFF2-40B4-BE49-F238E27FC236}">
                <a16:creationId xmlns:a16="http://schemas.microsoft.com/office/drawing/2014/main" id="{3109583E-F6BE-486B-872B-E9BEC686A4A4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3347" name="그룹 19">
              <a:extLst>
                <a:ext uri="{FF2B5EF4-FFF2-40B4-BE49-F238E27FC236}">
                  <a16:creationId xmlns:a16="http://schemas.microsoft.com/office/drawing/2014/main" id="{251F1B4A-C8A8-4C34-AA27-17691092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EB6D020-E58E-4EF3-9FE0-6166F21CB41C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5E50A-0678-41D9-A706-ABC2395591C4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7356ECD-8EB8-47C4-861B-FAD685C616DE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C11014E-1F1E-44CA-9DBF-1D6566CE65CF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3348" name="Picture 97">
              <a:extLst>
                <a:ext uri="{FF2B5EF4-FFF2-40B4-BE49-F238E27FC236}">
                  <a16:creationId xmlns:a16="http://schemas.microsoft.com/office/drawing/2014/main" id="{64381E3C-85FE-460D-A0CD-F3FBCCB7F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46A2A8-B5E5-4FEF-9CEE-CFE122525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031011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No.6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틀비계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상부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면갈기작업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추락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05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20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2022.05.20.(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금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틀비계상부에서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플라스틱통을 밟고 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면갈기작업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플라스틱통이 넘어가면서 중심을 잃고 바닥으로 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추락한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이동식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틀비계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상부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보조발판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 금지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 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부득이 사용시 변형이 없고 고정이 확실한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작업발판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이동식틀비계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상부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안전난간대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고소작업시 추락방지대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안전벨트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착용 및 결속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82732DC0-20B9-4B54-8D57-AD369C5ED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2738359"/>
            <a:ext cx="3396799" cy="3124016"/>
          </a:xfrm>
          <a:prstGeom prst="rect">
            <a:avLst/>
          </a:prstGeom>
        </p:spPr>
      </p:pic>
      <p:sp>
        <p:nvSpPr>
          <p:cNvPr id="4" name="화살표: 오른쪽으로 구부러짐 3">
            <a:extLst>
              <a:ext uri="{FF2B5EF4-FFF2-40B4-BE49-F238E27FC236}">
                <a16:creationId xmlns:a16="http://schemas.microsoft.com/office/drawing/2014/main" id="{95C3F939-A96D-4797-81EB-D10A7E028A1A}"/>
              </a:ext>
            </a:extLst>
          </p:cNvPr>
          <p:cNvSpPr/>
          <p:nvPr/>
        </p:nvSpPr>
        <p:spPr>
          <a:xfrm>
            <a:off x="5612235" y="3902869"/>
            <a:ext cx="578840" cy="185197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E272FD9-E186-4509-AFD0-8116C700C589}"/>
              </a:ext>
            </a:extLst>
          </p:cNvPr>
          <p:cNvSpPr/>
          <p:nvPr/>
        </p:nvSpPr>
        <p:spPr>
          <a:xfrm rot="2506412">
            <a:off x="6892003" y="4699877"/>
            <a:ext cx="234891" cy="335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른쪽으로 구부러짐 6">
            <a:extLst>
              <a:ext uri="{FF2B5EF4-FFF2-40B4-BE49-F238E27FC236}">
                <a16:creationId xmlns:a16="http://schemas.microsoft.com/office/drawing/2014/main" id="{CF16A7FE-FC39-413A-8ED3-DDF39528EBE4}"/>
              </a:ext>
            </a:extLst>
          </p:cNvPr>
          <p:cNvSpPr/>
          <p:nvPr/>
        </p:nvSpPr>
        <p:spPr>
          <a:xfrm rot="6972269" flipV="1">
            <a:off x="6881773" y="4196692"/>
            <a:ext cx="255352" cy="5624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7">
            <a:extLst>
              <a:ext uri="{FF2B5EF4-FFF2-40B4-BE49-F238E27FC236}">
                <a16:creationId xmlns:a16="http://schemas.microsoft.com/office/drawing/2014/main" id="{0C9AF2FE-E99B-4CAB-8EF9-7F252B24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C80794-0AFF-4A07-87C6-56546CED25C3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3316" name="그룹 1">
            <a:extLst>
              <a:ext uri="{FF2B5EF4-FFF2-40B4-BE49-F238E27FC236}">
                <a16:creationId xmlns:a16="http://schemas.microsoft.com/office/drawing/2014/main" id="{3109583E-F6BE-486B-872B-E9BEC686A4A4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3347" name="그룹 19">
              <a:extLst>
                <a:ext uri="{FF2B5EF4-FFF2-40B4-BE49-F238E27FC236}">
                  <a16:creationId xmlns:a16="http://schemas.microsoft.com/office/drawing/2014/main" id="{251F1B4A-C8A8-4C34-AA27-17691092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EB6D020-E58E-4EF3-9FE0-6166F21CB41C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5E50A-0678-41D9-A706-ABC2395591C4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7356ECD-8EB8-47C4-861B-FAD685C616DE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C11014E-1F1E-44CA-9DBF-1D6566CE65CF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3348" name="Picture 97">
              <a:extLst>
                <a:ext uri="{FF2B5EF4-FFF2-40B4-BE49-F238E27FC236}">
                  <a16:creationId xmlns:a16="http://schemas.microsoft.com/office/drawing/2014/main" id="{64381E3C-85FE-460D-A0CD-F3FBCCB7F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46A2A8-B5E5-4FEF-9CEE-CFE122525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830173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No.7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덕트설치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철근에 걸려 전도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06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25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2022.06.25.(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토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지하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5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층에서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덕트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설치를위해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이동 중 바닥에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돌출된 철근에 발이 걸려 전도된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자재고정용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돌출철근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제거 및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시안성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확보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작업장 주변 정리정돈 철저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6F49946F-3201-4916-BEB3-5DD0C2CA2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95" y="3791824"/>
            <a:ext cx="3343275" cy="2240756"/>
          </a:xfrm>
          <a:prstGeom prst="rect">
            <a:avLst/>
          </a:prstGeom>
        </p:spPr>
      </p:pic>
      <p:pic>
        <p:nvPicPr>
          <p:cNvPr id="7" name="그래픽 6" descr="걷기">
            <a:extLst>
              <a:ext uri="{FF2B5EF4-FFF2-40B4-BE49-F238E27FC236}">
                <a16:creationId xmlns:a16="http://schemas.microsoft.com/office/drawing/2014/main" id="{72255D09-F753-4634-88F2-58A1CBCB5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7911" y="2611438"/>
            <a:ext cx="2042719" cy="3054833"/>
          </a:xfrm>
          <a:prstGeom prst="rect">
            <a:avLst/>
          </a:prstGeom>
        </p:spPr>
      </p:pic>
      <p:sp>
        <p:nvSpPr>
          <p:cNvPr id="8" name="별: 꼭짓점 24개 7">
            <a:extLst>
              <a:ext uri="{FF2B5EF4-FFF2-40B4-BE49-F238E27FC236}">
                <a16:creationId xmlns:a16="http://schemas.microsoft.com/office/drawing/2014/main" id="{0B99228A-35B0-4C3F-AD89-35EC535AA2A1}"/>
              </a:ext>
            </a:extLst>
          </p:cNvPr>
          <p:cNvSpPr/>
          <p:nvPr/>
        </p:nvSpPr>
        <p:spPr>
          <a:xfrm>
            <a:off x="6230959" y="5084177"/>
            <a:ext cx="872455" cy="813732"/>
          </a:xfrm>
          <a:prstGeom prst="star2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왼쪽으로 구부러짐 8">
            <a:extLst>
              <a:ext uri="{FF2B5EF4-FFF2-40B4-BE49-F238E27FC236}">
                <a16:creationId xmlns:a16="http://schemas.microsoft.com/office/drawing/2014/main" id="{176CBDCF-7F6D-490A-B398-D092991F5176}"/>
              </a:ext>
            </a:extLst>
          </p:cNvPr>
          <p:cNvSpPr/>
          <p:nvPr/>
        </p:nvSpPr>
        <p:spPr>
          <a:xfrm rot="20266782">
            <a:off x="7275362" y="3087128"/>
            <a:ext cx="971656" cy="215793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8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7">
            <a:extLst>
              <a:ext uri="{FF2B5EF4-FFF2-40B4-BE49-F238E27FC236}">
                <a16:creationId xmlns:a16="http://schemas.microsoft.com/office/drawing/2014/main" id="{0C9AF2FE-E99B-4CAB-8EF9-7F252B24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C80794-0AFF-4A07-87C6-56546CED25C3}"/>
              </a:ext>
            </a:extLst>
          </p:cNvPr>
          <p:cNvSpPr txBox="1"/>
          <p:nvPr/>
        </p:nvSpPr>
        <p:spPr>
          <a:xfrm>
            <a:off x="0" y="44450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2022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 및 예방대책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13316" name="그룹 1">
            <a:extLst>
              <a:ext uri="{FF2B5EF4-FFF2-40B4-BE49-F238E27FC236}">
                <a16:creationId xmlns:a16="http://schemas.microsoft.com/office/drawing/2014/main" id="{3109583E-F6BE-486B-872B-E9BEC686A4A4}"/>
              </a:ext>
            </a:extLst>
          </p:cNvPr>
          <p:cNvGrpSpPr>
            <a:grpSpLocks/>
          </p:cNvGrpSpPr>
          <p:nvPr/>
        </p:nvGrpSpPr>
        <p:grpSpPr bwMode="auto">
          <a:xfrm>
            <a:off x="0" y="468313"/>
            <a:ext cx="9058275" cy="381000"/>
            <a:chOff x="0" y="468393"/>
            <a:chExt cx="9057853" cy="381000"/>
          </a:xfrm>
        </p:grpSpPr>
        <p:grpSp>
          <p:nvGrpSpPr>
            <p:cNvPr id="13347" name="그룹 19">
              <a:extLst>
                <a:ext uri="{FF2B5EF4-FFF2-40B4-BE49-F238E27FC236}">
                  <a16:creationId xmlns:a16="http://schemas.microsoft.com/office/drawing/2014/main" id="{251F1B4A-C8A8-4C34-AA27-17691092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0062"/>
              <a:ext cx="7380312" cy="285750"/>
              <a:chOff x="0" y="428604"/>
              <a:chExt cx="9144032" cy="2857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EB6D020-E58E-4EF3-9FE0-6166F21CB41C}"/>
                  </a:ext>
                </a:extLst>
              </p:cNvPr>
              <p:cNvSpPr/>
              <p:nvPr/>
            </p:nvSpPr>
            <p:spPr>
              <a:xfrm>
                <a:off x="0" y="500042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D75E50A-0678-41D9-A706-ABC2395591C4}"/>
                  </a:ext>
                </a:extLst>
              </p:cNvPr>
              <p:cNvSpPr/>
              <p:nvPr/>
            </p:nvSpPr>
            <p:spPr>
              <a:xfrm>
                <a:off x="32" y="642918"/>
                <a:ext cx="9144000" cy="71438"/>
              </a:xfrm>
              <a:prstGeom prst="rect">
                <a:avLst/>
              </a:prstGeom>
              <a:solidFill>
                <a:srgbClr val="F5750B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7356ECD-8EB8-47C4-861B-FAD685C616DE}"/>
                  </a:ext>
                </a:extLst>
              </p:cNvPr>
              <p:cNvSpPr/>
              <p:nvPr/>
            </p:nvSpPr>
            <p:spPr>
              <a:xfrm>
                <a:off x="0" y="428604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4C11014E-1F1E-44CA-9DBF-1D6566CE65CF}"/>
                  </a:ext>
                </a:extLst>
              </p:cNvPr>
              <p:cNvSpPr/>
              <p:nvPr/>
            </p:nvSpPr>
            <p:spPr>
              <a:xfrm>
                <a:off x="0" y="571480"/>
                <a:ext cx="9144000" cy="71438"/>
              </a:xfrm>
              <a:prstGeom prst="rect">
                <a:avLst/>
              </a:prstGeom>
              <a:solidFill>
                <a:srgbClr val="6EA92D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</p:grpSp>
        <p:pic>
          <p:nvPicPr>
            <p:cNvPr id="13348" name="Picture 97">
              <a:extLst>
                <a:ext uri="{FF2B5EF4-FFF2-40B4-BE49-F238E27FC236}">
                  <a16:creationId xmlns:a16="http://schemas.microsoft.com/office/drawing/2014/main" id="{64381E3C-85FE-460D-A0CD-F3FBCCB7F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68393"/>
              <a:ext cx="15335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46A2A8-B5E5-4FEF-9CEE-CFE122525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435949"/>
              </p:ext>
            </p:extLst>
          </p:nvPr>
        </p:nvGraphicFramePr>
        <p:xfrm>
          <a:off x="393700" y="1558925"/>
          <a:ext cx="8272462" cy="4687888"/>
        </p:xfrm>
        <a:graphic>
          <a:graphicData uri="http://schemas.openxmlformats.org/drawingml/2006/table">
            <a:tbl>
              <a:tblPr/>
              <a:tblGrid>
                <a:gridCol w="9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02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No.8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앵글자재 운반 중 손가락 협착</a:t>
                      </a:r>
                    </a:p>
                  </a:txBody>
                  <a:tcPr marL="24576" marR="24576" marT="31255" marB="31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07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31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협착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2022.07.31.(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신호수 업무를 하던 중 타 근로자가 앵글을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옮기는것을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돕기위해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한쪽을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들어올리는순간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타 근로자는 가 그것을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인지하지 못하고 앵글자재를 내려놓아서 앵글자재에 손가락이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협착된 재해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도수운반시 신호방법 및 작업자간 소통방법 강구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정해진 업무 이외 임의로 작업변경 금지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AFBBF78A-D787-4ED0-BB7E-036067D75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2989059"/>
            <a:ext cx="3528336" cy="2584449"/>
          </a:xfrm>
          <a:prstGeom prst="rect">
            <a:avLst/>
          </a:prstGeom>
        </p:spPr>
      </p:pic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D6AC16D8-4330-41AB-A7CB-84EA5BE348E6}"/>
              </a:ext>
            </a:extLst>
          </p:cNvPr>
          <p:cNvSpPr/>
          <p:nvPr/>
        </p:nvSpPr>
        <p:spPr>
          <a:xfrm>
            <a:off x="7743039" y="4572000"/>
            <a:ext cx="226502" cy="419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별: 꼭짓점 24개 4">
            <a:extLst>
              <a:ext uri="{FF2B5EF4-FFF2-40B4-BE49-F238E27FC236}">
                <a16:creationId xmlns:a16="http://schemas.microsoft.com/office/drawing/2014/main" id="{EABEB2C8-E368-48B6-976C-F7557D62C4DC}"/>
              </a:ext>
            </a:extLst>
          </p:cNvPr>
          <p:cNvSpPr/>
          <p:nvPr/>
        </p:nvSpPr>
        <p:spPr>
          <a:xfrm>
            <a:off x="5763237" y="4448144"/>
            <a:ext cx="654341" cy="419451"/>
          </a:xfrm>
          <a:prstGeom prst="star24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509571"/>
      </p:ext>
    </p:extLst>
  </p:cSld>
  <p:clrMapOvr>
    <a:masterClrMapping/>
  </p:clrMapOvr>
</p:sld>
</file>

<file path=ppt/theme/theme1.xml><?xml version="1.0" encoding="utf-8"?>
<a:theme xmlns:a="http://schemas.openxmlformats.org/drawingml/2006/main" name="분할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분할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TM03457464[[fn=분할]]</Template>
  <TotalTime>16303</TotalTime>
  <Words>1013</Words>
  <Application>Microsoft Office PowerPoint</Application>
  <PresentationFormat>화면 슬라이드 쇼(4:3)</PresentationFormat>
  <Paragraphs>293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a포트폴리오M</vt:lpstr>
      <vt:lpstr>HY헤드라인M</vt:lpstr>
      <vt:lpstr>굴림</vt:lpstr>
      <vt:lpstr>맑은 고딕</vt:lpstr>
      <vt:lpstr>Gill Sans MT</vt:lpstr>
      <vt:lpstr>Wingdings 2</vt:lpstr>
      <vt:lpstr>분할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niv1004@naver.com</dc:creator>
  <cp:lastModifiedBy>원 진규</cp:lastModifiedBy>
  <cp:revision>203</cp:revision>
  <cp:lastPrinted>2020-12-31T00:29:57Z</cp:lastPrinted>
  <dcterms:created xsi:type="dcterms:W3CDTF">2019-12-17T07:01:30Z</dcterms:created>
  <dcterms:modified xsi:type="dcterms:W3CDTF">2022-10-13T03:52:04Z</dcterms:modified>
</cp:coreProperties>
</file>