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278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71" r:id="rId1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203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38" y="-8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0" cy="49720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917" y="1"/>
            <a:ext cx="2949680" cy="49720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746219C-01A0-4561-9AF9-D045E38ED8BB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533"/>
            <a:ext cx="2949680" cy="49720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917" y="9440533"/>
            <a:ext cx="2949680" cy="49720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A00E7487-9296-44E9-BCF8-65B1460926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1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680" cy="49720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917" y="1"/>
            <a:ext cx="2949680" cy="497207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E840CFB9-81EF-4037-ACE5-9B54DF5C8FB3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79" y="4721067"/>
            <a:ext cx="5447043" cy="4473261"/>
          </a:xfrm>
          <a:prstGeom prst="rect">
            <a:avLst/>
          </a:prstGeom>
        </p:spPr>
        <p:txBody>
          <a:bodyPr vert="horz" lIns="92208" tIns="46104" rIns="92208" bIns="4610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533"/>
            <a:ext cx="2949680" cy="49720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917" y="9440533"/>
            <a:ext cx="2949680" cy="497206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9BF4CF69-F7A1-484E-9855-56F9532586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0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323528" y="762000"/>
            <a:ext cx="7402835" cy="2704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ci_k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99660" y="477906"/>
            <a:ext cx="1152128" cy="615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7874-1F7A-40E9-958A-7D3AD59A97E5}" type="datetimeFigureOut">
              <a:rPr lang="ko-KR" altLang="en-US" smtClean="0"/>
              <a:pPr/>
              <a:t>2022-11-15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7159D-D6AE-4BFD-9F81-90A4A52646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2047" y="1243096"/>
            <a:ext cx="5749907" cy="641350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54864" tIns="41148" rIns="54864" bIns="4114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ko-KR" altLang="en-US" sz="2800" b="1" dirty="0" err="1">
                <a:solidFill>
                  <a:srgbClr val="000000"/>
                </a:solidFill>
                <a:latin typeface="+mj-lt"/>
                <a:ea typeface="굴림체"/>
              </a:rPr>
              <a:t>작업별</a:t>
            </a:r>
            <a:r>
              <a:rPr lang="ko-KR" altLang="en-US" sz="2800" b="1" dirty="0">
                <a:solidFill>
                  <a:srgbClr val="000000"/>
                </a:solidFill>
                <a:latin typeface="+mj-lt"/>
                <a:ea typeface="굴림체"/>
              </a:rPr>
              <a:t> 화재예방</a:t>
            </a:r>
            <a:endParaRPr lang="en-US" altLang="ko-KR" sz="2800" b="1" i="0" strike="noStrike" dirty="0">
              <a:solidFill>
                <a:srgbClr val="000000"/>
              </a:solidFill>
              <a:latin typeface="+mj-lt"/>
              <a:ea typeface="굴림체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304610"/>
            <a:ext cx="3837910" cy="1725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 1. </a:t>
            </a:r>
            <a:r>
              <a:rPr lang="ko-KR" altLang="en-US" sz="2000" b="1" dirty="0" err="1">
                <a:latin typeface="+mj-ea"/>
                <a:ea typeface="+mj-ea"/>
              </a:rPr>
              <a:t>작업별</a:t>
            </a:r>
            <a:r>
              <a:rPr lang="ko-KR" altLang="en-US" sz="2000" b="1" dirty="0">
                <a:latin typeface="+mj-ea"/>
                <a:ea typeface="+mj-ea"/>
              </a:rPr>
              <a:t> 화재예방 대책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 2. </a:t>
            </a:r>
            <a:r>
              <a:rPr lang="ko-KR" altLang="en-US" sz="2000" b="1" dirty="0">
                <a:latin typeface="+mj-ea"/>
                <a:ea typeface="+mj-ea"/>
              </a:rPr>
              <a:t>소화기 사용방법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+mj-ea"/>
                <a:ea typeface="+mj-ea"/>
              </a:rPr>
              <a:t> 3. </a:t>
            </a:r>
            <a:r>
              <a:rPr lang="ko-KR" altLang="en-US" sz="2000" b="1" dirty="0">
                <a:latin typeface="+mj-ea"/>
                <a:ea typeface="+mj-ea"/>
              </a:rPr>
              <a:t>화재감시자 지정배치 의무화</a:t>
            </a:r>
            <a:endParaRPr lang="en-US" altLang="ko-KR" sz="2000" b="1" dirty="0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7932" y="5180836"/>
            <a:ext cx="134410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>
                <a:latin typeface="굴림" pitchFamily="50" charset="-127"/>
                <a:ea typeface="굴림" pitchFamily="50" charset="-127"/>
              </a:rPr>
              <a:t>안전보건실</a:t>
            </a:r>
            <a:endParaRPr lang="en-US" altLang="ko-KR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21021" y="589155"/>
            <a:ext cx="9175531" cy="73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4982" y="6493811"/>
            <a:ext cx="9175531" cy="73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018" y="64082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00CC"/>
                </a:solidFill>
                <a:latin typeface="굴림" pitchFamily="50" charset="-127"/>
                <a:ea typeface="굴림" pitchFamily="50" charset="-127"/>
              </a:rPr>
              <a:t>㈜ </a:t>
            </a:r>
            <a:r>
              <a:rPr lang="ko-KR" altLang="en-US" sz="2400" b="1" dirty="0" err="1">
                <a:solidFill>
                  <a:srgbClr val="0000CC"/>
                </a:solidFill>
                <a:latin typeface="굴림" pitchFamily="50" charset="-127"/>
                <a:ea typeface="굴림" pitchFamily="50" charset="-127"/>
              </a:rPr>
              <a:t>트래콘건설</a:t>
            </a:r>
            <a:endParaRPr lang="ko-KR" altLang="en-US" sz="2400" b="1" dirty="0">
              <a:solidFill>
                <a:srgbClr val="0000CC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유류 화재예방대책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60872" t="33073" r="21736" b="31649"/>
          <a:stretch>
            <a:fillRect/>
          </a:stretch>
        </p:blipFill>
        <p:spPr bwMode="auto">
          <a:xfrm>
            <a:off x="285720" y="1714488"/>
            <a:ext cx="71438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가스 화재원인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39" name="Picture 3" descr="C:\Users\대보건설\Desktop\그림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71530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가스 화재예방대책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60872" t="33073" r="21736" b="33854"/>
          <a:stretch>
            <a:fillRect/>
          </a:stretch>
        </p:blipFill>
        <p:spPr bwMode="auto">
          <a:xfrm>
            <a:off x="357158" y="1643050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화재 예방시설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소화기 사용방법</a:t>
            </a:r>
          </a:p>
        </p:txBody>
      </p:sp>
      <p:pic>
        <p:nvPicPr>
          <p:cNvPr id="43012" name="Picture 4" descr="C:\Users\대보건설\Desktop\그림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14393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1B304E-886B-49FA-B742-4B9FAE56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09" y="139625"/>
            <a:ext cx="468429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양재백두체B"/>
              </a:rPr>
              <a:t>3.</a:t>
            </a:r>
            <a:r>
              <a:rPr kumimoji="0" lang="ko-KR" altLang="ko-KR" sz="2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양재백두체B"/>
              </a:rPr>
              <a:t>화재 감시자 </a:t>
            </a:r>
            <a:r>
              <a:rPr kumimoji="0" lang="ko-KR" altLang="ko-KR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백두체B"/>
              </a:rPr>
              <a:t>지정 배치 의무화</a:t>
            </a:r>
            <a:endParaRPr kumimoji="0" lang="ko-KR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&lt;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굴림체" panose="020B0609000101010101" pitchFamily="49" charset="-127"/>
              </a:rPr>
              <a:t>건설현장서 용접 등 화재위험 </a:t>
            </a:r>
            <a:r>
              <a:rPr kumimoji="0" lang="ko-KR" altLang="en-US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굴림체" panose="020B0609000101010101" pitchFamily="49" charset="-127"/>
              </a:rPr>
              <a:t>작업땐</a:t>
            </a:r>
            <a:r>
              <a:rPr kumimoji="0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굴림체" panose="020B0609000101010101" pitchFamily="49" charset="-127"/>
              </a:rPr>
              <a:t> 화재감시자 의무 배치</a:t>
            </a:r>
            <a:r>
              <a:rPr kumimoji="0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&gt;</a:t>
            </a:r>
            <a:endParaRPr kumimoji="0" lang="en-US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_x558031448">
            <a:extLst>
              <a:ext uri="{FF2B5EF4-FFF2-40B4-BE49-F238E27FC236}">
                <a16:creationId xmlns:a16="http://schemas.microsoft.com/office/drawing/2014/main" id="{17872F31-8E3C-4452-AF49-46552967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4" y="735462"/>
            <a:ext cx="5316538" cy="15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F6BCA52-C0C0-46D6-9918-741C2BF4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200692"/>
            <a:ext cx="580158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화재감시자 의무배치 시행시기</a:t>
            </a:r>
            <a:b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r>
              <a:rPr kumimoji="0" lang="ko-KR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▲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2017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년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3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월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3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일부로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화재감시자 지정 및 배치장소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▲연면적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1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만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5000m2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의 건설공사 또는 개조공사가 이루어지는 건축물의 지하장소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▲연면적 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5000m2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이상의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냉동ㆍ냉장창고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 시설의 설비공사 또는 단열공사 현장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ko-K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화재감시자 업무내용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▶해당 장소에서 가연물 착화 등 화재위험을 감시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▶유사시 근로자 대피를 유도하는 직무만을 전담으로 수행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증빙서류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▶화재감시자 지정서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,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작업일지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,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노무비 지급명세서로 증빙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▶인건비를 안전관리비로 사용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화기감시자 지급품목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▶확성기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, 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휴대용 조명기구 및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방연마스크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 등 대피용 방연장비를 지급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■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미지정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 및 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미배치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양재인장체M"/>
              </a:rPr>
              <a:t> 위반시 벌칙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▶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5</a:t>
            </a:r>
            <a:r>
              <a: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년이하의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 징역이나</a:t>
            </a:r>
            <a:r>
              <a:rPr kumimoji="0" lang="en-US" altLang="ko-K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양재인장체M"/>
                <a:ea typeface="양재인장체M"/>
              </a:rPr>
              <a:t>, 5,000</a:t>
            </a:r>
            <a:r>
              <a:rPr kumimoji="0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양재인장체M"/>
              </a:rPr>
              <a:t>만원 이하의 벌금</a:t>
            </a:r>
            <a:endParaRPr kumimoji="0" lang="ko-KR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4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14282" y="928670"/>
            <a:ext cx="2643206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화재 발생 원인</a:t>
            </a:r>
          </a:p>
        </p:txBody>
      </p:sp>
      <p:pic>
        <p:nvPicPr>
          <p:cNvPr id="30723" name="Picture 3" descr="C:\Users\대보건설\Desktop\그림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1530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2643206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전기화재 주요원인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7" name="Picture 3" descr="C:\Users\대보건설\Desktop\그림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1537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2643206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전기화재 예방대책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1" name="Picture 3" descr="C:\Users\대보건설\Desktop\그림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57242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용접용단 화재원인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796" name="Picture 4" descr="C:\Users\대보건설\Desktop\그림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15304" cy="447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pic>
        <p:nvPicPr>
          <p:cNvPr id="34819" name="Picture 3" descr="C:\Users\대보건설\Desktop\그림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851032" cy="4143600"/>
          </a:xfrm>
          <a:prstGeom prst="rect">
            <a:avLst/>
          </a:prstGeom>
          <a:noFill/>
        </p:spPr>
      </p:pic>
      <p:sp>
        <p:nvSpPr>
          <p:cNvPr id="8" name="모서리가 둥근 직사각형 7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용접용단 화재예방대책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14282" y="928670"/>
            <a:ext cx="2643206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rPr>
              <a:t>담뱃불 화재원인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담뱃불 화재예방원인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3" name="Picture 3" descr="C:\Users\대보건설\Desktop\그림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685804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담뱃불 화재예방대책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7" name="Picture 3" descr="C:\Users\대보건설\Desktop\그림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6510337" cy="215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822" y="376671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작업별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화재예방 대책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14282" y="928670"/>
            <a:ext cx="3929090" cy="50006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유류 화재원인</a:t>
            </a:r>
            <a:endParaRPr kumimoji="0" lang="ko-KR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2" name="Picture 4" descr="C:\Users\대보건설\Desktop\그림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00092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10202</TotalTime>
  <Words>237</Words>
  <Application>Microsoft Office PowerPoint</Application>
  <PresentationFormat>화면 슬라이드 쇼(4:3)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굴림</vt:lpstr>
      <vt:lpstr>굴림체</vt:lpstr>
      <vt:lpstr>맑은 고딕</vt:lpstr>
      <vt:lpstr>양재인장체M</vt:lpstr>
      <vt:lpstr>함초롬바탕</vt:lpstr>
      <vt:lpstr>Arial</vt:lpstr>
      <vt:lpstr>Times New Roman</vt:lpstr>
      <vt:lpstr>기본 디자인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원 진규</cp:lastModifiedBy>
  <cp:revision>674</cp:revision>
  <dcterms:created xsi:type="dcterms:W3CDTF">2012-11-14T07:03:45Z</dcterms:created>
  <dcterms:modified xsi:type="dcterms:W3CDTF">2022-11-15T01:16:27Z</dcterms:modified>
</cp:coreProperties>
</file>