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59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7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9" r:id="rId22"/>
    <p:sldId id="290" r:id="rId23"/>
    <p:sldId id="260" r:id="rId24"/>
    <p:sldId id="262" r:id="rId25"/>
    <p:sldId id="261" r:id="rId26"/>
    <p:sldId id="263" r:id="rId27"/>
    <p:sldId id="264" r:id="rId28"/>
    <p:sldId id="265" r:id="rId29"/>
    <p:sldId id="266" r:id="rId30"/>
    <p:sldId id="291" r:id="rId31"/>
    <p:sldId id="267" r:id="rId32"/>
    <p:sldId id="268" r:id="rId33"/>
  </p:sldIdLst>
  <p:sldSz cx="12192000" cy="6858000"/>
  <p:notesSz cx="9866313" cy="6735763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FBC770-403E-475E-A2E3-1C80C0FB0423}" type="datetime1">
              <a:rPr lang="ko-KR" altLang="en-US" smtClean="0"/>
              <a:t>2023-12-26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0DBFD7B-1402-401C-B286-54B893D03A4C}" type="datetime1">
              <a:rPr lang="ko-KR" altLang="en-US" smtClean="0"/>
              <a:t>2023-12-26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마스터 텍스트 스타일을 편집하려면 클릭하세요.</a:t>
            </a:r>
            <a:endParaRPr lang="en-US"/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B16F60C3-5F0E-4C74-8A10-3C6342DF72CE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algn="l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l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l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algn="l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2D5A49B-9191-4DEB-A0F8-7CA9C61B9C19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날짜 개체 틀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083EC3D-47E3-4D28-BD42-E64EB1B25696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12" name="바닥글 개체 틀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4500B84B-3C5C-49DE-A4B3-1562819E64F9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F418F7-86C1-49FF-AD10-315C89EABDB6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두 개의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FE75DD57-A933-4CF7-BD22-DDB2380C1618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83833429-AC63-412A-AA05-50A0CAB567A8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2AFB61CE-22F1-4937-8687-025B237EBB03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734FC7D7-0958-47C3-9C09-A6A48B7FD496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 sz="16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 sz="14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 sz="14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  <a:p>
            <a:pPr lvl="1" rtl="0"/>
            <a:r>
              <a:rPr lang="ko-KR" altLang="en-US"/>
              <a:t>두 번째 수준</a:t>
            </a:r>
          </a:p>
          <a:p>
            <a:pPr lvl="2" rtl="0"/>
            <a:r>
              <a:rPr lang="ko-KR" altLang="en-US"/>
              <a:t>세 번째 수준</a:t>
            </a:r>
          </a:p>
          <a:p>
            <a:pPr lvl="3" rtl="0"/>
            <a:r>
              <a:rPr lang="ko-KR" altLang="en-US"/>
              <a:t>네 번째 수준</a:t>
            </a:r>
          </a:p>
          <a:p>
            <a:pPr lvl="4" rtl="0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E2D092-1E7F-4E5E-8EFE-840944FCD807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10" name="바닥글 개체 틀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그림 개체 틀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C73D0BD8-2627-4610-A2CF-D0CA0958F2F4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"/>
              <a:t>마스터 제목 스타일 편집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ko"/>
              <a:t>마스터 텍스트 스타일을 편집하려면 클릭하세요.</a:t>
            </a:r>
          </a:p>
          <a:p>
            <a:pPr lvl="1" rtl="0"/>
            <a:r>
              <a:rPr lang="ko"/>
              <a:t>둘째 수준</a:t>
            </a:r>
          </a:p>
          <a:p>
            <a:pPr lvl="2" rtl="0"/>
            <a:r>
              <a:rPr lang="ko"/>
              <a:t>셋째 수준</a:t>
            </a:r>
          </a:p>
          <a:p>
            <a:pPr lvl="3" rtl="0"/>
            <a:r>
              <a:rPr lang="ko"/>
              <a:t>넷째 수준</a:t>
            </a:r>
          </a:p>
          <a:p>
            <a:pPr lvl="4" rtl="0"/>
            <a:r>
              <a:rPr lang="ko"/>
              <a:t>다섯째 수준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11EA711-EE13-4EC1-AA96-434F5207432A}" type="datetime1">
              <a:rPr lang="ko-KR" altLang="en-US" smtClean="0"/>
              <a:t>2023-12-26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직사각형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직사각형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1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0191" y="717053"/>
            <a:ext cx="4409909" cy="733319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0"/>
            <a:r>
              <a:rPr lang="ko-KR" altLang="en-US" b="1" dirty="0" err="1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갱폼작업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안전관리</a:t>
            </a:r>
            <a:endParaRPr lang="ko" b="1" dirty="0">
              <a:solidFill>
                <a:schemeClr val="accent5">
                  <a:lumMod val="50000"/>
                </a:schemeClr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381625"/>
            <a:ext cx="11260667" cy="10107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1770FE-B297-4C31-AAC8-69F9FD215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91" y="1820258"/>
            <a:ext cx="4270246" cy="485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718704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9646F-B2A7-4E2C-A715-03FD5C79BEFE}"/>
              </a:ext>
            </a:extLst>
          </p:cNvPr>
          <p:cNvSpPr txBox="1"/>
          <p:nvPr/>
        </p:nvSpPr>
        <p:spPr>
          <a:xfrm>
            <a:off x="588433" y="730694"/>
            <a:ext cx="11260667" cy="4907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내부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작업발판중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상부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단은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50cm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폭으로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하부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단은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60cm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폭으로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중앙부에 설치 하되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발판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띠장재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각파이프를 발판의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폭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양단에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줄 또는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줄로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가로재에 용접 고정하여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내에서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양쪽의 틈이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10cm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이내가 되도록 한다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발판재로는 유공 아연도 강판 또는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익스텐디드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메탈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(Extended metal)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발판폭에 맞추어 발판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띠장재에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조립 용접한다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내외측 단부에는 자재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공구 등의 낙하를 방지하기 위하여 높이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㎝이상의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발끝막이판을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외부에 수직보호망을 설치하는 등 예방조치를 한 경우에는 제외한다</a:t>
            </a:r>
          </a:p>
        </p:txBody>
      </p:sp>
    </p:spTree>
    <p:extLst>
      <p:ext uri="{BB962C8B-B14F-4D97-AF65-F5344CB8AC3E}">
        <p14:creationId xmlns:p14="http://schemas.microsoft.com/office/powerpoint/2010/main" val="321694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AA103-8C89-4345-B30C-52091BF06E1F}"/>
              </a:ext>
            </a:extLst>
          </p:cNvPr>
          <p:cNvSpPr txBox="1"/>
          <p:nvPr/>
        </p:nvSpPr>
        <p:spPr>
          <a:xfrm>
            <a:off x="767482" y="800352"/>
            <a:ext cx="10623167" cy="4463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연결통로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갱폼에는 근로자가 안전하게 구조물 내부에서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작업발판으로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출입 이동할 수 있도록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연결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이동 통로를 설치하여야 한다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측벽에만 설치하는 경우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건물의 측벽에만 설치하는 경우에는 평면상과 구조적으로 건물의 전후면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발코니측에서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측벽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작업발판으로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안전하게 이동할 수 있는 연결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통로를 설치하기가 어려우므로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 림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3&gt;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과 같이 근로자가 슬라브 콘크리트 최근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타설층에서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작업발판으로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이동할 수 있는 수직형 승강사다리를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내측에 견고하게 설치하고 사다리가 위치하는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부분은 정첩을 이용하여 여닫이 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뚜껑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설치하여야 한다</a:t>
            </a:r>
          </a:p>
        </p:txBody>
      </p:sp>
    </p:spTree>
    <p:extLst>
      <p:ext uri="{BB962C8B-B14F-4D97-AF65-F5344CB8AC3E}">
        <p14:creationId xmlns:p14="http://schemas.microsoft.com/office/powerpoint/2010/main" val="274701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B6FE6-0547-44EF-8C1A-4465E3BDCCF0}"/>
              </a:ext>
            </a:extLst>
          </p:cNvPr>
          <p:cNvSpPr txBox="1"/>
          <p:nvPr/>
        </p:nvSpPr>
        <p:spPr>
          <a:xfrm>
            <a:off x="608312" y="822975"/>
            <a:ext cx="10182137" cy="9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동일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갱폼내에서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승강사다리의 위치는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각 단에서 서로 엇갈리게 설치하고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양측면에는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안전난간과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안전망을 설치하여 폐쇄한다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0427C62-70B8-4340-A47D-D0CA9C2A33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" b="8634"/>
          <a:stretch/>
        </p:blipFill>
        <p:spPr>
          <a:xfrm>
            <a:off x="2709653" y="1934678"/>
            <a:ext cx="6735108" cy="37897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96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D50A64-9D31-4A73-A07A-5AC1D35E1A25}"/>
              </a:ext>
            </a:extLst>
          </p:cNvPr>
          <p:cNvSpPr txBox="1"/>
          <p:nvPr/>
        </p:nvSpPr>
        <p:spPr>
          <a:xfrm>
            <a:off x="505257" y="1028868"/>
            <a:ext cx="11402566" cy="402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측벽과 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후면에 모두 설치하는 경우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측벽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후면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작업발판이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같은 높이가 되도록 설계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제작하여 전체 또는 일정구간의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작업발판이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연결통로가 되도록 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필요에 따라 구조물 내부에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1~2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개소를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연결통로로 지정하고 그 위치에는 작업자가 슬라브 바닥에서 안전하게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작업발판으로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출입할 수 있는 일정 높이의 이동식 계단을 제작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설치하여야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구조물 평면상의 형태에 요철이 있는 경우에는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연결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이동통로 확보를 위하여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40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㎝이상 넓게 설치하거나 겹쳐서 설치하여야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관통하여 콘크리트 압송관을 설치하는 경우에는 근로자가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작업발판에서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이동시 추락재해가 발생하지 않도록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내측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구조물측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일부만 따내어 콘크리트 압송관을 설치한다</a:t>
            </a:r>
          </a:p>
        </p:txBody>
      </p:sp>
    </p:spTree>
    <p:extLst>
      <p:ext uri="{BB962C8B-B14F-4D97-AF65-F5344CB8AC3E}">
        <p14:creationId xmlns:p14="http://schemas.microsoft.com/office/powerpoint/2010/main" val="194696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F8817-E801-4578-8207-1410CFD607EF}"/>
              </a:ext>
            </a:extLst>
          </p:cNvPr>
          <p:cNvSpPr txBox="1"/>
          <p:nvPr/>
        </p:nvSpPr>
        <p:spPr>
          <a:xfrm>
            <a:off x="579160" y="822975"/>
            <a:ext cx="11028659" cy="4463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조립자재의 반입과 관리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현장에 조립용으로 입고되는 자재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발판재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등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는 변형되거나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비에 맞아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녹슬지 않도록 평평한 바닥에 침목 등을 깔아 보관한다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갱폼자재가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입고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되기전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야적장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조립작업장 등을 준비하고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조립 안전작업 계획을 수립하여 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용접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볼팅등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조립작업과 인양설비 등을 점검한다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반입차량의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진출입로를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점검한다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하차시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장비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인양설비 등을 점검하고 안전사고에 주의한다</a:t>
            </a:r>
          </a:p>
        </p:txBody>
      </p:sp>
    </p:spTree>
    <p:extLst>
      <p:ext uri="{BB962C8B-B14F-4D97-AF65-F5344CB8AC3E}">
        <p14:creationId xmlns:p14="http://schemas.microsoft.com/office/powerpoint/2010/main" val="60794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A23F74-B635-4B3E-B802-535B1BBAA0B3}"/>
              </a:ext>
            </a:extLst>
          </p:cNvPr>
          <p:cNvSpPr txBox="1"/>
          <p:nvPr/>
        </p:nvSpPr>
        <p:spPr>
          <a:xfrm>
            <a:off x="626355" y="756170"/>
            <a:ext cx="10905422" cy="4895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현장조립작업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거푸집을 도면에 따라 부위별로 정확하게 설치한다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콘크리트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타설시의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진동이나 충격으로 변형되거나 움직이지 않도록 견고하게 조립하고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거푸집 상호 이음부는 볼트를 사용하여 조립 부위에 결함이 생기지 않도록 정확하게 설치한다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거푸집의 철판이 도장 된 상태에서 외관상 휨이나 변형이 없는지 설계도면의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칫수와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잘 맞는지 점검한 후 정확히 조립한다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현장여건에 따라 콘크리트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타설전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잔여자재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각재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전기배관재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형틀부속자재 등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올려 놓을 수 있는 자재보관대를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상단에 설치하여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낙하물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사고를 예방 한다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이때 중량물을 올려 놓아서는 안된다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외부 수직보호망은 안전성 및 내구성을 갖춘 제품으로써 가설기자재 성능검정 규격 승인 제품을 사용하여 확실히 고정한다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동절기에는 매립볼트와 철선을 동시에 사용하여 볼트의 빠짐에 대비한다</a:t>
            </a:r>
          </a:p>
        </p:txBody>
      </p:sp>
    </p:spTree>
    <p:extLst>
      <p:ext uri="{BB962C8B-B14F-4D97-AF65-F5344CB8AC3E}">
        <p14:creationId xmlns:p14="http://schemas.microsoft.com/office/powerpoint/2010/main" val="144937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94B9C1-63A1-46D5-B898-3AF9E980C887}"/>
              </a:ext>
            </a:extLst>
          </p:cNvPr>
          <p:cNvSpPr txBox="1"/>
          <p:nvPr/>
        </p:nvSpPr>
        <p:spPr>
          <a:xfrm>
            <a:off x="761108" y="912148"/>
            <a:ext cx="10846959" cy="4009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해체 작업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작업안전 일반사항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해체 작업은 사전 작업방법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점검항목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점검기준 등에 관한 안전작업 계획을 수립하고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관리 감독자를 지정하여 전 작업 과 정을 지휘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감독하도록 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작업 전 해당 근로자에게 안전작업 계획의 내용을 주지시키고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특별안전교육 을 실시하여야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작업에는 가능한 경험이 많은 숙련공을 고정 투입하여야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작업자는 지정된 설비를 갖춘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연결통로를 이용하여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내부 로 출입하여야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작업자는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충격을 가하지 않도록 주의하여야 한다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발판위에서 뛰거나 빨리 걸어서는 안되며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슬라브 또는 승강사다리에서 발판으로 뛰어내려서도 안된다</a:t>
            </a:r>
          </a:p>
        </p:txBody>
      </p:sp>
    </p:spTree>
    <p:extLst>
      <p:ext uri="{BB962C8B-B14F-4D97-AF65-F5344CB8AC3E}">
        <p14:creationId xmlns:p14="http://schemas.microsoft.com/office/powerpoint/2010/main" val="274146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824AD-18F6-4757-9943-FE9B19AF71A0}"/>
              </a:ext>
            </a:extLst>
          </p:cNvPr>
          <p:cNvSpPr txBox="1"/>
          <p:nvPr/>
        </p:nvSpPr>
        <p:spPr>
          <a:xfrm>
            <a:off x="587652" y="677160"/>
            <a:ext cx="11121747" cy="4907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 작업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폼타이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볼트는 내부 유로폼과의 간격을 유지할 수 있도록 정확하게 설치하여야 한다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폼타이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볼트는 정해진 규격의 것을 사용하고 볼트의 길이가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거푸집 밖으로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10cm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이상 튀어나오지 않는 것으로 소요 수량 전량을 확인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긴결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설치 후 거푸집 설치상태의 견고성과 뒤틀림 및 변형여부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부속철물의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위치와 간격 접합정도와 용접부의 이상유무를 확인하여야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인양시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충돌한 부분은 반드시 용접 부위 등을 확인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점검하고 수리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보강하여야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갱폼이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미끄러질 우려가 있는 경우에는 안쪽 콘크리트 슬라브에 고정용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앵카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타설시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매입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설치하여 와이어로프로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개소 이상 고정하여야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피로하중으로 인한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낙하를 방지하기 위하여 하부 앵커 볼트는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개층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사용시 마다 점검하여 상태에 따라 교체하여야 한다</a:t>
            </a:r>
          </a:p>
        </p:txBody>
      </p:sp>
    </p:spTree>
    <p:extLst>
      <p:ext uri="{BB962C8B-B14F-4D97-AF65-F5344CB8AC3E}">
        <p14:creationId xmlns:p14="http://schemas.microsoft.com/office/powerpoint/2010/main" val="304503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31721-A4E4-4F63-9C7F-05C42FAFEE7E}"/>
              </a:ext>
            </a:extLst>
          </p:cNvPr>
          <p:cNvSpPr txBox="1"/>
          <p:nvPr/>
        </p:nvSpPr>
        <p:spPr>
          <a:xfrm>
            <a:off x="446533" y="524592"/>
            <a:ext cx="10426567" cy="1361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해체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인양 작업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해체 작업은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콘크리트타설후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충분한 양생기간이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지난후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행하여야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동별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부위별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부재별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해체순서를 정하고 해체된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자재 적치계획을 수립 하여야 한다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A957E1F-4259-4AA1-AD62-D0528FF644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4463"/>
          <a:stretch/>
        </p:blipFill>
        <p:spPr>
          <a:xfrm>
            <a:off x="2402416" y="1955319"/>
            <a:ext cx="7353300" cy="37538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945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7C9E6-E93D-42EB-8A31-E6BB3F779F0E}"/>
              </a:ext>
            </a:extLst>
          </p:cNvPr>
          <p:cNvSpPr txBox="1"/>
          <p:nvPr/>
        </p:nvSpPr>
        <p:spPr>
          <a:xfrm>
            <a:off x="597465" y="1218704"/>
            <a:ext cx="10992049" cy="3566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해체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인양장비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타워크레인 또는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데릭과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체인블록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점검하고 작업자를 배치 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해체작업은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인양장비에 매단 상태에서 실시하여야 하고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하부 앵커 볼트부위에 “해체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인양장비에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결속확인”등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안전표지판을 부착 하여 관리한다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해체 작업중인 갱폼에는 “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해체중”임을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표시하는 표지판을 게시하고 하부에 출입금지구역을 설정하여 작업자의 접근을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금지토록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감시자를 배치한다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인양작업은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폼타이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볼트 해체 등 해체 작업완료 상태와 해체작업자 철수 여부를 확인한 후 실시한다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인양시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케이지에 작업자의 탑승은 절대금지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타워크레인으로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인양하는 경우 보조로프를 사용하여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출렁임을 최소화한다</a:t>
            </a:r>
          </a:p>
        </p:txBody>
      </p:sp>
    </p:spTree>
    <p:extLst>
      <p:ext uri="{BB962C8B-B14F-4D97-AF65-F5344CB8AC3E}">
        <p14:creationId xmlns:p14="http://schemas.microsoft.com/office/powerpoint/2010/main" val="119363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381625"/>
            <a:ext cx="11260667" cy="10107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65BB13-97A3-4B12-9963-BD9E64E24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18" y="548640"/>
            <a:ext cx="4533900" cy="6076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FD44D6-C99F-4A77-B28D-FD61E4CF1B4E}"/>
              </a:ext>
            </a:extLst>
          </p:cNvPr>
          <p:cNvSpPr txBox="1"/>
          <p:nvPr/>
        </p:nvSpPr>
        <p:spPr>
          <a:xfrm>
            <a:off x="6987076" y="1879270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규모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층 지상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층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EDB79E-85E0-4A90-8CCF-6D556DED44AD}"/>
              </a:ext>
            </a:extLst>
          </p:cNvPr>
          <p:cNvSpPr txBox="1"/>
          <p:nvPr/>
        </p:nvSpPr>
        <p:spPr>
          <a:xfrm>
            <a:off x="6977551" y="2231695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철근콘크리트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52A65C-44EF-4EB7-944E-A6F64511CD77}"/>
              </a:ext>
            </a:extLst>
          </p:cNvPr>
          <p:cNvSpPr txBox="1"/>
          <p:nvPr/>
        </p:nvSpPr>
        <p:spPr>
          <a:xfrm>
            <a:off x="6977551" y="1526845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용도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공장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근린생활시설 </a:t>
            </a:r>
          </a:p>
        </p:txBody>
      </p:sp>
    </p:spTree>
    <p:extLst>
      <p:ext uri="{BB962C8B-B14F-4D97-AF65-F5344CB8AC3E}">
        <p14:creationId xmlns:p14="http://schemas.microsoft.com/office/powerpoint/2010/main" val="8620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E8167F-0CDE-4524-8131-5BE7A68FD113}"/>
              </a:ext>
            </a:extLst>
          </p:cNvPr>
          <p:cNvSpPr txBox="1"/>
          <p:nvPr/>
        </p:nvSpPr>
        <p:spPr>
          <a:xfrm>
            <a:off x="350282" y="733390"/>
            <a:ext cx="11635928" cy="5793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데릭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(Derrick)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인양하는 경우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체인블록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(Chain block)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훅해지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장치 및 체인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(Chain)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상태를 반드시 점검한다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나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데릭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개를 이용하여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인양시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좌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우 수평이 맞도록 출렁임이 최소가 되도록 서서히 인양한다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데릭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후면에는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Φ9mm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이상 와이어로프와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턴버클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(Turnbuckle)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사용하여 로프를 팽팽하게 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당긴 상태에서 인양한다</a:t>
            </a:r>
          </a:p>
          <a:p>
            <a:pPr fontAlgn="base">
              <a:lnSpc>
                <a:spcPct val="160000"/>
              </a:lnSpc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라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와이어로프 고정용 앵커는 콘크리트 구조물에 매입하여 견고하게 고정시킨다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마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데릭은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정확히 수직 상태로 세우고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슬리브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(Sleeve)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주위를 고임목으로 단단히 고정한다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안전성이 확인되지 않은 삼발이 등을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인양에 사용해서는 안된다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인양 작업 후 슬라브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단부가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개방된 상태로 방치되지 않도록 사전에 슬라브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단부에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안전난간을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설치한 후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인양한다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잔재물은 발생 즉시 제거한다</a:t>
            </a:r>
          </a:p>
          <a:p>
            <a:pPr fontAlgn="base">
              <a:lnSpc>
                <a:spcPct val="160000"/>
              </a:lnSpc>
            </a:pPr>
            <a:endParaRPr lang="ko-KR" altLang="en-US" sz="1800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67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ED2EC0-6C8D-48C2-96DD-B004423402EA}"/>
              </a:ext>
            </a:extLst>
          </p:cNvPr>
          <p:cNvSpPr txBox="1"/>
          <p:nvPr/>
        </p:nvSpPr>
        <p:spPr>
          <a:xfrm>
            <a:off x="642485" y="682153"/>
            <a:ext cx="6097604" cy="9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그림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5&gt;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해체 조립순서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→ 반드시 측벽 갱폼부터 시작한다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F78969D-A4A3-49F4-81FF-F88A714AA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43" y="2074981"/>
            <a:ext cx="7143750" cy="3076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286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FFCF9-2EF1-4C80-8B76-CCAF0512647D}"/>
              </a:ext>
            </a:extLst>
          </p:cNvPr>
          <p:cNvSpPr txBox="1"/>
          <p:nvPr/>
        </p:nvSpPr>
        <p:spPr>
          <a:xfrm>
            <a:off x="625642" y="794305"/>
            <a:ext cx="10472286" cy="4452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미장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치장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견출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기타작업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미장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치장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견출작업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해체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인양의 제반작업은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콘크리트타설을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위한 거푸집 작업 공정이므로 하부케이지에서의 미장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치장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견출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등 작업은 상부에서의 거푸집 설치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해체작업 공정에 맞추어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갱폼이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설치되어 있는 기간에 해당부분의 미장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치장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견출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등 작업을 마무리하여야 한다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케이지내에서의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작업 안전사항은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해체작업에 준한다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▶ 발코니 안전난간 설치 등 작업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미장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치장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견출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외에도 구조물 각층 슬라브 단부에서의 낮은 발코니부 안전 난간 설치 등 구조물 외벽측 작업을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갱폼이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설치되어 있는 기간에 완료할 수 있도록 작업 계획을 조정하면 별도의 가설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안전난간 등의 설치비용을 절감할 수 있는 경제적효과가 있다</a:t>
            </a:r>
          </a:p>
        </p:txBody>
      </p:sp>
    </p:spTree>
    <p:extLst>
      <p:ext uri="{BB962C8B-B14F-4D97-AF65-F5344CB8AC3E}">
        <p14:creationId xmlns:p14="http://schemas.microsoft.com/office/powerpoint/2010/main" val="269978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34" y="5776956"/>
            <a:ext cx="11260667" cy="78608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DFE54-C9A6-4317-8C21-5C4D644DFB26}"/>
              </a:ext>
            </a:extLst>
          </p:cNvPr>
          <p:cNvSpPr txBox="1"/>
          <p:nvPr/>
        </p:nvSpPr>
        <p:spPr>
          <a:xfrm>
            <a:off x="295275" y="86312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인양전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346E6-DDAA-42BD-A5BC-382274A54FC1}"/>
              </a:ext>
            </a:extLst>
          </p:cNvPr>
          <p:cNvSpPr txBox="1"/>
          <p:nvPr/>
        </p:nvSpPr>
        <p:spPr>
          <a:xfrm>
            <a:off x="295275" y="1277070"/>
            <a:ext cx="12573002" cy="2101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작업전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특별안전교육 실시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T/C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기사및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신호수 무선 교신체제 구축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 하부에 안전감시자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배치및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신호수 배치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작업전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갱폼인양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하부구간 작업자 통행금지</a:t>
            </a:r>
          </a:p>
        </p:txBody>
      </p:sp>
    </p:spTree>
    <p:extLst>
      <p:ext uri="{BB962C8B-B14F-4D97-AF65-F5344CB8AC3E}">
        <p14:creationId xmlns:p14="http://schemas.microsoft.com/office/powerpoint/2010/main" val="77085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152" y="5912034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DFE54-C9A6-4317-8C21-5C4D644DFB26}"/>
              </a:ext>
            </a:extLst>
          </p:cNvPr>
          <p:cNvSpPr txBox="1"/>
          <p:nvPr/>
        </p:nvSpPr>
        <p:spPr>
          <a:xfrm>
            <a:off x="295275" y="86312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인양중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346E6-DDAA-42BD-A5BC-382274A54FC1}"/>
              </a:ext>
            </a:extLst>
          </p:cNvPr>
          <p:cNvSpPr txBox="1"/>
          <p:nvPr/>
        </p:nvSpPr>
        <p:spPr>
          <a:xfrm>
            <a:off x="295275" y="1277070"/>
            <a:ext cx="12573002" cy="4620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700" b="1" dirty="0" err="1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최상단</a:t>
            </a:r>
            <a:r>
              <a:rPr lang="en-US" altLang="ko-KR" sz="1700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700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b="1" dirty="0" err="1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최하단</a:t>
            </a:r>
            <a:r>
              <a:rPr lang="ko-KR" altLang="en-US" sz="1700" b="1" dirty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볼트는 </a:t>
            </a:r>
            <a:r>
              <a:rPr lang="en-US" altLang="ko-KR" sz="23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T/C</a:t>
            </a:r>
            <a:r>
              <a:rPr lang="ko-KR" altLang="en-US" sz="23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인양 </a:t>
            </a:r>
            <a:r>
              <a:rPr lang="ko-KR" altLang="en-US" sz="23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훅크에</a:t>
            </a:r>
            <a:r>
              <a:rPr lang="ko-KR" altLang="en-US" sz="23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고정하기 전에는 </a:t>
            </a:r>
            <a:r>
              <a:rPr lang="ko-KR" altLang="en-US" sz="23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절대 해체 금지</a:t>
            </a:r>
            <a:r>
              <a:rPr lang="ko-KR" altLang="en-US" sz="17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7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슬라브 콘크리트 강도 확인 후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해체및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인양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인양로프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결속시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작업자 교체 확인 점검 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인양시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갱폼이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슬라브에 충격이 가해지지 않도록 할 것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⑤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벽체와 분리하기 위해 무리한 볼트 해체 금지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⑥ 와이어 체결 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T/C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무리한 당김이 없도록 할 것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⑦ 매립형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앙카볼트는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순 정착길이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15cm,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훅크길이는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5cm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⑧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해체 조립 순서는 측벽 갱폼부터 시작하고 전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후면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연속하여 구조적으로 일체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ㄷ자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형태가 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되도록 할 것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⑨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갱폼이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건물쪽으로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전도되는 것을 방지하기 위해 보조와이어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(6mm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고정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0017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DFE54-C9A6-4317-8C21-5C4D644DFB26}"/>
              </a:ext>
            </a:extLst>
          </p:cNvPr>
          <p:cNvSpPr txBox="1"/>
          <p:nvPr/>
        </p:nvSpPr>
        <p:spPr>
          <a:xfrm>
            <a:off x="295275" y="940044"/>
            <a:ext cx="15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인양후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346E6-DDAA-42BD-A5BC-382274A54FC1}"/>
              </a:ext>
            </a:extLst>
          </p:cNvPr>
          <p:cNvSpPr txBox="1"/>
          <p:nvPr/>
        </p:nvSpPr>
        <p:spPr>
          <a:xfrm>
            <a:off x="295275" y="1450523"/>
            <a:ext cx="11260667" cy="2211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sz="20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구조물 벽체에 고정하기 위해 설치하는 고정용 철물은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Tie 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Bolt+Flat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Tie 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구부린 것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Wedge Pin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등의 방법을 사용하면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풍하중등의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하중작용시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파단될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우려가 있으므로 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반드시 전용 </a:t>
            </a:r>
            <a:r>
              <a:rPr lang="ko-KR" altLang="en-US" sz="2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고정철물을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사용한다</a:t>
            </a:r>
            <a:endParaRPr lang="en-US" altLang="ko-KR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고정용 볼트는 수시 점검하여 상태가 불량한 것은 즉시 교체 사용한다   </a:t>
            </a:r>
          </a:p>
        </p:txBody>
      </p:sp>
    </p:spTree>
    <p:extLst>
      <p:ext uri="{BB962C8B-B14F-4D97-AF65-F5344CB8AC3E}">
        <p14:creationId xmlns:p14="http://schemas.microsoft.com/office/powerpoint/2010/main" val="2933937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DFE54-C9A6-4317-8C21-5C4D644DFB26}"/>
              </a:ext>
            </a:extLst>
          </p:cNvPr>
          <p:cNvSpPr txBox="1"/>
          <p:nvPr/>
        </p:nvSpPr>
        <p:spPr>
          <a:xfrm>
            <a:off x="295274" y="692210"/>
            <a:ext cx="216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설치순서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52CC43-2E0A-4E7E-9630-B42F59B3D9E3}"/>
              </a:ext>
            </a:extLst>
          </p:cNvPr>
          <p:cNvSpPr txBox="1"/>
          <p:nvPr/>
        </p:nvSpPr>
        <p:spPr>
          <a:xfrm>
            <a:off x="329141" y="1160253"/>
            <a:ext cx="11414126" cy="500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도면에 의한 부위별로 실시하고 콘크리트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타설시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진동이나 충격에 움직이거나 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이동하는 현상이 없도록 고정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상호간의 결속은 연결용 부속 철물을 적절히 선정 사용하여 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응력이 약화되지 않도록 한다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내부 유로폼과 외부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상호간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폼타이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구멍 간격이 맞는지 확인후 설치 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교차부및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코너부는 접합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부속철물을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사용하여 조립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개구부에는 개구부용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부속철물을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폼내부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정확한 위치에 조립 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⑤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작업용 발판은 고정볼트를 사용 폼외부에 조립하고 한쪽면은 사다리를 고정하고 다른 한쪽면은 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통로용 발판을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설치후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뒷면과 측면에는 근로자가 안전하게 작업할 수 있도록 안전망을 설치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발판재는 부식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변형이 없는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안전발판을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사용한다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⑦ 상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 이동시 핸드레일을 밟고 올라서지 않는다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상하 이동시 통로용 발판과 사다리를 설치하여 이동한다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9550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DFE54-C9A6-4317-8C21-5C4D644DFB26}"/>
              </a:ext>
            </a:extLst>
          </p:cNvPr>
          <p:cNvSpPr txBox="1"/>
          <p:nvPr/>
        </p:nvSpPr>
        <p:spPr>
          <a:xfrm>
            <a:off x="295274" y="692210"/>
            <a:ext cx="216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해체순서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52CC43-2E0A-4E7E-9630-B42F59B3D9E3}"/>
              </a:ext>
            </a:extLst>
          </p:cNvPr>
          <p:cNvSpPr txBox="1"/>
          <p:nvPr/>
        </p:nvSpPr>
        <p:spPr>
          <a:xfrm>
            <a:off x="482600" y="1240850"/>
            <a:ext cx="11260667" cy="461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해체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갱폼이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설치되는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앵커볼트및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측벽판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기준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총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단이 설치되며 그 중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3~8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단째의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볼트는 선행작업으로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T/C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인양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Hook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고정 설치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해체됨 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발코니판에서는 폼의 형태에 따라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앵커볼트및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타이볼트가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2~8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단이 설치되나 </a:t>
            </a:r>
            <a:r>
              <a:rPr lang="en-US" altLang="ko-KR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T/C</a:t>
            </a:r>
            <a:r>
              <a:rPr lang="ko-KR" altLang="en-US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인양 </a:t>
            </a:r>
            <a:r>
              <a:rPr lang="en-US" altLang="ko-KR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Hook</a:t>
            </a:r>
            <a:r>
              <a:rPr lang="ko-KR" altLang="en-US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endParaRPr lang="en-US" altLang="ko-KR" sz="17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7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고정전</a:t>
            </a:r>
            <a:r>
              <a:rPr lang="ko-KR" altLang="en-US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설치</a:t>
            </a:r>
            <a:r>
              <a:rPr lang="en-US" altLang="ko-KR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해체시</a:t>
            </a:r>
            <a:r>
              <a:rPr lang="ko-KR" altLang="en-US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최하단및</a:t>
            </a:r>
            <a:r>
              <a:rPr lang="ko-KR" altLang="en-US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갱폼양단부</a:t>
            </a:r>
            <a:r>
              <a:rPr lang="ko-KR" altLang="en-US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부분</a:t>
            </a:r>
            <a:r>
              <a:rPr lang="en-US" altLang="ko-KR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벽체부위</a:t>
            </a:r>
            <a:r>
              <a:rPr lang="en-US" altLang="ko-KR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최하단과 최상단은 절대 해체하지 </a:t>
            </a:r>
            <a:r>
              <a:rPr lang="ko-KR" altLang="en-US" sz="17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말것</a:t>
            </a:r>
            <a:endParaRPr lang="en-US" altLang="ko-KR" sz="17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T/C+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타워크레인을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인양훅에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고정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개소당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톤 이상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체인블럭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연결핀제거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인양갱폼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측벽판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연결된 인근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주방부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발코니부등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연결핀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제거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고정볼트 해체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-1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단째의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형 앵커볼트와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단째의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타이볼트 해체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⑤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상부층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인양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타설층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상부에서 목공 공도구를 이용하여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구체로부터 탈형하고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T/C(MC,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데릭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이용하여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상부로 인양한 후 공도구를 이용하여 앵커볼트 구멍 맞춤 등의 세밀한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위치조정 실시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볼트체결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하부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고정앵커를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양 끝단에서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중앙쪽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순으로 빠짐없이 전체 고정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높은 발코니 낮은 발코니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부위등의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갱폼은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단에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형 앵커볼트를 고정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 위치의 수직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수평을 재확인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차기 인양할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3~8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단째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볼트 해체 작업 병행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3365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DFE54-C9A6-4317-8C21-5C4D644DFB26}"/>
              </a:ext>
            </a:extLst>
          </p:cNvPr>
          <p:cNvSpPr txBox="1"/>
          <p:nvPr/>
        </p:nvSpPr>
        <p:spPr>
          <a:xfrm>
            <a:off x="295274" y="692210"/>
            <a:ext cx="216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해체순서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52CC43-2E0A-4E7E-9630-B42F59B3D9E3}"/>
              </a:ext>
            </a:extLst>
          </p:cNvPr>
          <p:cNvSpPr txBox="1"/>
          <p:nvPr/>
        </p:nvSpPr>
        <p:spPr>
          <a:xfrm>
            <a:off x="434974" y="1095552"/>
            <a:ext cx="11414126" cy="1342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T/C,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타워크레인과 인양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훅크를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해지하고 다음 인양 갱폼으로 이동하여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Hook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고정</a:t>
            </a:r>
            <a:endParaRPr lang="en-US" altLang="ko-KR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갱폼이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건물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외부쪽으로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전도되는것을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방지하기 위해 보조용으로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6mm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와이어로프로 고정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200000"/>
              </a:lnSpc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7231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DFE54-C9A6-4317-8C21-5C4D644DFB26}"/>
              </a:ext>
            </a:extLst>
          </p:cNvPr>
          <p:cNvSpPr txBox="1"/>
          <p:nvPr/>
        </p:nvSpPr>
        <p:spPr>
          <a:xfrm>
            <a:off x="295274" y="692210"/>
            <a:ext cx="522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□ 작업안전지침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설치 해체 인양 안전수칙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52CC43-2E0A-4E7E-9630-B42F59B3D9E3}"/>
              </a:ext>
            </a:extLst>
          </p:cNvPr>
          <p:cNvSpPr txBox="1"/>
          <p:nvPr/>
        </p:nvSpPr>
        <p:spPr>
          <a:xfrm>
            <a:off x="329141" y="1093141"/>
            <a:ext cx="11414126" cy="434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사전안전작업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CD2D3-5412-4237-8310-0EDB7BE50603}"/>
              </a:ext>
            </a:extLst>
          </p:cNvPr>
          <p:cNvSpPr txBox="1"/>
          <p:nvPr/>
        </p:nvSpPr>
        <p:spPr>
          <a:xfrm>
            <a:off x="396252" y="1603262"/>
            <a:ext cx="11012775" cy="532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작업 통제구역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지정및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통제시설물 설치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안전감시자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배치및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신호수 배치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133DC-7B78-4E1B-85FD-436174F1288A}"/>
              </a:ext>
            </a:extLst>
          </p:cNvPr>
          <p:cNvSpPr txBox="1"/>
          <p:nvPr/>
        </p:nvSpPr>
        <p:spPr>
          <a:xfrm>
            <a:off x="396249" y="1893957"/>
            <a:ext cx="7774626" cy="532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최상단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최하단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볼트는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T/C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인양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Hook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고정전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절대 해체 불가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8A303-380E-4106-BCBE-34EB05EA9E31}"/>
              </a:ext>
            </a:extLst>
          </p:cNvPr>
          <p:cNvSpPr txBox="1"/>
          <p:nvPr/>
        </p:nvSpPr>
        <p:spPr>
          <a:xfrm>
            <a:off x="329141" y="2773724"/>
            <a:ext cx="6094602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부재낙하 예방대책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01B494-76FB-441F-9E3F-373B22C264B9}"/>
              </a:ext>
            </a:extLst>
          </p:cNvPr>
          <p:cNvSpPr txBox="1"/>
          <p:nvPr/>
        </p:nvSpPr>
        <p:spPr>
          <a:xfrm>
            <a:off x="396249" y="2197273"/>
            <a:ext cx="6094602" cy="532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최대풍속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10m/sec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이상시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인양작업 중단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3FDAE-793D-4BA7-BA60-5E2AA79177F3}"/>
              </a:ext>
            </a:extLst>
          </p:cNvPr>
          <p:cNvSpPr txBox="1"/>
          <p:nvPr/>
        </p:nvSpPr>
        <p:spPr>
          <a:xfrm>
            <a:off x="446534" y="3133636"/>
            <a:ext cx="62568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인양용 와이어로프는 굵기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20m/m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 또는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슬링벨트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2F701A-5C7A-4C16-967E-9015D4924B31}"/>
              </a:ext>
            </a:extLst>
          </p:cNvPr>
          <p:cNvSpPr txBox="1"/>
          <p:nvPr/>
        </p:nvSpPr>
        <p:spPr>
          <a:xfrm>
            <a:off x="446534" y="3398747"/>
            <a:ext cx="61766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작업전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갱폼발판의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낙하물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방치여부 확인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사전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낙하물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제거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FBC353-02BD-4E0A-B0BC-05DBBED1F720}"/>
              </a:ext>
            </a:extLst>
          </p:cNvPr>
          <p:cNvSpPr txBox="1"/>
          <p:nvPr/>
        </p:nvSpPr>
        <p:spPr>
          <a:xfrm>
            <a:off x="385325" y="1463986"/>
            <a:ext cx="9236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조립해체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시간및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순서를 협의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양생기간 준수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압축강도 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50Kgcm2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F6FCDC-E982-4556-BB0A-588106CDBA88}"/>
              </a:ext>
            </a:extLst>
          </p:cNvPr>
          <p:cNvSpPr txBox="1"/>
          <p:nvPr/>
        </p:nvSpPr>
        <p:spPr>
          <a:xfrm>
            <a:off x="288283" y="3883230"/>
            <a:ext cx="6094602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데릭으로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갱폼인양하는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경우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1C2E7F-1468-4017-A396-C7706136208D}"/>
              </a:ext>
            </a:extLst>
          </p:cNvPr>
          <p:cNvSpPr txBox="1"/>
          <p:nvPr/>
        </p:nvSpPr>
        <p:spPr>
          <a:xfrm>
            <a:off x="481488" y="4275938"/>
            <a:ext cx="52213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작업전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체인블럭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후크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해지장치및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체인상태 점검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4E7946-0BC4-4194-88A3-6C931CF3F15F}"/>
              </a:ext>
            </a:extLst>
          </p:cNvPr>
          <p:cNvSpPr txBox="1"/>
          <p:nvPr/>
        </p:nvSpPr>
        <p:spPr>
          <a:xfrm>
            <a:off x="474497" y="4537395"/>
            <a:ext cx="624241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데릭후면에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∮</a:t>
            </a:r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9m/m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 와이어로프와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턴버클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사용하여 고정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A93F91-1E13-4E19-9213-865A9DB751D6}"/>
              </a:ext>
            </a:extLst>
          </p:cNvPr>
          <p:cNvSpPr txBox="1"/>
          <p:nvPr/>
        </p:nvSpPr>
        <p:spPr>
          <a:xfrm>
            <a:off x="484284" y="4815630"/>
            <a:ext cx="53142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와이어로프 고정용 앵커는 슬라브에 매립하여 고정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1D1583-A105-42E1-9D2E-7FAD222C9A64}"/>
              </a:ext>
            </a:extLst>
          </p:cNvPr>
          <p:cNvSpPr txBox="1"/>
          <p:nvPr/>
        </p:nvSpPr>
        <p:spPr>
          <a:xfrm>
            <a:off x="502460" y="5077087"/>
            <a:ext cx="75071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7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데릭은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정확히 수직상태로 세우고 슬라브 주위를 고임목으로 단단히 고정</a:t>
            </a:r>
          </a:p>
        </p:txBody>
      </p:sp>
    </p:spTree>
    <p:extLst>
      <p:ext uri="{BB962C8B-B14F-4D97-AF65-F5344CB8AC3E}">
        <p14:creationId xmlns:p14="http://schemas.microsoft.com/office/powerpoint/2010/main" val="153916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DFE54-C9A6-4317-8C21-5C4D644DFB26}"/>
              </a:ext>
            </a:extLst>
          </p:cNvPr>
          <p:cNvSpPr txBox="1"/>
          <p:nvPr/>
        </p:nvSpPr>
        <p:spPr>
          <a:xfrm>
            <a:off x="295275" y="91440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갱폼이란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346E6-DDAA-42BD-A5BC-382274A54FC1}"/>
              </a:ext>
            </a:extLst>
          </p:cNvPr>
          <p:cNvSpPr txBox="1"/>
          <p:nvPr/>
        </p:nvSpPr>
        <p:spPr>
          <a:xfrm>
            <a:off x="295275" y="1431842"/>
            <a:ext cx="11122143" cy="3134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(Gang form)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이라 함은 주로 고층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아파트에서와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같이 평면상 상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하부 동일 단면 구조물에서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외부 벽체 거푸집과 거푸집 설치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해체작업 및 미장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치장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견출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 발판용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(Cage)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일체로 제작하여 사용하는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대형거푸집을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말한다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거푸집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설치시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부재의 조립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분해를 반복하지 않고 대형화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단순화하여 한번에 설치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해체하는 거푸집 시스템으로 외부 벽체 거푸집과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겸용으로 사용 할 수 있도록 만들어져 안전성과 작업성이 뛰어나다</a:t>
            </a:r>
          </a:p>
        </p:txBody>
      </p:sp>
    </p:spTree>
    <p:extLst>
      <p:ext uri="{BB962C8B-B14F-4D97-AF65-F5344CB8AC3E}">
        <p14:creationId xmlns:p14="http://schemas.microsoft.com/office/powerpoint/2010/main" val="2322691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DFE54-C9A6-4317-8C21-5C4D644DFB26}"/>
              </a:ext>
            </a:extLst>
          </p:cNvPr>
          <p:cNvSpPr txBox="1"/>
          <p:nvPr/>
        </p:nvSpPr>
        <p:spPr>
          <a:xfrm>
            <a:off x="295274" y="692210"/>
            <a:ext cx="522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□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갱폼배치도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0C5E9F1-2F1E-496F-B81A-CD90214C9788}"/>
              </a:ext>
            </a:extLst>
          </p:cNvPr>
          <p:cNvGrpSpPr/>
          <p:nvPr/>
        </p:nvGrpSpPr>
        <p:grpSpPr>
          <a:xfrm>
            <a:off x="1921078" y="585090"/>
            <a:ext cx="8451647" cy="6159068"/>
            <a:chOff x="2030558" y="876876"/>
            <a:chExt cx="7569343" cy="544221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8A4BA06-A6F1-4688-B4D3-0A059E6CD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558" y="876876"/>
              <a:ext cx="7569343" cy="5442215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05C5A2A-EA6E-498C-B034-8F121332545D}"/>
                </a:ext>
              </a:extLst>
            </p:cNvPr>
            <p:cNvSpPr/>
            <p:nvPr/>
          </p:nvSpPr>
          <p:spPr>
            <a:xfrm>
              <a:off x="2189527" y="1061542"/>
              <a:ext cx="956345" cy="140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02488E-0AB2-4877-AF88-EF5B1496D18C}"/>
              </a:ext>
            </a:extLst>
          </p:cNvPr>
          <p:cNvSpPr txBox="1"/>
          <p:nvPr/>
        </p:nvSpPr>
        <p:spPr>
          <a:xfrm>
            <a:off x="301141" y="1061542"/>
            <a:ext cx="15311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구조검토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㈜다인과파트너</a:t>
            </a:r>
          </a:p>
        </p:txBody>
      </p:sp>
    </p:spTree>
    <p:extLst>
      <p:ext uri="{BB962C8B-B14F-4D97-AF65-F5344CB8AC3E}">
        <p14:creationId xmlns:p14="http://schemas.microsoft.com/office/powerpoint/2010/main" val="227307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786DAE3A-67D4-4FF5-B314-25791D17E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" r="5478" b="4703"/>
          <a:stretch/>
        </p:blipFill>
        <p:spPr>
          <a:xfrm>
            <a:off x="3964232" y="2130012"/>
            <a:ext cx="4263538" cy="3253445"/>
          </a:xfrm>
          <a:prstGeom prst="rect">
            <a:avLst/>
          </a:prstGeom>
        </p:spPr>
      </p:pic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2746A29-8305-4BA1-AC62-EF655835BFC3}"/>
              </a:ext>
            </a:extLst>
          </p:cNvPr>
          <p:cNvSpPr/>
          <p:nvPr/>
        </p:nvSpPr>
        <p:spPr>
          <a:xfrm>
            <a:off x="5881036" y="2469264"/>
            <a:ext cx="2004235" cy="225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E1E471B-E8B7-4400-ADDD-BA6EF6D78AA3}"/>
              </a:ext>
            </a:extLst>
          </p:cNvPr>
          <p:cNvGrpSpPr/>
          <p:nvPr/>
        </p:nvGrpSpPr>
        <p:grpSpPr>
          <a:xfrm>
            <a:off x="407528" y="645653"/>
            <a:ext cx="11371923" cy="5063519"/>
            <a:chOff x="407528" y="645653"/>
            <a:chExt cx="11371923" cy="5063519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DB94B07-F425-48AC-86CF-C9EF6A9C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004" y="1514515"/>
              <a:ext cx="5010150" cy="4194657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D621FB9E-C37D-4E66-BD92-591A5595E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820" y="832814"/>
              <a:ext cx="3481631" cy="4825261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FA0411C1-7478-445B-904B-51569E59B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28" y="832814"/>
              <a:ext cx="3517699" cy="48252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00356C-2FEA-4426-9682-AF07BB5C6A6D}"/>
                </a:ext>
              </a:extLst>
            </p:cNvPr>
            <p:cNvSpPr txBox="1"/>
            <p:nvPr/>
          </p:nvSpPr>
          <p:spPr>
            <a:xfrm>
              <a:off x="7680364" y="3469635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40mm</a:t>
              </a:r>
              <a:endParaRPr lang="ko-KR" altLang="en-US" sz="11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F6E43B-6FB9-4B36-9AB1-F3122195B77A}"/>
                </a:ext>
              </a:extLst>
            </p:cNvPr>
            <p:cNvSpPr txBox="1"/>
            <p:nvPr/>
          </p:nvSpPr>
          <p:spPr>
            <a:xfrm>
              <a:off x="6940212" y="4722665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150mm</a:t>
              </a:r>
              <a:endParaRPr lang="ko-KR" altLang="en-US" sz="11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CEBE0C-19C2-4C8A-A157-1429E6A7BD8C}"/>
                </a:ext>
              </a:extLst>
            </p:cNvPr>
            <p:cNvSpPr txBox="1"/>
            <p:nvPr/>
          </p:nvSpPr>
          <p:spPr>
            <a:xfrm>
              <a:off x="6093079" y="362551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40mm</a:t>
              </a:r>
              <a:endParaRPr lang="ko-KR" altLang="en-US" sz="1100" dirty="0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0CD5EC93-50B2-4A0D-8546-9CAE14F78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7" t="5314" r="3433" b="36909"/>
            <a:stretch/>
          </p:blipFill>
          <p:spPr>
            <a:xfrm>
              <a:off x="4072540" y="645653"/>
              <a:ext cx="3943602" cy="17199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E76DE6-76DC-4635-911C-9BE532E9FE81}"/>
                </a:ext>
              </a:extLst>
            </p:cNvPr>
            <p:cNvSpPr txBox="1"/>
            <p:nvPr/>
          </p:nvSpPr>
          <p:spPr>
            <a:xfrm>
              <a:off x="5726689" y="2757987"/>
              <a:ext cx="219964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100" dirty="0"/>
                <a:t>앵커볼트는 </a:t>
              </a:r>
              <a:r>
                <a:rPr lang="en-US" altLang="ko-KR" sz="1100" dirty="0"/>
                <a:t>@1200</a:t>
              </a:r>
              <a:r>
                <a:rPr lang="ko-KR" altLang="en-US" sz="1100" dirty="0"/>
                <a:t>간격으로 </a:t>
              </a:r>
              <a:r>
                <a:rPr lang="en-US" altLang="ko-KR" sz="1100" dirty="0"/>
                <a:t>1.6</a:t>
              </a:r>
              <a:r>
                <a:rPr lang="ko-KR" altLang="en-US" sz="1100" dirty="0" err="1"/>
                <a:t>단위치</a:t>
              </a:r>
              <a:endParaRPr lang="ko-KR" altLang="en-US" sz="11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5B3D49-E599-4340-B0CE-ED3979D22C0E}"/>
                </a:ext>
              </a:extLst>
            </p:cNvPr>
            <p:cNvSpPr txBox="1"/>
            <p:nvPr/>
          </p:nvSpPr>
          <p:spPr>
            <a:xfrm>
              <a:off x="5727380" y="2487296"/>
              <a:ext cx="24256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100" dirty="0" err="1"/>
                <a:t>측벽판</a:t>
              </a:r>
              <a:r>
                <a:rPr lang="ko-KR" altLang="en-US" sz="1100" dirty="0"/>
                <a:t> 기준으로 총</a:t>
              </a:r>
              <a:r>
                <a:rPr lang="en-US" altLang="ko-KR" sz="1100" dirty="0"/>
                <a:t>7</a:t>
              </a:r>
              <a:r>
                <a:rPr lang="ko-KR" altLang="en-US" sz="1100" dirty="0"/>
                <a:t>단의 볼트</a:t>
              </a:r>
              <a:r>
                <a:rPr lang="en-US" altLang="ko-KR" sz="1100" dirty="0"/>
                <a:t>(</a:t>
              </a:r>
              <a:r>
                <a:rPr lang="ko-KR" altLang="en-US" sz="1100" dirty="0"/>
                <a:t>앵커</a:t>
              </a:r>
              <a:r>
                <a:rPr lang="en-US" altLang="ko-KR" sz="1100" dirty="0"/>
                <a:t>2,</a:t>
              </a:r>
              <a:r>
                <a:rPr lang="ko-KR" altLang="en-US" sz="1100" dirty="0"/>
                <a:t>파이</a:t>
              </a:r>
              <a:r>
                <a:rPr lang="en-US" altLang="ko-KR" sz="1100" dirty="0"/>
                <a:t>5)</a:t>
              </a:r>
              <a:r>
                <a:rPr lang="ko-KR" altLang="en-US" sz="11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782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0A20EF1-61F6-415A-BF1C-BE5400D5C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0" y="1320876"/>
            <a:ext cx="3703320" cy="387493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3935448-22DD-492D-93DC-C67601726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1320876"/>
            <a:ext cx="2948521" cy="387493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9A36372-1F74-403A-A22C-FCF8899FBD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09" y="1320876"/>
            <a:ext cx="3146829" cy="38749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F75D90-28B0-45DF-A18B-AA4FFAC72BCC}"/>
              </a:ext>
            </a:extLst>
          </p:cNvPr>
          <p:cNvSpPr txBox="1"/>
          <p:nvPr/>
        </p:nvSpPr>
        <p:spPr>
          <a:xfrm>
            <a:off x="295274" y="692210"/>
            <a:ext cx="522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▩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설치된 현장 전경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56E03902-4EFF-4C51-B693-ECF335F8B74A}"/>
              </a:ext>
            </a:extLst>
          </p:cNvPr>
          <p:cNvSpPr/>
          <p:nvPr/>
        </p:nvSpPr>
        <p:spPr>
          <a:xfrm>
            <a:off x="5076046" y="3422138"/>
            <a:ext cx="1231448" cy="1075266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4F313-27D9-4AA4-AC59-F1C9BE0A6B13}"/>
              </a:ext>
            </a:extLst>
          </p:cNvPr>
          <p:cNvSpPr txBox="1"/>
          <p:nvPr/>
        </p:nvSpPr>
        <p:spPr>
          <a:xfrm>
            <a:off x="9699744" y="73335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설치</a:t>
            </a:r>
          </a:p>
        </p:txBody>
      </p:sp>
      <p:cxnSp>
        <p:nvCxnSpPr>
          <p:cNvPr id="10" name="연결선: 구부러짐 9">
            <a:extLst>
              <a:ext uri="{FF2B5EF4-FFF2-40B4-BE49-F238E27FC236}">
                <a16:creationId xmlns:a16="http://schemas.microsoft.com/office/drawing/2014/main" id="{B824B4BB-D8B8-4D32-943A-937B476B0FB9}"/>
              </a:ext>
            </a:extLst>
          </p:cNvPr>
          <p:cNvCxnSpPr>
            <a:cxnSpLocks/>
            <a:endCxn id="7" idx="1"/>
          </p:cNvCxnSpPr>
          <p:nvPr/>
        </p:nvCxnSpPr>
        <p:spPr>
          <a:xfrm rot="5400000" flipH="1" flipV="1">
            <a:off x="9129124" y="1048986"/>
            <a:ext cx="701585" cy="439655"/>
          </a:xfrm>
          <a:prstGeom prst="curvedConnector2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ED649002-71B8-4966-879D-67C73B060BC7}"/>
              </a:ext>
            </a:extLst>
          </p:cNvPr>
          <p:cNvSpPr/>
          <p:nvPr/>
        </p:nvSpPr>
        <p:spPr>
          <a:xfrm>
            <a:off x="8720784" y="1206242"/>
            <a:ext cx="1231448" cy="1075266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5D2FF0AE-939C-4A92-B5D2-8D1FC8E244B2}"/>
              </a:ext>
            </a:extLst>
          </p:cNvPr>
          <p:cNvCxnSpPr/>
          <p:nvPr/>
        </p:nvCxnSpPr>
        <p:spPr>
          <a:xfrm rot="5400000">
            <a:off x="4641143" y="4612267"/>
            <a:ext cx="1203158" cy="333352"/>
          </a:xfrm>
          <a:prstGeom prst="curved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C4325C7-1F69-4C31-BE61-B579320F79F9}"/>
              </a:ext>
            </a:extLst>
          </p:cNvPr>
          <p:cNvSpPr txBox="1"/>
          <p:nvPr/>
        </p:nvSpPr>
        <p:spPr>
          <a:xfrm>
            <a:off x="4829200" y="5352458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SWC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</a:p>
        </p:txBody>
      </p:sp>
    </p:spTree>
    <p:extLst>
      <p:ext uri="{BB962C8B-B14F-4D97-AF65-F5344CB8AC3E}">
        <p14:creationId xmlns:p14="http://schemas.microsoft.com/office/powerpoint/2010/main" val="382761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08C3B-C32D-4E12-A3C8-8650B25F4E61}"/>
              </a:ext>
            </a:extLst>
          </p:cNvPr>
          <p:cNvSpPr txBox="1"/>
          <p:nvPr/>
        </p:nvSpPr>
        <p:spPr>
          <a:xfrm>
            <a:off x="446534" y="1499662"/>
            <a:ext cx="11260667" cy="2395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외부 벽체 콘크리트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거푸집으로서의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기능과 외부 벽체에서의 위험작업들을 안전하게 수행 할 수 있는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작업발판으로서의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기능을 동시에 만족할 수 있도록 그 구조적 설비상의 안전성을 확보하여야 한다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24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공장에서 제작되어 일단 현장에 투입되면 사용과정에서 변형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수정하기가 어려우므로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제작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계획시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사용과정에서 발생될 수 있는 문제점을 면밀히 검토 반영 하여야 한다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314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93B126-CA1D-4B82-A0D4-4D256ACB7471}"/>
              </a:ext>
            </a:extLst>
          </p:cNvPr>
          <p:cNvSpPr txBox="1"/>
          <p:nvPr/>
        </p:nvSpPr>
        <p:spPr>
          <a:xfrm>
            <a:off x="446534" y="555754"/>
            <a:ext cx="11188996" cy="269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인양고리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(Lifting bar)</a:t>
            </a: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인양고리는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전하중을 안전하게 인양할 수 있는 안전율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이상의 부재를 사용하여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인양시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변형을 주지 않는 구조로 하여야 한다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냉간 압연의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Φ22mm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환봉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(Round steel bar)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U-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벤딩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(Bending)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하여 거푸집 상부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수평재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(C-channel)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뒷면에 용접 고정한다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환봉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벤딩시의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최소반경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(R)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1500mm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이상으로 한다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3E7B73F-BACD-43B3-8776-A8C1D62C1E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 b="13942"/>
          <a:stretch/>
        </p:blipFill>
        <p:spPr>
          <a:xfrm>
            <a:off x="1729253" y="3716184"/>
            <a:ext cx="8467725" cy="19929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B05E9-791C-4C37-BCE5-9BB701D732F0}"/>
              </a:ext>
            </a:extLst>
          </p:cNvPr>
          <p:cNvSpPr txBox="1"/>
          <p:nvPr/>
        </p:nvSpPr>
        <p:spPr>
          <a:xfrm>
            <a:off x="2063579" y="3241118"/>
            <a:ext cx="5072514" cy="47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1&gt;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인양고리의 수량과 길이</a:t>
            </a: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886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2F6786E-3DCA-4D46-9B57-65DC9A5ABB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"/>
          <a:stretch/>
        </p:blipFill>
        <p:spPr>
          <a:xfrm>
            <a:off x="3016850" y="642543"/>
            <a:ext cx="5799979" cy="49754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296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534FA-3C7D-4F69-BA4D-F9201505AD4A}"/>
              </a:ext>
            </a:extLst>
          </p:cNvPr>
          <p:cNvSpPr txBox="1"/>
          <p:nvPr/>
        </p:nvSpPr>
        <p:spPr>
          <a:xfrm>
            <a:off x="446534" y="727812"/>
            <a:ext cx="11260667" cy="451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■ 안전설비 기준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안전난간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갱폼에서 작업용 발판이 설치되는 지점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위치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상부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외측과 하부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내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외측에는 발판 바닥면으로부터 각각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45cm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∼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60cm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높이에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중간난간대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90cm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∼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120cm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높이에 상부 난간대를 바닥면과 평행으로 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설치하여야 한다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다만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근로자의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연결통로 사용되는 하부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내측 부분에는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안전난간을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설치하지 아니한다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추락방호대</a:t>
            </a: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외측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수직재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각파이프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는 거푸집 상단 높이보다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1.2m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이상 높게 설치 하고 그 상단과 중앙에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안전난간대를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줄로 설치하여 슬라브 상부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작업자의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외부로의 추락 및 낙하물을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방호한다</a:t>
            </a: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116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0E305-4A32-44EB-8CB0-1F808B5F1BA7}"/>
              </a:ext>
            </a:extLst>
          </p:cNvPr>
          <p:cNvSpPr txBox="1"/>
          <p:nvPr/>
        </p:nvSpPr>
        <p:spPr>
          <a:xfrm>
            <a:off x="663533" y="822975"/>
            <a:ext cx="10831065" cy="4463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케이지간의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간격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거푸집과 거푸집을 연결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조립하는 결속 브라켓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(Joint bracket)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부분의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수직재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발판재간의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간격은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인양시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케이지간의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충돌을 방지하는데 필요한 최소한의 간격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㎝를 초과하지 않도록 제작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․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설치하여 근로자의 브라켓 결속 작업 또는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이동시 추락을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방호하여야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한다</a:t>
            </a:r>
            <a:endParaRPr lang="en-US" altLang="ko-KR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◉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코너 마무리</a:t>
            </a:r>
          </a:p>
          <a:p>
            <a:pPr marL="0" marR="0" indent="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갱폼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거푸집과 거푸집이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90°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만나는 건물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코너부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케이지는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케이지간의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간격의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간격을 유지할 수 있도록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그림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2&gt;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예시도와 같이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케이지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작업발판의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외측부재를 내측보다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45°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각도로 길게 제작하여 사다리 꼴로 코너 마무리하여야 한다</a:t>
            </a:r>
          </a:p>
        </p:txBody>
      </p:sp>
    </p:spTree>
    <p:extLst>
      <p:ext uri="{BB962C8B-B14F-4D97-AF65-F5344CB8AC3E}">
        <p14:creationId xmlns:p14="http://schemas.microsoft.com/office/powerpoint/2010/main" val="320624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직사각형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그림 5" descr="로고 클로즈업&#10;&#10;자동 생성되는 설명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5712729"/>
            <a:ext cx="11260667" cy="6796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C1D43E8-557D-4518-9E84-0246D7D4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5" y="6064555"/>
            <a:ext cx="1709737" cy="679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B8BA42-68F7-433E-B7B8-1947435206B8}"/>
              </a:ext>
            </a:extLst>
          </p:cNvPr>
          <p:cNvSpPr txBox="1"/>
          <p:nvPr/>
        </p:nvSpPr>
        <p:spPr>
          <a:xfrm>
            <a:off x="6671079" y="107879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과천지식정보타운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4-2BL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지식산업센터 신축공사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F3D8DD-128E-49B6-A201-7E149E297E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3479" r="15342" b="2448"/>
          <a:stretch/>
        </p:blipFill>
        <p:spPr>
          <a:xfrm>
            <a:off x="2675824" y="897961"/>
            <a:ext cx="6978315" cy="45268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62176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93_TF33552983" id="{F7E6EDE5-4D39-4CA7-9A7F-B210D5351F6C}" vid="{24018303-16E8-468E-9E09-DF107F74376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{E2E8A018-CE14-4E97-B82F-07C90B057600}tf33552983_win32</Template>
  <TotalTime>466</TotalTime>
  <Words>2334</Words>
  <Application>Microsoft Office PowerPoint</Application>
  <PresentationFormat>와이드스크린</PresentationFormat>
  <Paragraphs>224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맑은 고딕</vt:lpstr>
      <vt:lpstr>맑은 고딕</vt:lpstr>
      <vt:lpstr>바탕</vt:lpstr>
      <vt:lpstr>Calibri</vt:lpstr>
      <vt:lpstr>Franklin Gothic Book</vt:lpstr>
      <vt:lpstr>Wingdings 2</vt:lpstr>
      <vt:lpstr>DividendVTI</vt:lpstr>
      <vt:lpstr>갱폼작업 안전관리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갱폼작업 안전관리</dc:title>
  <dc:creator>USER</dc:creator>
  <cp:lastModifiedBy>원 진규</cp:lastModifiedBy>
  <cp:revision>10</cp:revision>
  <cp:lastPrinted>2023-12-25T23:18:26Z</cp:lastPrinted>
  <dcterms:created xsi:type="dcterms:W3CDTF">2023-12-19T04:09:29Z</dcterms:created>
  <dcterms:modified xsi:type="dcterms:W3CDTF">2023-12-25T23:20:29Z</dcterms:modified>
</cp:coreProperties>
</file>