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6" r:id="rId1"/>
  </p:sldMasterIdLst>
  <p:notesMasterIdLst>
    <p:notesMasterId r:id="rId27"/>
  </p:notesMasterIdLst>
  <p:sldIdLst>
    <p:sldId id="256" r:id="rId2"/>
    <p:sldId id="462" r:id="rId3"/>
    <p:sldId id="393" r:id="rId4"/>
    <p:sldId id="404" r:id="rId5"/>
    <p:sldId id="492" r:id="rId6"/>
    <p:sldId id="488" r:id="rId7"/>
    <p:sldId id="493" r:id="rId8"/>
    <p:sldId id="489" r:id="rId9"/>
    <p:sldId id="494" r:id="rId10"/>
    <p:sldId id="495" r:id="rId11"/>
    <p:sldId id="497" r:id="rId12"/>
    <p:sldId id="496" r:id="rId13"/>
    <p:sldId id="499" r:id="rId14"/>
    <p:sldId id="500" r:id="rId15"/>
    <p:sldId id="501" r:id="rId16"/>
    <p:sldId id="490" r:id="rId17"/>
    <p:sldId id="375" r:id="rId18"/>
    <p:sldId id="503" r:id="rId19"/>
    <p:sldId id="502" r:id="rId20"/>
    <p:sldId id="491" r:id="rId21"/>
    <p:sldId id="397" r:id="rId22"/>
    <p:sldId id="505" r:id="rId23"/>
    <p:sldId id="506" r:id="rId24"/>
    <p:sldId id="507" r:id="rId25"/>
    <p:sldId id="456" r:id="rId26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F3C6B2A-FC63-4FFD-B93D-50A018AF5B06}">
          <p14:sldIdLst>
            <p14:sldId id="256"/>
            <p14:sldId id="462"/>
            <p14:sldId id="393"/>
            <p14:sldId id="404"/>
            <p14:sldId id="492"/>
            <p14:sldId id="488"/>
            <p14:sldId id="493"/>
            <p14:sldId id="489"/>
            <p14:sldId id="494"/>
            <p14:sldId id="495"/>
            <p14:sldId id="497"/>
            <p14:sldId id="496"/>
            <p14:sldId id="499"/>
            <p14:sldId id="500"/>
            <p14:sldId id="501"/>
            <p14:sldId id="490"/>
            <p14:sldId id="375"/>
            <p14:sldId id="503"/>
            <p14:sldId id="502"/>
            <p14:sldId id="491"/>
            <p14:sldId id="397"/>
            <p14:sldId id="505"/>
            <p14:sldId id="506"/>
            <p14:sldId id="507"/>
            <p14:sldId id="456"/>
          </p14:sldIdLst>
        </p14:section>
        <p14:section name="제목 없는 구역" id="{D48877BA-6640-40AB-ABBB-85A934367D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769CAE76-9700-4E7D-B49F-6B3107451304}" type="datetime1">
              <a:rPr lang="ko-KR" altLang="en-US"/>
              <a:pPr lvl="0">
                <a:defRPr/>
              </a:pPr>
              <a:t>2025-02-12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2B09BD3-1700-4DED-962D-F7835CD01BA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513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0" y="2594919"/>
            <a:ext cx="8242829" cy="3795645"/>
          </a:xfrm>
          <a:prstGeom prst="rect">
            <a:avLst/>
          </a:prstGeom>
          <a:gradFill>
            <a:gsLst>
              <a:gs pos="100000">
                <a:srgbClr val="E4893E"/>
              </a:gs>
              <a:gs pos="0">
                <a:srgbClr val="ECAA74"/>
              </a:gs>
              <a:gs pos="53000">
                <a:srgbClr val="E4893E"/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8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3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2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BA03-571E-4B4D-BACF-53B0FF515C91}" type="datetimeFigureOut">
              <a:rPr lang="ko-KR" altLang="en-US"/>
              <a:pPr>
                <a:defRPr/>
              </a:pPr>
              <a:t>2025-02-12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67D2-C78E-454E-BA80-0F8C958C5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3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 userDrawn="1"/>
        </p:nvSpPr>
        <p:spPr>
          <a:xfrm>
            <a:off x="448091" y="1972507"/>
            <a:ext cx="8238707" cy="4485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8091" y="623300"/>
            <a:ext cx="8238707" cy="125882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grpSp>
        <p:nvGrpSpPr>
          <p:cNvPr id="8" name="Group 32"/>
          <p:cNvGrpSpPr/>
          <p:nvPr userDrawn="1"/>
        </p:nvGrpSpPr>
        <p:grpSpPr bwMode="gray">
          <a:xfrm>
            <a:off x="8064451" y="1628234"/>
            <a:ext cx="447440" cy="610876"/>
            <a:chOff x="457200" y="859536"/>
            <a:chExt cx="550696" cy="610876"/>
          </a:xfrm>
        </p:grpSpPr>
        <p:grpSp>
          <p:nvGrpSpPr>
            <p:cNvPr id="9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14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11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26" name="Group 32"/>
          <p:cNvGrpSpPr/>
          <p:nvPr userDrawn="1"/>
        </p:nvGrpSpPr>
        <p:grpSpPr bwMode="gray">
          <a:xfrm>
            <a:off x="708062" y="1628234"/>
            <a:ext cx="447440" cy="610876"/>
            <a:chOff x="457200" y="859536"/>
            <a:chExt cx="550696" cy="610876"/>
          </a:xfrm>
        </p:grpSpPr>
        <p:grpSp>
          <p:nvGrpSpPr>
            <p:cNvPr id="27" name="Group 10"/>
            <p:cNvGrpSpPr/>
            <p:nvPr userDrawn="1"/>
          </p:nvGrpSpPr>
          <p:grpSpPr bwMode="gray">
            <a:xfrm>
              <a:off x="457200" y="859536"/>
              <a:ext cx="203224" cy="610876"/>
              <a:chOff x="438912" y="859536"/>
              <a:chExt cx="203224" cy="610876"/>
            </a:xfrm>
          </p:grpSpPr>
          <p:sp>
            <p:nvSpPr>
              <p:cNvPr id="32" name="Oval 38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9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Rounded Rectangle 40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8" name="Group 11"/>
            <p:cNvGrpSpPr/>
            <p:nvPr userDrawn="1"/>
          </p:nvGrpSpPr>
          <p:grpSpPr bwMode="gray">
            <a:xfrm>
              <a:off x="804672" y="859536"/>
              <a:ext cx="203224" cy="610876"/>
              <a:chOff x="438912" y="859536"/>
              <a:chExt cx="203224" cy="610876"/>
            </a:xfrm>
          </p:grpSpPr>
          <p:sp>
            <p:nvSpPr>
              <p:cNvPr id="29" name="Oval 35"/>
              <p:cNvSpPr/>
              <p:nvPr userDrawn="1"/>
            </p:nvSpPr>
            <p:spPr bwMode="gray">
              <a:xfrm>
                <a:off x="438912" y="859536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36"/>
              <p:cNvSpPr/>
              <p:nvPr userDrawn="1"/>
            </p:nvSpPr>
            <p:spPr bwMode="gray">
              <a:xfrm>
                <a:off x="440968" y="1269244"/>
                <a:ext cx="201168" cy="201168"/>
              </a:xfrm>
              <a:prstGeom prst="ellipse">
                <a:avLst/>
              </a:prstGeom>
              <a:solidFill>
                <a:srgbClr val="000000">
                  <a:alpha val="50000"/>
                </a:srgbClr>
              </a:solidFill>
              <a:ln w="28575">
                <a:solidFill>
                  <a:srgbClr val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Rounded Rectangle 37"/>
              <p:cNvSpPr/>
              <p:nvPr userDrawn="1"/>
            </p:nvSpPr>
            <p:spPr bwMode="gray">
              <a:xfrm>
                <a:off x="493776" y="950976"/>
                <a:ext cx="91440" cy="42976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C7C7C7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9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8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rgbClr val="F27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rgbClr val="0BA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38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1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4321" y="1650303"/>
            <a:ext cx="52169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>
                <a:latin typeface="HY헤드라인M"/>
                <a:ea typeface="HY헤드라인M"/>
              </a:rPr>
              <a:t>2025</a:t>
            </a:r>
            <a:r>
              <a:rPr lang="ko-KR" altLang="en-US" sz="2000" dirty="0">
                <a:latin typeface="HY헤드라인M"/>
                <a:ea typeface="HY헤드라인M"/>
              </a:rPr>
              <a:t>년 </a:t>
            </a:r>
            <a:r>
              <a:rPr lang="en-US" altLang="ko-KR" sz="2000" dirty="0">
                <a:latin typeface="HY헤드라인M"/>
                <a:ea typeface="HY헤드라인M"/>
              </a:rPr>
              <a:t>2</a:t>
            </a:r>
            <a:r>
              <a:rPr lang="ko-KR" altLang="en-US" sz="2000" dirty="0">
                <a:latin typeface="HY헤드라인M"/>
                <a:ea typeface="HY헤드라인M"/>
              </a:rPr>
              <a:t>월</a:t>
            </a:r>
          </a:p>
          <a:p>
            <a:pPr algn="ctr">
              <a:defRPr/>
            </a:pPr>
            <a:r>
              <a:rPr lang="ko-KR" altLang="en-US" sz="3600" dirty="0" err="1">
                <a:latin typeface="HY헤드라인M"/>
                <a:ea typeface="HY헤드라인M"/>
              </a:rPr>
              <a:t>소장단</a:t>
            </a:r>
            <a:r>
              <a:rPr lang="ko-KR" altLang="en-US" sz="3600" dirty="0">
                <a:latin typeface="HY헤드라인M"/>
                <a:ea typeface="HY헤드라인M"/>
              </a:rPr>
              <a:t> 안전교육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1796" y="3943253"/>
            <a:ext cx="1177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2025. 2. 12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9439" y="666402"/>
            <a:ext cx="1737360" cy="247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7032" y="5317374"/>
            <a:ext cx="16914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400" b="1">
                <a:latin typeface="HY헤드라인M"/>
                <a:ea typeface="HY헤드라인M"/>
              </a:rPr>
              <a:t>안전보건실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11060" t="23210" r="8270" b="21700"/>
          <a:stretch>
            <a:fillRect/>
          </a:stretch>
        </p:blipFill>
        <p:spPr>
          <a:xfrm>
            <a:off x="457201" y="634506"/>
            <a:ext cx="1131887" cy="279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7390" y="6022321"/>
            <a:ext cx="208422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dirty="0">
                <a:latin typeface="HY헤드라인M"/>
                <a:ea typeface="HY헤드라인M"/>
              </a:rPr>
              <a:t>발표자 </a:t>
            </a:r>
            <a:r>
              <a:rPr lang="en-US" altLang="ko-KR" sz="1600" dirty="0">
                <a:latin typeface="HY헤드라인M"/>
                <a:ea typeface="HY헤드라인M"/>
              </a:rPr>
              <a:t>: </a:t>
            </a:r>
            <a:r>
              <a:rPr lang="ko-KR" altLang="en-US" sz="1600" dirty="0" err="1">
                <a:latin typeface="HY헤드라인M"/>
                <a:ea typeface="HY헤드라인M"/>
              </a:rPr>
              <a:t>원진규</a:t>
            </a:r>
            <a:r>
              <a:rPr lang="ko-KR" altLang="en-US" sz="1600" dirty="0">
                <a:latin typeface="HY헤드라인M"/>
                <a:ea typeface="HY헤드라인M"/>
              </a:rPr>
              <a:t> 책임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21BC2-EEC7-4B55-9839-C67D62C963AF}"/>
              </a:ext>
            </a:extLst>
          </p:cNvPr>
          <p:cNvSpPr/>
          <p:nvPr/>
        </p:nvSpPr>
        <p:spPr>
          <a:xfrm>
            <a:off x="553821" y="853588"/>
            <a:ext cx="5763762" cy="554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2)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위험성평가 사용방법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업체별 </a:t>
            </a:r>
            <a:r>
              <a:rPr kumimoji="1" lang="ko-KR" altLang="en-US" dirty="0" err="1">
                <a:latin typeface="굴림" panose="020B0600000101010101" pitchFamily="50" charset="-127"/>
                <a:ea typeface="a포트폴리오M" panose="02020600000000000000" pitchFamily="18" charset="-127"/>
              </a:rPr>
              <a:t>현장통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PC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버전 접속 후 위험성평가 작성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  →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최초 등록은 </a:t>
            </a:r>
            <a:r>
              <a:rPr kumimoji="1" lang="ko-KR" altLang="en-US" dirty="0" err="1">
                <a:latin typeface="굴림" panose="020B0600000101010101" pitchFamily="50" charset="-127"/>
                <a:ea typeface="a포트폴리오M" panose="02020600000000000000" pitchFamily="18" charset="-127"/>
              </a:rPr>
              <a:t>원청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,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협력사 관리자만 등록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위험성평가 평가기법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(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상중하법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,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강도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/</a:t>
            </a:r>
            <a:r>
              <a:rPr kumimoji="1" lang="ko-KR" altLang="en-US" dirty="0" err="1">
                <a:latin typeface="굴림" panose="020B0600000101010101" pitchFamily="50" charset="-127"/>
                <a:ea typeface="a포트폴리오M" panose="02020600000000000000" pitchFamily="18" charset="-127"/>
              </a:rPr>
              <a:t>빈도법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), </a:t>
            </a: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  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위험요인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,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개선대책 작성 후 등록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관리감독자 및 소장 검토의견 작성 후 결재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작성 완료된 위험성평가를 근로자가 확인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(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서명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  (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확인대상은 전근로자로 선택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  →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추가 개선대책 근로자가 입력 가능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개선대책에 맞춰 작업하는지 점검 후 피드백 등록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D19AED4-F1EB-4134-B88A-F39313EF6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8" b="5670"/>
          <a:stretch/>
        </p:blipFill>
        <p:spPr>
          <a:xfrm>
            <a:off x="6392860" y="1384182"/>
            <a:ext cx="1996131" cy="356189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8B4C6-4EE5-4801-8677-A52BA252CD72}"/>
              </a:ext>
            </a:extLst>
          </p:cNvPr>
          <p:cNvSpPr txBox="1"/>
          <p:nvPr/>
        </p:nvSpPr>
        <p:spPr>
          <a:xfrm>
            <a:off x="6392860" y="5117284"/>
            <a:ext cx="1996131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현장통 매인 화면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EB7BE4-0216-4696-80F1-4A4EECFA6F0D}"/>
              </a:ext>
            </a:extLst>
          </p:cNvPr>
          <p:cNvSpPr/>
          <p:nvPr/>
        </p:nvSpPr>
        <p:spPr>
          <a:xfrm>
            <a:off x="7390925" y="1994483"/>
            <a:ext cx="922789" cy="58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08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B90EB5A-2119-4E86-9DAD-B0F08D9DE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1" y="1272417"/>
            <a:ext cx="8892238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7634329-7A20-4E45-A04C-D5C15516D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90" y="1350628"/>
            <a:ext cx="8892000" cy="48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7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921BC2-EEC7-4B55-9839-C67D62C963AF}"/>
              </a:ext>
            </a:extLst>
          </p:cNvPr>
          <p:cNvSpPr/>
          <p:nvPr/>
        </p:nvSpPr>
        <p:spPr>
          <a:xfrm>
            <a:off x="553821" y="853588"/>
            <a:ext cx="5419140" cy="4425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3)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단발성공종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TBM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활동일지 활용방법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- </a:t>
            </a:r>
            <a:r>
              <a:rPr kumimoji="1" lang="ko-KR" altLang="en-US" dirty="0" err="1">
                <a:latin typeface="굴림" panose="020B0600000101010101" pitchFamily="50" charset="-127"/>
                <a:ea typeface="a포트폴리오M" panose="02020600000000000000" pitchFamily="18" charset="-127"/>
              </a:rPr>
              <a:t>현장통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접속 후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TBM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활동일지 작성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  →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최초 등록은 </a:t>
            </a:r>
            <a:r>
              <a:rPr kumimoji="1" lang="ko-KR" altLang="en-US" dirty="0" err="1">
                <a:latin typeface="굴림" panose="020B0600000101010101" pitchFamily="50" charset="-127"/>
                <a:ea typeface="a포트폴리오M" panose="02020600000000000000" pitchFamily="18" charset="-127"/>
              </a:rPr>
              <a:t>원청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,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협력사 관리자만 등록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- TBM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일시 및 작업내용 작성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위험성평가 불러오기 클릭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    </a:t>
            </a: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-&gt;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기 작성된 위험성평가 선택하여 불러오기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- TBM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사진촬영 및 사진 첨부 후 완료 </a:t>
            </a:r>
            <a:endParaRPr kumimoji="1" lang="en-US" altLang="ko-KR" dirty="0">
              <a:latin typeface="굴림" panose="020B0600000101010101" pitchFamily="50" charset="-127"/>
              <a:ea typeface="a포트폴리오M" panose="02020600000000000000" pitchFamily="18" charset="-127"/>
            </a:endParaRPr>
          </a:p>
          <a:p>
            <a:pPr>
              <a:lnSpc>
                <a:spcPct val="200000"/>
              </a:lnSpc>
            </a:pPr>
            <a:r>
              <a:rPr kumimoji="1" lang="en-US" altLang="ko-KR" dirty="0">
                <a:latin typeface="굴림" panose="020B0600000101010101" pitchFamily="50" charset="-127"/>
                <a:ea typeface="a포트폴리오M" panose="02020600000000000000" pitchFamily="18" charset="-127"/>
              </a:rPr>
              <a:t>  - </a:t>
            </a:r>
            <a:r>
              <a:rPr kumimoji="1" lang="ko-KR" altLang="en-US" dirty="0">
                <a:latin typeface="굴림" panose="020B0600000101010101" pitchFamily="50" charset="-127"/>
                <a:ea typeface="a포트폴리오M" panose="02020600000000000000" pitchFamily="18" charset="-127"/>
              </a:rPr>
              <a:t>근로자가 확인 및 서명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D19AED4-F1EB-4134-B88A-F39313EF6C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8" b="5670"/>
          <a:stretch/>
        </p:blipFill>
        <p:spPr>
          <a:xfrm>
            <a:off x="6392860" y="1384182"/>
            <a:ext cx="1996131" cy="356189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08B4C6-4EE5-4801-8677-A52BA252CD72}"/>
              </a:ext>
            </a:extLst>
          </p:cNvPr>
          <p:cNvSpPr txBox="1"/>
          <p:nvPr/>
        </p:nvSpPr>
        <p:spPr>
          <a:xfrm>
            <a:off x="6392860" y="5117284"/>
            <a:ext cx="1996131" cy="307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현장통 매인 화면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EB7BE4-0216-4696-80F1-4A4EECFA6F0D}"/>
              </a:ext>
            </a:extLst>
          </p:cNvPr>
          <p:cNvSpPr/>
          <p:nvPr/>
        </p:nvSpPr>
        <p:spPr>
          <a:xfrm>
            <a:off x="6468136" y="2485180"/>
            <a:ext cx="922789" cy="58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220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49A1A33-386B-46F7-99D3-2BB8740EB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" b="6793"/>
          <a:stretch/>
        </p:blipFill>
        <p:spPr>
          <a:xfrm>
            <a:off x="167782" y="954248"/>
            <a:ext cx="2105636" cy="437905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57EB40C-8056-4407-B823-0BEB3BF1B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9" b="6793"/>
          <a:stretch/>
        </p:blipFill>
        <p:spPr>
          <a:xfrm>
            <a:off x="2390339" y="954248"/>
            <a:ext cx="2105636" cy="437905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391107C-FD25-4E98-BF6E-2D3B85960B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39" b="6793"/>
          <a:stretch/>
        </p:blipFill>
        <p:spPr>
          <a:xfrm>
            <a:off x="4612896" y="954248"/>
            <a:ext cx="2105636" cy="437905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2B70650-00C4-4C1B-8175-A974CF3E3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453" y="954248"/>
            <a:ext cx="2105636" cy="437905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50122C-8FE5-4AA7-A1DF-B01CEDD56F1B}"/>
              </a:ext>
            </a:extLst>
          </p:cNvPr>
          <p:cNvSpPr txBox="1"/>
          <p:nvPr/>
        </p:nvSpPr>
        <p:spPr>
          <a:xfrm>
            <a:off x="222534" y="5595975"/>
            <a:ext cx="1996131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작업내용 입력 후 위험성평가 불러오기 클릭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16CDB-1829-4D7A-86E5-EE77467F5F8B}"/>
              </a:ext>
            </a:extLst>
          </p:cNvPr>
          <p:cNvSpPr txBox="1"/>
          <p:nvPr/>
        </p:nvSpPr>
        <p:spPr>
          <a:xfrm>
            <a:off x="1220599" y="3051496"/>
            <a:ext cx="34394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/>
              <a:t>1.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BD338-E143-44AB-B069-F2D374E1DD6E}"/>
              </a:ext>
            </a:extLst>
          </p:cNvPr>
          <p:cNvSpPr txBox="1"/>
          <p:nvPr/>
        </p:nvSpPr>
        <p:spPr>
          <a:xfrm>
            <a:off x="1857939" y="4195894"/>
            <a:ext cx="34394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2.</a:t>
            </a:r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0223E5D-19F7-47D8-8777-18C4FFBE0BD5}"/>
              </a:ext>
            </a:extLst>
          </p:cNvPr>
          <p:cNvSpPr/>
          <p:nvPr/>
        </p:nvSpPr>
        <p:spPr>
          <a:xfrm>
            <a:off x="202911" y="2785145"/>
            <a:ext cx="2015754" cy="880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9A39387-4084-45F7-93D7-BA1BD256A095}"/>
              </a:ext>
            </a:extLst>
          </p:cNvPr>
          <p:cNvSpPr/>
          <p:nvPr/>
        </p:nvSpPr>
        <p:spPr>
          <a:xfrm>
            <a:off x="202911" y="3752368"/>
            <a:ext cx="2015754" cy="386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C334FC-8BA1-40E4-AF51-4ECE1508AF3E}"/>
              </a:ext>
            </a:extLst>
          </p:cNvPr>
          <p:cNvSpPr txBox="1"/>
          <p:nvPr/>
        </p:nvSpPr>
        <p:spPr>
          <a:xfrm>
            <a:off x="2390339" y="5581113"/>
            <a:ext cx="1996131" cy="738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 작성된 위험성평가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체크 후 적용 클릭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00C07-9A34-4DE9-B49A-6AC20E9DF90F}"/>
              </a:ext>
            </a:extLst>
          </p:cNvPr>
          <p:cNvSpPr txBox="1"/>
          <p:nvPr/>
        </p:nvSpPr>
        <p:spPr>
          <a:xfrm>
            <a:off x="4667648" y="5581113"/>
            <a:ext cx="1996131" cy="738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TBM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사진 촬영 후 등록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근로자 확인 후 서명</a:t>
            </a:r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0F4C1-2665-472A-A40A-5B64B501162C}"/>
              </a:ext>
            </a:extLst>
          </p:cNvPr>
          <p:cNvSpPr txBox="1"/>
          <p:nvPr/>
        </p:nvSpPr>
        <p:spPr>
          <a:xfrm>
            <a:off x="6835453" y="5581113"/>
            <a:ext cx="1996131" cy="738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근로자 서명이 완료된</a:t>
            </a:r>
            <a:endParaRPr lang="en-US" altLang="ko-KR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TBM </a:t>
            </a:r>
            <a:r>
              <a:rPr lang="ko-KR" altLang="en-US" sz="1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활동일지 예시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0A51706-7733-4495-B3F9-1926B969C74F}"/>
              </a:ext>
            </a:extLst>
          </p:cNvPr>
          <p:cNvSpPr/>
          <p:nvPr/>
        </p:nvSpPr>
        <p:spPr>
          <a:xfrm>
            <a:off x="2447818" y="954138"/>
            <a:ext cx="1996399" cy="469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A63C6FF6-8605-49FA-B9E7-1CF59AF86725}"/>
              </a:ext>
            </a:extLst>
          </p:cNvPr>
          <p:cNvSpPr/>
          <p:nvPr/>
        </p:nvSpPr>
        <p:spPr>
          <a:xfrm rot="18958754">
            <a:off x="2508308" y="1130416"/>
            <a:ext cx="75500" cy="8389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7DC2A3E-2311-4427-96D0-3FDDB9DE6E14}"/>
              </a:ext>
            </a:extLst>
          </p:cNvPr>
          <p:cNvSpPr/>
          <p:nvPr/>
        </p:nvSpPr>
        <p:spPr>
          <a:xfrm>
            <a:off x="2489764" y="4592042"/>
            <a:ext cx="924555" cy="570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2F0540-2B3A-41C2-ADA0-536069111BA3}"/>
              </a:ext>
            </a:extLst>
          </p:cNvPr>
          <p:cNvSpPr txBox="1"/>
          <p:nvPr/>
        </p:nvSpPr>
        <p:spPr>
          <a:xfrm>
            <a:off x="4038514" y="987695"/>
            <a:ext cx="3439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3.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C84C96-8A22-4653-84FC-498A97188A68}"/>
              </a:ext>
            </a:extLst>
          </p:cNvPr>
          <p:cNvSpPr txBox="1"/>
          <p:nvPr/>
        </p:nvSpPr>
        <p:spPr>
          <a:xfrm>
            <a:off x="3077948" y="4159565"/>
            <a:ext cx="343948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4.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6F44CD6-0808-46F8-B7B8-60F1581DC6B1}"/>
              </a:ext>
            </a:extLst>
          </p:cNvPr>
          <p:cNvSpPr/>
          <p:nvPr/>
        </p:nvSpPr>
        <p:spPr>
          <a:xfrm>
            <a:off x="4648025" y="3755471"/>
            <a:ext cx="2015754" cy="1655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11D857FB-A224-441D-BBA6-C203E6E6C7A9}"/>
              </a:ext>
            </a:extLst>
          </p:cNvPr>
          <p:cNvSpPr/>
          <p:nvPr/>
        </p:nvSpPr>
        <p:spPr>
          <a:xfrm>
            <a:off x="6835453" y="2023145"/>
            <a:ext cx="2105636" cy="1642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D66CD2-DA68-4747-9B9A-8B3F186A624F}"/>
              </a:ext>
            </a:extLst>
          </p:cNvPr>
          <p:cNvSpPr txBox="1"/>
          <p:nvPr/>
        </p:nvSpPr>
        <p:spPr>
          <a:xfrm>
            <a:off x="7857906" y="3275111"/>
            <a:ext cx="97367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위험성평가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0B794-F166-4BFC-9AB0-B2DC4B29C516}"/>
              </a:ext>
            </a:extLst>
          </p:cNvPr>
          <p:cNvSpPr txBox="1"/>
          <p:nvPr/>
        </p:nvSpPr>
        <p:spPr>
          <a:xfrm>
            <a:off x="7870474" y="4049048"/>
            <a:ext cx="97367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TBM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사진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A398B2F-3996-4668-98DE-04926FF7B584}"/>
              </a:ext>
            </a:extLst>
          </p:cNvPr>
          <p:cNvSpPr/>
          <p:nvPr/>
        </p:nvSpPr>
        <p:spPr>
          <a:xfrm>
            <a:off x="6835453" y="3719143"/>
            <a:ext cx="2105636" cy="710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8E9564-6506-4B74-92D0-73BA667C694F}"/>
              </a:ext>
            </a:extLst>
          </p:cNvPr>
          <p:cNvSpPr txBox="1"/>
          <p:nvPr/>
        </p:nvSpPr>
        <p:spPr>
          <a:xfrm>
            <a:off x="7888271" y="5008603"/>
            <a:ext cx="97367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latin typeface="휴먼모음T" panose="02030504000101010101" pitchFamily="18" charset="-127"/>
                <a:ea typeface="휴먼모음T" panose="02030504000101010101" pitchFamily="18" charset="-127"/>
              </a:rPr>
              <a:t>근로자서명</a:t>
            </a:r>
            <a:endParaRPr lang="ko-KR" altLang="en-US" sz="1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48C85EC-7C43-4BE6-A59F-AC0A8C50ACA9}"/>
              </a:ext>
            </a:extLst>
          </p:cNvPr>
          <p:cNvSpPr/>
          <p:nvPr/>
        </p:nvSpPr>
        <p:spPr>
          <a:xfrm>
            <a:off x="6835453" y="4519448"/>
            <a:ext cx="2105636" cy="867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2F2E74-A254-47DF-B9D4-24AC085F2F19}"/>
              </a:ext>
            </a:extLst>
          </p:cNvPr>
          <p:cNvSpPr txBox="1"/>
          <p:nvPr/>
        </p:nvSpPr>
        <p:spPr>
          <a:xfrm>
            <a:off x="6319831" y="3322994"/>
            <a:ext cx="34394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5.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3676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3180A2A8-E656-4A3B-9721-C4DBB369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8" y="746095"/>
            <a:ext cx="7167347" cy="17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2. </a:t>
            </a:r>
            <a:r>
              <a:rPr lang="ko-KR" altLang="en-US" sz="20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안전교육 일지작성</a:t>
            </a:r>
            <a:endParaRPr lang="en-US" altLang="ko-KR" sz="20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 1) </a:t>
            </a:r>
            <a:r>
              <a:rPr lang="ko-KR" altLang="en-US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각종 안전교육 일지 작성가능</a:t>
            </a:r>
            <a:endParaRPr lang="en-US" altLang="ko-KR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  - </a:t>
            </a:r>
            <a:r>
              <a:rPr lang="ko-KR" altLang="en-US" dirty="0">
                <a:ea typeface="a포트폴리오M" panose="02020600000000000000" pitchFamily="18" charset="-127"/>
              </a:rPr>
              <a:t>신규채용자 안전교육                         </a:t>
            </a:r>
            <a:r>
              <a:rPr lang="en-US" altLang="ko-KR" dirty="0">
                <a:ea typeface="a포트폴리오M" panose="02020600000000000000" pitchFamily="18" charset="-127"/>
              </a:rPr>
              <a:t>- </a:t>
            </a:r>
            <a:r>
              <a:rPr lang="ko-KR" altLang="en-US" dirty="0">
                <a:ea typeface="a포트폴리오M" panose="02020600000000000000" pitchFamily="18" charset="-127"/>
              </a:rPr>
              <a:t>특별안전교육</a:t>
            </a:r>
            <a:endParaRPr lang="en-US" altLang="ko-KR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  - </a:t>
            </a:r>
            <a:r>
              <a:rPr lang="ko-KR" altLang="en-US" dirty="0">
                <a:ea typeface="a포트폴리오M" panose="02020600000000000000" pitchFamily="18" charset="-127"/>
              </a:rPr>
              <a:t>정기안전교육                                   </a:t>
            </a:r>
            <a:r>
              <a:rPr lang="en-US" altLang="ko-KR" dirty="0">
                <a:ea typeface="a포트폴리오M" panose="02020600000000000000" pitchFamily="18" charset="-127"/>
              </a:rPr>
              <a:t>- </a:t>
            </a:r>
            <a:r>
              <a:rPr lang="ko-KR" altLang="en-US" dirty="0">
                <a:ea typeface="a포트폴리오M" panose="02020600000000000000" pitchFamily="18" charset="-127"/>
              </a:rPr>
              <a:t>관리감독자 안전교육</a:t>
            </a:r>
            <a:endParaRPr lang="en-US" altLang="ko-KR" dirty="0">
              <a:ea typeface="a포트폴리오M" panose="02020600000000000000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549E3B7-F7D7-4289-9474-F9AF3EC9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4" y="2878185"/>
            <a:ext cx="2743304" cy="359588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F7C19DD-0DFA-4F03-B5B1-87E669D1C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45" y="2878185"/>
            <a:ext cx="2743304" cy="362747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C1ED79C-0D41-4BFC-9C65-263188DFD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086" y="2878185"/>
            <a:ext cx="2683598" cy="359588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9164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468313" y="2349500"/>
            <a:ext cx="8207375" cy="11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4. </a:t>
            </a:r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미흡사례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81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F9E160F2-B447-42F2-8BB4-18C8B86205F1}"/>
              </a:ext>
            </a:extLst>
          </p:cNvPr>
          <p:cNvSpPr txBox="1"/>
          <p:nvPr/>
        </p:nvSpPr>
        <p:spPr>
          <a:xfrm>
            <a:off x="360727" y="0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4.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 미흡사례</a:t>
            </a:r>
            <a:endParaRPr lang="en-US" altLang="ko-KR" sz="2400" b="1" dirty="0">
              <a:latin typeface="+mj-ea"/>
              <a:ea typeface="a포트폴리오M" panose="02020600000000000000"/>
            </a:endParaRPr>
          </a:p>
        </p:txBody>
      </p:sp>
      <p:sp>
        <p:nvSpPr>
          <p:cNvPr id="11290" name="TextBox 75">
            <a:extLst>
              <a:ext uri="{FF2B5EF4-FFF2-40B4-BE49-F238E27FC236}">
                <a16:creationId xmlns:a16="http://schemas.microsoft.com/office/drawing/2014/main" id="{861CB3B6-A884-4CD8-97B6-2F18A45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4968875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b="1" dirty="0">
                <a:ea typeface="a포트폴리오M" panose="02020600000000000000" pitchFamily="18" charset="-127"/>
              </a:rPr>
              <a:t>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1. </a:t>
            </a:r>
            <a:r>
              <a:rPr kumimoji="1" lang="ko-KR" altLang="en-US" sz="2000" b="1" dirty="0" err="1">
                <a:ea typeface="a포트폴리오M" panose="02020600000000000000" pitchFamily="18" charset="-127"/>
              </a:rPr>
              <a:t>현장출근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 체크 미흡</a:t>
            </a:r>
            <a:endParaRPr kumimoji="1" lang="en-US" altLang="ko-KR" sz="2000" b="1" dirty="0">
              <a:ea typeface="a포트폴리오M" panose="02020600000000000000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00CED90-C11B-4BB0-B17C-E34FA134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EC85EAC5-EBA9-4B8C-95AA-3826CE637457}"/>
              </a:ext>
            </a:extLst>
          </p:cNvPr>
          <p:cNvGrpSpPr/>
          <p:nvPr/>
        </p:nvGrpSpPr>
        <p:grpSpPr>
          <a:xfrm>
            <a:off x="0" y="1572514"/>
            <a:ext cx="9144000" cy="4517893"/>
            <a:chOff x="0" y="1790628"/>
            <a:chExt cx="9144000" cy="4517893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337632A-4DC9-48B7-8086-D3E7C9176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90628"/>
              <a:ext cx="9144000" cy="451789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6027F31-5ADD-49DC-B82B-E6F261EAD8AD}"/>
                </a:ext>
              </a:extLst>
            </p:cNvPr>
            <p:cNvSpPr txBox="1"/>
            <p:nvPr/>
          </p:nvSpPr>
          <p:spPr>
            <a:xfrm>
              <a:off x="7474591" y="3328332"/>
              <a:ext cx="1602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45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16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0D2993-488A-4095-BE53-E68A7DA3C5AB}"/>
                </a:ext>
              </a:extLst>
            </p:cNvPr>
            <p:cNvSpPr txBox="1"/>
            <p:nvPr/>
          </p:nvSpPr>
          <p:spPr>
            <a:xfrm>
              <a:off x="7474585" y="3686443"/>
              <a:ext cx="160230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74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26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CCF71E-5600-4013-B7D5-650E83D083BB}"/>
                </a:ext>
              </a:extLst>
            </p:cNvPr>
            <p:cNvSpPr txBox="1"/>
            <p:nvPr/>
          </p:nvSpPr>
          <p:spPr>
            <a:xfrm>
              <a:off x="7474586" y="4044554"/>
              <a:ext cx="1602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48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56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276EA4-3D00-4674-BE4E-CDAD4C0C2FA2}"/>
                </a:ext>
              </a:extLst>
            </p:cNvPr>
            <p:cNvSpPr txBox="1"/>
            <p:nvPr/>
          </p:nvSpPr>
          <p:spPr>
            <a:xfrm>
              <a:off x="7474585" y="4408348"/>
              <a:ext cx="1602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33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22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9CA19-CAE2-4158-917B-C7C4613535E0}"/>
                </a:ext>
              </a:extLst>
            </p:cNvPr>
            <p:cNvSpPr txBox="1"/>
            <p:nvPr/>
          </p:nvSpPr>
          <p:spPr>
            <a:xfrm>
              <a:off x="7474586" y="4771237"/>
              <a:ext cx="16022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70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0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308123-5C86-42D7-BA32-12EB2EFE4278}"/>
                </a:ext>
              </a:extLst>
            </p:cNvPr>
            <p:cNvSpPr txBox="1"/>
            <p:nvPr/>
          </p:nvSpPr>
          <p:spPr>
            <a:xfrm>
              <a:off x="7474587" y="5129783"/>
              <a:ext cx="1602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출력인원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47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명중 </a:t>
              </a:r>
              <a:r>
                <a:rPr lang="en-US" altLang="ko-KR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28</a:t>
              </a:r>
              <a:r>
                <a:rPr lang="ko-KR" altLang="en-US" sz="1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명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538E68-243F-4D81-9C2C-2D7DC78E797D}"/>
              </a:ext>
            </a:extLst>
          </p:cNvPr>
          <p:cNvSpPr txBox="1"/>
          <p:nvPr/>
        </p:nvSpPr>
        <p:spPr>
          <a:xfrm>
            <a:off x="1855095" y="6364460"/>
            <a:ext cx="54338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협력사 총인원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317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명중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출근체크인원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148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명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(46.6%)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E7E10D9-1F5C-4098-8D4B-E2F1D362F488}"/>
              </a:ext>
            </a:extLst>
          </p:cNvPr>
          <p:cNvSpPr/>
          <p:nvPr/>
        </p:nvSpPr>
        <p:spPr>
          <a:xfrm>
            <a:off x="5620624" y="2592198"/>
            <a:ext cx="1786846" cy="3322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F9E160F2-B447-42F2-8BB4-18C8B86205F1}"/>
              </a:ext>
            </a:extLst>
          </p:cNvPr>
          <p:cNvSpPr txBox="1"/>
          <p:nvPr/>
        </p:nvSpPr>
        <p:spPr>
          <a:xfrm>
            <a:off x="360727" y="0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4.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 미흡사례</a:t>
            </a:r>
            <a:endParaRPr lang="en-US" altLang="ko-KR" sz="2400" b="1" dirty="0">
              <a:latin typeface="+mj-ea"/>
              <a:ea typeface="a포트폴리오M" panose="02020600000000000000"/>
            </a:endParaRPr>
          </a:p>
        </p:txBody>
      </p:sp>
      <p:sp>
        <p:nvSpPr>
          <p:cNvPr id="11290" name="TextBox 75">
            <a:extLst>
              <a:ext uri="{FF2B5EF4-FFF2-40B4-BE49-F238E27FC236}">
                <a16:creationId xmlns:a16="http://schemas.microsoft.com/office/drawing/2014/main" id="{861CB3B6-A884-4CD8-97B6-2F18A45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5969742" cy="4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b="1" dirty="0">
                <a:ea typeface="a포트폴리오M" panose="02020600000000000000" pitchFamily="18" charset="-127"/>
              </a:rPr>
              <a:t>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2. 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위험성평가 </a:t>
            </a:r>
            <a:r>
              <a:rPr kumimoji="1" lang="ko-KR" altLang="en-US" sz="2000" b="1" dirty="0" err="1">
                <a:ea typeface="a포트폴리오M" panose="02020600000000000000" pitchFamily="18" charset="-127"/>
              </a:rPr>
              <a:t>확인율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 낮음</a:t>
            </a:r>
            <a:endParaRPr kumimoji="1" lang="en-US" altLang="ko-KR" sz="2000" b="1" dirty="0">
              <a:ea typeface="a포트폴리오M" panose="02020600000000000000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00CED90-C11B-4BB0-B17C-E34FA134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538E68-243F-4D81-9C2C-2D7DC78E797D}"/>
              </a:ext>
            </a:extLst>
          </p:cNvPr>
          <p:cNvSpPr txBox="1"/>
          <p:nvPr/>
        </p:nvSpPr>
        <p:spPr>
          <a:xfrm>
            <a:off x="2082727" y="6372849"/>
            <a:ext cx="4978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24.02.05. 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기준 근로자 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확인율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30.6%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B10EBC-18A6-4A41-891F-FBF665C59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514"/>
            <a:ext cx="9144000" cy="459339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2A0D982-25BB-418D-8CA5-E695E70B6505}"/>
              </a:ext>
            </a:extLst>
          </p:cNvPr>
          <p:cNvSpPr/>
          <p:nvPr/>
        </p:nvSpPr>
        <p:spPr>
          <a:xfrm>
            <a:off x="5662569" y="3540154"/>
            <a:ext cx="486561" cy="2409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841300-C7E5-4892-820B-ABEE5D9D9B87}"/>
              </a:ext>
            </a:extLst>
          </p:cNvPr>
          <p:cNvSpPr/>
          <p:nvPr/>
        </p:nvSpPr>
        <p:spPr>
          <a:xfrm>
            <a:off x="3884103" y="2265028"/>
            <a:ext cx="973123" cy="116397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60BD5-4C3A-424F-B94D-B1409C57B728}"/>
              </a:ext>
            </a:extLst>
          </p:cNvPr>
          <p:cNvSpPr txBox="1"/>
          <p:nvPr/>
        </p:nvSpPr>
        <p:spPr>
          <a:xfrm>
            <a:off x="3351401" y="1956558"/>
            <a:ext cx="203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1200" b="1" dirty="0">
                <a:latin typeface="맑은 고딕" panose="020B0503020000020004" pitchFamily="50" charset="-127"/>
                <a:ea typeface="a포트폴리오M" panose="02020600000000000000" pitchFamily="18" charset="-127"/>
              </a:rPr>
              <a:t>위험성평가 실시보고기간</a:t>
            </a:r>
          </a:p>
        </p:txBody>
      </p:sp>
    </p:spTree>
    <p:extLst>
      <p:ext uri="{BB962C8B-B14F-4D97-AF65-F5344CB8AC3E}">
        <p14:creationId xmlns:p14="http://schemas.microsoft.com/office/powerpoint/2010/main" val="51143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F9E160F2-B447-42F2-8BB4-18C8B86205F1}"/>
              </a:ext>
            </a:extLst>
          </p:cNvPr>
          <p:cNvSpPr txBox="1"/>
          <p:nvPr/>
        </p:nvSpPr>
        <p:spPr>
          <a:xfrm>
            <a:off x="360727" y="0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4.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/>
              </a:rPr>
              <a:t> 미흡사례</a:t>
            </a:r>
            <a:endParaRPr lang="en-US" altLang="ko-KR" sz="2400" b="1" dirty="0">
              <a:latin typeface="+mj-ea"/>
              <a:ea typeface="a포트폴리오M" panose="02020600000000000000"/>
            </a:endParaRPr>
          </a:p>
        </p:txBody>
      </p:sp>
      <p:sp>
        <p:nvSpPr>
          <p:cNvPr id="11290" name="TextBox 75">
            <a:extLst>
              <a:ext uri="{FF2B5EF4-FFF2-40B4-BE49-F238E27FC236}">
                <a16:creationId xmlns:a16="http://schemas.microsoft.com/office/drawing/2014/main" id="{861CB3B6-A884-4CD8-97B6-2F18A45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5969742" cy="49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b="1" dirty="0">
                <a:ea typeface="a포트폴리오M" panose="02020600000000000000" pitchFamily="18" charset="-127"/>
              </a:rPr>
              <a:t>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3. 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근로자 참여 미흡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(</a:t>
            </a:r>
            <a:r>
              <a:rPr kumimoji="1" lang="ko-KR" altLang="en-US" sz="2000" b="1" dirty="0" err="1">
                <a:ea typeface="a포트폴리오M" panose="02020600000000000000" pitchFamily="18" charset="-127"/>
              </a:rPr>
              <a:t>위험치워줘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, 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건의사항 등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00CED90-C11B-4BB0-B17C-E34FA1341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538E68-243F-4D81-9C2C-2D7DC78E797D}"/>
              </a:ext>
            </a:extLst>
          </p:cNvPr>
          <p:cNvSpPr txBox="1"/>
          <p:nvPr/>
        </p:nvSpPr>
        <p:spPr>
          <a:xfrm>
            <a:off x="2082727" y="6372849"/>
            <a:ext cx="4978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24.06.01 ~ 24.12.31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까지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건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9DD17E8-02F6-4E10-BF50-0471EC786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514"/>
            <a:ext cx="9144000" cy="4517893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8B0D92F-7562-43A6-84FB-25B7CF2F432F}"/>
              </a:ext>
            </a:extLst>
          </p:cNvPr>
          <p:cNvSpPr/>
          <p:nvPr/>
        </p:nvSpPr>
        <p:spPr>
          <a:xfrm>
            <a:off x="4899171" y="3649211"/>
            <a:ext cx="3313651" cy="2516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59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53DEF-6E8A-4139-8A3E-CA07722883CC}"/>
              </a:ext>
            </a:extLst>
          </p:cNvPr>
          <p:cNvSpPr txBox="1"/>
          <p:nvPr/>
        </p:nvSpPr>
        <p:spPr>
          <a:xfrm>
            <a:off x="3151188" y="996950"/>
            <a:ext cx="303688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a포트폴리오M" panose="02020600000000000000" pitchFamily="18" charset="-127"/>
                <a:ea typeface="a포트폴리오M" panose="02020600000000000000" pitchFamily="18" charset="-127"/>
              </a:rPr>
              <a:t>CONTENTS</a:t>
            </a:r>
            <a:endParaRPr lang="ko-KR" alt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2881321" y="2516095"/>
            <a:ext cx="3205749" cy="27909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</a:t>
            </a:r>
            <a:r>
              <a:rPr lang="ko-KR" altLang="en-US" sz="2400" b="1" dirty="0" err="1"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사용목적</a:t>
            </a:r>
            <a:endParaRPr lang="en-US" altLang="ko-KR" sz="24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</a:t>
            </a:r>
            <a:r>
              <a:rPr lang="ko-KR" altLang="en-US" sz="2400" b="1" dirty="0" err="1"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업무</a:t>
            </a:r>
            <a:r>
              <a:rPr lang="en-US" altLang="ko-KR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FLOW</a:t>
            </a: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</a:t>
            </a:r>
            <a:r>
              <a:rPr lang="ko-KR" altLang="en-US" sz="2400" b="1" dirty="0" err="1"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</a:t>
            </a:r>
            <a:r>
              <a:rPr lang="ko-KR" altLang="en-US" sz="2400" b="1" dirty="0" err="1"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미흡사례</a:t>
            </a:r>
            <a:endParaRPr lang="en-US" altLang="ko-KR" sz="24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romanUcPeriod"/>
              <a:defRPr/>
            </a:pPr>
            <a:r>
              <a:rPr lang="ko-KR" altLang="en-US" sz="24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개선 및 활용방안</a:t>
            </a:r>
            <a:endParaRPr lang="en-US" altLang="ko-KR" sz="24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468313" y="2349500"/>
            <a:ext cx="8207375" cy="11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5. 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개선 및 활성화방안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478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5">
            <a:extLst>
              <a:ext uri="{FF2B5EF4-FFF2-40B4-BE49-F238E27FC236}">
                <a16:creationId xmlns:a16="http://schemas.microsoft.com/office/drawing/2014/main" id="{CCDA2D1A-6249-438F-9722-C2467D92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4400"/>
            <a:ext cx="857157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1. </a:t>
            </a:r>
            <a:r>
              <a:rPr kumimoji="1" lang="ko-KR" altLang="en-US" sz="2000" b="1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 가입 및 출근체크</a:t>
            </a:r>
            <a:endParaRPr kumimoji="1"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1" lang="en-US" altLang="ko-KR" sz="18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1800" dirty="0">
                <a:ea typeface="a포트폴리오M" panose="02020600000000000000" pitchFamily="18" charset="-127"/>
              </a:rPr>
              <a:t>   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1)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신규채용자 발생시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가입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신규채용자가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많은경우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시간이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오래걸리는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단점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  <a:r>
              <a:rPr kumimoji="1" lang="ko-KR" altLang="ko-KR" sz="1800" dirty="0">
                <a:ea typeface="a포트폴리오M" panose="02020600000000000000" pitchFamily="18" charset="-127"/>
              </a:rPr>
              <a:t>⇒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협력사 관리자 및 직원이 함께 협조하여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현장통가입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진행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    (1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명이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많은인원을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가입시키려면 시간이 많이 소요됨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.)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2)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현장출근인원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출근체크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안전조회시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현장찾아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출근하기 클릭유도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  <a:r>
              <a:rPr kumimoji="1" lang="ko-KR" altLang="ko-KR" sz="1800" dirty="0">
                <a:ea typeface="a포트폴리오M" panose="02020600000000000000" pitchFamily="18" charset="-127"/>
              </a:rPr>
              <a:t>⇒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출근신청이 완료되면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관리자로 등록된 인원이 출근승인 가능함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전용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테블릿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사용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  <a:r>
              <a:rPr kumimoji="1" lang="ko-KR" altLang="ko-KR" sz="1800" dirty="0">
                <a:ea typeface="a포트폴리오M" panose="02020600000000000000" pitchFamily="18" charset="-127"/>
              </a:rPr>
              <a:t>⇒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많은인원이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출근하는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공종의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협력사 사무실에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테블릿을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설치하여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    QR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코드로 출근체크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BDA649-AD52-4000-B4DF-16F76E1191BE}"/>
              </a:ext>
            </a:extLst>
          </p:cNvPr>
          <p:cNvSpPr txBox="1"/>
          <p:nvPr/>
        </p:nvSpPr>
        <p:spPr>
          <a:xfrm>
            <a:off x="327972" y="9404"/>
            <a:ext cx="8750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5.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개선 및 활성화 방안</a:t>
            </a:r>
            <a:endParaRPr lang="en-US" altLang="ko-KR" sz="2400" b="1" dirty="0">
              <a:latin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526F8B-FA23-40FC-B604-054981FC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5">
            <a:extLst>
              <a:ext uri="{FF2B5EF4-FFF2-40B4-BE49-F238E27FC236}">
                <a16:creationId xmlns:a16="http://schemas.microsoft.com/office/drawing/2014/main" id="{CCDA2D1A-6249-438F-9722-C2467D92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4400"/>
            <a:ext cx="902362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b="1" dirty="0">
                <a:ea typeface="a포트폴리오M" panose="02020600000000000000" pitchFamily="18" charset="-127"/>
              </a:rPr>
              <a:t> 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2. 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위험성평가 </a:t>
            </a:r>
            <a:r>
              <a:rPr kumimoji="1" lang="ko-KR" altLang="en-US" sz="2000" b="1" dirty="0" err="1">
                <a:ea typeface="a포트폴리오M" panose="02020600000000000000" pitchFamily="18" charset="-127"/>
              </a:rPr>
              <a:t>확인율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 높이기</a:t>
            </a:r>
            <a:endParaRPr kumimoji="1"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1" lang="en-US" altLang="ko-KR" sz="18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1800" dirty="0">
                <a:ea typeface="a포트폴리오M" panose="02020600000000000000" pitchFamily="18" charset="-127"/>
              </a:rPr>
              <a:t>   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1)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안전조회 후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TBM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시간 활용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안전조회시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현장출근을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신청하고 조회 후 협력사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TBM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시 위험성평가를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확인하도록 현장 관리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  <a:r>
              <a:rPr kumimoji="1" lang="ko-KR" altLang="ko-KR" sz="1800" dirty="0">
                <a:ea typeface="a포트폴리오M" panose="02020600000000000000" pitchFamily="18" charset="-127"/>
              </a:rPr>
              <a:t>⇒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협력사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TBM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시 직원들이 공정별로 함께 참석하여 위험성평가서명여부 확인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2)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신규채용시교육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및 각종 안전교육 활용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신규채용시교육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및 각종 안전교육시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교육참석자가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위험성평가에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서명토록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관리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18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BDA649-AD52-4000-B4DF-16F76E1191BE}"/>
              </a:ext>
            </a:extLst>
          </p:cNvPr>
          <p:cNvSpPr txBox="1"/>
          <p:nvPr/>
        </p:nvSpPr>
        <p:spPr>
          <a:xfrm>
            <a:off x="327972" y="9404"/>
            <a:ext cx="8750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5.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개선 및 활성화 방안</a:t>
            </a:r>
            <a:endParaRPr lang="en-US" altLang="ko-KR" sz="2400" b="1" dirty="0">
              <a:latin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526F8B-FA23-40FC-B604-054981FC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8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5">
            <a:extLst>
              <a:ext uri="{FF2B5EF4-FFF2-40B4-BE49-F238E27FC236}">
                <a16:creationId xmlns:a16="http://schemas.microsoft.com/office/drawing/2014/main" id="{CCDA2D1A-6249-438F-9722-C2467D92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4400"/>
            <a:ext cx="8744702" cy="330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2000" b="1" dirty="0">
                <a:ea typeface="a포트폴리오M" panose="02020600000000000000" pitchFamily="18" charset="-127"/>
              </a:rPr>
              <a:t>  </a:t>
            </a:r>
            <a:r>
              <a:rPr kumimoji="1" lang="en-US" altLang="ko-KR" sz="2000" b="1" dirty="0">
                <a:ea typeface="a포트폴리오M" panose="02020600000000000000" pitchFamily="18" charset="-127"/>
              </a:rPr>
              <a:t>3. </a:t>
            </a:r>
            <a:r>
              <a:rPr kumimoji="1" lang="ko-KR" altLang="en-US" sz="2000" b="1" dirty="0">
                <a:ea typeface="a포트폴리오M" panose="02020600000000000000" pitchFamily="18" charset="-127"/>
              </a:rPr>
              <a:t>근로자참여 활성화</a:t>
            </a:r>
            <a:endParaRPr kumimoji="1"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ko-KR" altLang="en-US" sz="1800" dirty="0">
                <a:ea typeface="a포트폴리오M" panose="02020600000000000000" pitchFamily="18" charset="-127"/>
              </a:rPr>
              <a:t>    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1)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안전점검의날행사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활용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우수근로자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포상시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위험치워줘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및 건의사항 다 등록자를 선정하여 포상 실시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2)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관리감독자 안전점검 활용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-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당사 일일당직자점검시 지적사항을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현장통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 err="1">
                <a:ea typeface="a포트폴리오M" panose="02020600000000000000" pitchFamily="18" charset="-127"/>
              </a:rPr>
              <a:t>위험치워줘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 부분에 함께 등록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kumimoji="1" lang="en-US" altLang="ko-KR" sz="1800" dirty="0">
                <a:ea typeface="a포트폴리오M" panose="02020600000000000000" pitchFamily="18" charset="-127"/>
              </a:rPr>
              <a:t>        </a:t>
            </a:r>
            <a:r>
              <a:rPr kumimoji="1" lang="ko-KR" altLang="ko-KR" sz="1800" dirty="0">
                <a:ea typeface="a포트폴리오M" panose="02020600000000000000" pitchFamily="18" charset="-127"/>
              </a:rPr>
              <a:t>⇒</a:t>
            </a:r>
            <a:r>
              <a:rPr kumimoji="1" lang="en-US" altLang="ko-KR" sz="1800" dirty="0">
                <a:ea typeface="a포트폴리오M" panose="02020600000000000000" pitchFamily="18" charset="-127"/>
              </a:rPr>
              <a:t> </a:t>
            </a:r>
            <a:r>
              <a:rPr kumimoji="1" lang="ko-KR" altLang="en-US" sz="1800" dirty="0">
                <a:ea typeface="a포트폴리오M" panose="02020600000000000000" pitchFamily="18" charset="-127"/>
              </a:rPr>
              <a:t>조치사항은 해당 협력사가 조치 후 피드백을 등록</a:t>
            </a:r>
            <a:endParaRPr kumimoji="1" lang="en-US" altLang="ko-KR" sz="1800" dirty="0">
              <a:ea typeface="a포트폴리오M" panose="02020600000000000000" pitchFamily="18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BDA649-AD52-4000-B4DF-16F76E1191BE}"/>
              </a:ext>
            </a:extLst>
          </p:cNvPr>
          <p:cNvSpPr txBox="1"/>
          <p:nvPr/>
        </p:nvSpPr>
        <p:spPr>
          <a:xfrm>
            <a:off x="327972" y="9404"/>
            <a:ext cx="8750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5.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개선 및 활성화 방안</a:t>
            </a:r>
            <a:endParaRPr lang="en-US" altLang="ko-KR" sz="2400" b="1" dirty="0">
              <a:latin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526F8B-FA23-40FC-B604-054981FC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51BDA649-AD52-4000-B4DF-16F76E1191BE}"/>
              </a:ext>
            </a:extLst>
          </p:cNvPr>
          <p:cNvSpPr txBox="1"/>
          <p:nvPr/>
        </p:nvSpPr>
        <p:spPr>
          <a:xfrm>
            <a:off x="327972" y="9404"/>
            <a:ext cx="87503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5.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개선 및 활성화 방안</a:t>
            </a:r>
            <a:endParaRPr lang="en-US" altLang="ko-KR" sz="2400" b="1" dirty="0">
              <a:latin typeface="+mj-ea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4526F8B-FA23-40FC-B604-054981FCE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2" name="설명선: 아래쪽 화살표 1">
            <a:extLst>
              <a:ext uri="{FF2B5EF4-FFF2-40B4-BE49-F238E27FC236}">
                <a16:creationId xmlns:a16="http://schemas.microsoft.com/office/drawing/2014/main" id="{935962C3-E310-4131-B1B4-C4EC2C9BC64D}"/>
              </a:ext>
            </a:extLst>
          </p:cNvPr>
          <p:cNvSpPr/>
          <p:nvPr/>
        </p:nvSpPr>
        <p:spPr>
          <a:xfrm>
            <a:off x="654933" y="749756"/>
            <a:ext cx="7834134" cy="4580546"/>
          </a:xfrm>
          <a:prstGeom prst="downArrowCallout">
            <a:avLst>
              <a:gd name="adj1" fmla="val 25000"/>
              <a:gd name="adj2" fmla="val 32509"/>
              <a:gd name="adj3" fmla="val 9874"/>
              <a:gd name="adj4" fmla="val 84094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06" name="TextBox 75">
            <a:extLst>
              <a:ext uri="{FF2B5EF4-FFF2-40B4-BE49-F238E27FC236}">
                <a16:creationId xmlns:a16="http://schemas.microsoft.com/office/drawing/2014/main" id="{CCDA2D1A-6249-438F-9722-C2467D92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231" y="723992"/>
            <a:ext cx="7290032" cy="36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소장님들의 관심</a:t>
            </a:r>
            <a:r>
              <a:rPr lang="en-US" altLang="ko-KR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, </a:t>
            </a: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지원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안전관리자의 노력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54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관리감독자의 협력</a:t>
            </a:r>
            <a:endParaRPr lang="en-US" altLang="ko-KR" sz="54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리본: 위로 기울어짐 2">
            <a:extLst>
              <a:ext uri="{FF2B5EF4-FFF2-40B4-BE49-F238E27FC236}">
                <a16:creationId xmlns:a16="http://schemas.microsoft.com/office/drawing/2014/main" id="{9E60802A-B586-47FF-9E19-1A4CFBE68255}"/>
              </a:ext>
            </a:extLst>
          </p:cNvPr>
          <p:cNvSpPr/>
          <p:nvPr/>
        </p:nvSpPr>
        <p:spPr>
          <a:xfrm>
            <a:off x="100667" y="5474472"/>
            <a:ext cx="8944049" cy="1312222"/>
          </a:xfrm>
          <a:prstGeom prst="ribbon2">
            <a:avLst>
              <a:gd name="adj1" fmla="val 18852"/>
              <a:gd name="adj2" fmla="val 75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3">
                  <a:lumMod val="20000"/>
                  <a:lumOff val="8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75">
            <a:extLst>
              <a:ext uri="{FF2B5EF4-FFF2-40B4-BE49-F238E27FC236}">
                <a16:creationId xmlns:a16="http://schemas.microsoft.com/office/drawing/2014/main" id="{70D37340-BC01-4C18-96FC-040E1B4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4" y="5355469"/>
            <a:ext cx="6727379" cy="10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48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현장통</a:t>
            </a:r>
            <a:r>
              <a:rPr lang="ko-KR" altLang="en-US" sz="48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활성화 및 정착</a:t>
            </a:r>
            <a:endParaRPr lang="en-US" altLang="ko-KR" sz="48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718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그룹 9"/>
          <p:cNvGrpSpPr>
            <a:grpSpLocks/>
          </p:cNvGrpSpPr>
          <p:nvPr/>
        </p:nvGrpSpPr>
        <p:grpSpPr bwMode="auto">
          <a:xfrm>
            <a:off x="-6612" y="18640"/>
            <a:ext cx="9144000" cy="6858000"/>
            <a:chOff x="0" y="-38746"/>
            <a:chExt cx="9144000" cy="6858000"/>
          </a:xfrm>
        </p:grpSpPr>
        <p:sp>
          <p:nvSpPr>
            <p:cNvPr id="5" name="직사각형 4"/>
            <p:cNvSpPr/>
            <p:nvPr/>
          </p:nvSpPr>
          <p:spPr>
            <a:xfrm>
              <a:off x="0" y="-38746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0" y="476250"/>
              <a:ext cx="9144000" cy="2982653"/>
            </a:xfrm>
            <a:prstGeom prst="rect">
              <a:avLst/>
            </a:prstGeom>
            <a:gradFill flip="none" rotWithShape="1">
              <a:gsLst>
                <a:gs pos="34000">
                  <a:srgbClr val="EFB48A"/>
                </a:gs>
                <a:gs pos="0">
                  <a:srgbClr val="E1771F"/>
                </a:gs>
                <a:gs pos="69000">
                  <a:srgbClr val="EFB48A"/>
                </a:gs>
                <a:gs pos="49000">
                  <a:schemeClr val="accent6">
                    <a:lumMod val="20000"/>
                    <a:lumOff val="80000"/>
                  </a:schemeClr>
                </a:gs>
                <a:gs pos="100000">
                  <a:srgbClr val="E1771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sp>
        <p:nvSpPr>
          <p:cNvPr id="38915" name="직사각형 6"/>
          <p:cNvSpPr>
            <a:spLocks noChangeArrowheads="1"/>
          </p:cNvSpPr>
          <p:nvPr/>
        </p:nvSpPr>
        <p:spPr bwMode="auto">
          <a:xfrm>
            <a:off x="0" y="255832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lang="en-US" altLang="ko-KR" sz="40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625076"/>
            <a:ext cx="9144000" cy="55399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ko-KR" altLang="en-US" sz="2000" b="1" spc="300" dirty="0" err="1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신바람나는</a:t>
            </a:r>
            <a:r>
              <a:rPr lang="ko-KR" altLang="en-US" sz="2000" b="1" spc="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건설현장</a:t>
            </a:r>
            <a:r>
              <a:rPr lang="en-US" altLang="ko-KR" sz="2000" b="1" spc="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b="1" spc="300" dirty="0" err="1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알고보니</a:t>
            </a:r>
            <a:r>
              <a:rPr lang="ko-KR" altLang="en-US" sz="2000" b="1" spc="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안전제일</a:t>
            </a:r>
            <a:r>
              <a:rPr lang="en-US" altLang="ko-KR" sz="2000" b="1" spc="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4187" y="6046650"/>
            <a:ext cx="3095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ko-K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Adobe 고딕 Std B" pitchFamily="34" charset="-127"/>
              </a:rPr>
              <a:t>We Build Value</a:t>
            </a:r>
            <a:endParaRPr lang="ko-KR" alt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23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468313" y="2349500"/>
            <a:ext cx="8207375" cy="11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altLang="ko-KR" sz="32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1. </a:t>
            </a:r>
            <a:r>
              <a:rPr lang="ko-KR" altLang="en-US" sz="3200" b="1" dirty="0" err="1"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32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사용목적</a:t>
            </a:r>
            <a:endParaRPr lang="en-US" altLang="ko-KR" sz="32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F9E160F2-B447-42F2-8BB4-18C8B86205F1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1.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사용목적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grpSp>
        <p:nvGrpSpPr>
          <p:cNvPr id="9220" name="그룹 6">
            <a:extLst>
              <a:ext uri="{FF2B5EF4-FFF2-40B4-BE49-F238E27FC236}">
                <a16:creationId xmlns:a16="http://schemas.microsoft.com/office/drawing/2014/main" id="{8EC9A3DE-5E04-4339-80BE-FA4A86BBD4E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971550"/>
            <a:ext cx="4103688" cy="5791200"/>
            <a:chOff x="395536" y="849313"/>
            <a:chExt cx="4104456" cy="5913587"/>
          </a:xfrm>
        </p:grpSpPr>
        <p:pic>
          <p:nvPicPr>
            <p:cNvPr id="9223" name="그림 2">
              <a:extLst>
                <a:ext uri="{FF2B5EF4-FFF2-40B4-BE49-F238E27FC236}">
                  <a16:creationId xmlns:a16="http://schemas.microsoft.com/office/drawing/2014/main" id="{FC0A4375-981A-415C-B62B-F2553069D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t="6830" r="6918" b="6943"/>
            <a:stretch>
              <a:fillRect/>
            </a:stretch>
          </p:blipFill>
          <p:spPr bwMode="auto">
            <a:xfrm>
              <a:off x="395536" y="849313"/>
              <a:ext cx="4104456" cy="591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9452C380-40A0-4D0A-8AD4-907840E79AB2}"/>
                </a:ext>
              </a:extLst>
            </p:cNvPr>
            <p:cNvCxnSpPr/>
            <p:nvPr/>
          </p:nvCxnSpPr>
          <p:spPr>
            <a:xfrm>
              <a:off x="3204350" y="1700364"/>
              <a:ext cx="11511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417E59E1-3EDC-40D3-BBBD-F743FB26E7D5}"/>
                </a:ext>
              </a:extLst>
            </p:cNvPr>
            <p:cNvCxnSpPr>
              <a:cxnSpLocks/>
            </p:cNvCxnSpPr>
            <p:nvPr/>
          </p:nvCxnSpPr>
          <p:spPr>
            <a:xfrm>
              <a:off x="701981" y="1888406"/>
              <a:ext cx="84629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D4E78CE-24B1-45A6-8D94-9ED775091033}"/>
              </a:ext>
            </a:extLst>
          </p:cNvPr>
          <p:cNvSpPr/>
          <p:nvPr/>
        </p:nvSpPr>
        <p:spPr>
          <a:xfrm>
            <a:off x="4314825" y="3125788"/>
            <a:ext cx="360363" cy="13684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1A4E9D6-2A60-48CA-A435-A4F0F2385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800A5D3-DE8E-40B2-B721-4BC9BC8FF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375" y="785633"/>
            <a:ext cx="4286250" cy="59340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56AECDC-8970-4578-B4A7-C29D823237AC}"/>
              </a:ext>
            </a:extLst>
          </p:cNvPr>
          <p:cNvSpPr/>
          <p:nvPr/>
        </p:nvSpPr>
        <p:spPr>
          <a:xfrm>
            <a:off x="5285064" y="2541864"/>
            <a:ext cx="3020037" cy="310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A006807-52BA-45E3-B9D7-AC24927A0BC6}"/>
              </a:ext>
            </a:extLst>
          </p:cNvPr>
          <p:cNvSpPr/>
          <p:nvPr/>
        </p:nvSpPr>
        <p:spPr>
          <a:xfrm>
            <a:off x="5285064" y="5026403"/>
            <a:ext cx="3498209" cy="310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6BEFBF1-FCB4-481E-B08D-13EB0DD0909A}"/>
              </a:ext>
            </a:extLst>
          </p:cNvPr>
          <p:cNvSpPr/>
          <p:nvPr/>
        </p:nvSpPr>
        <p:spPr>
          <a:xfrm>
            <a:off x="5285064" y="5635933"/>
            <a:ext cx="3498209" cy="310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1.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사용목적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3180A2A8-E656-4A3B-9721-C4DBB369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8" y="746095"/>
            <a:ext cx="6005170" cy="53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ea typeface="a포트폴리오M" panose="02020600000000000000" pitchFamily="18" charset="-127"/>
              </a:rPr>
              <a:t>1. </a:t>
            </a:r>
            <a:r>
              <a:rPr lang="ko-KR" altLang="en-US" sz="2000" b="1" dirty="0">
                <a:ea typeface="a포트폴리오M" panose="02020600000000000000" pitchFamily="18" charset="-127"/>
              </a:rPr>
              <a:t>유해</a:t>
            </a:r>
            <a:r>
              <a:rPr lang="en-US" altLang="ko-KR" sz="2000" b="1" dirty="0">
                <a:ea typeface="a포트폴리오M" panose="02020600000000000000" pitchFamily="18" charset="-127"/>
              </a:rPr>
              <a:t>, </a:t>
            </a:r>
            <a:r>
              <a:rPr lang="ko-KR" altLang="en-US" sz="2000" b="1" dirty="0">
                <a:ea typeface="a포트폴리오M" panose="02020600000000000000" pitchFamily="18" charset="-127"/>
              </a:rPr>
              <a:t>위험요인 확인점검 및 조치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>
                <a:ea typeface="a포트폴리오M" panose="02020600000000000000" pitchFamily="18" charset="-127"/>
              </a:rPr>
              <a:t>  </a:t>
            </a:r>
            <a:r>
              <a:rPr lang="en-US" altLang="ko-KR" dirty="0">
                <a:ea typeface="a포트폴리오M" panose="02020600000000000000" pitchFamily="18" charset="-127"/>
              </a:rPr>
              <a:t>1) </a:t>
            </a:r>
            <a:r>
              <a:rPr lang="ko-KR" altLang="en-US" dirty="0">
                <a:ea typeface="a포트폴리오M" panose="02020600000000000000" pitchFamily="18" charset="-127"/>
              </a:rPr>
              <a:t>위험성평가 전 근로자 참여</a:t>
            </a:r>
            <a:endParaRPr lang="en-US" altLang="ko-KR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2) </a:t>
            </a:r>
            <a:r>
              <a:rPr lang="ko-KR" altLang="en-US" dirty="0">
                <a:ea typeface="a포트폴리오M" panose="02020600000000000000" pitchFamily="18" charset="-127"/>
              </a:rPr>
              <a:t>유해 위험요인 신고시스템 운영 </a:t>
            </a:r>
            <a:r>
              <a:rPr lang="en-US" altLang="ko-KR" dirty="0">
                <a:ea typeface="a포트폴리오M" panose="02020600000000000000" pitchFamily="18" charset="-127"/>
              </a:rPr>
              <a:t>(</a:t>
            </a:r>
            <a:r>
              <a:rPr lang="ko-KR" altLang="en-US" dirty="0" err="1">
                <a:ea typeface="a포트폴리오M" panose="02020600000000000000" pitchFamily="18" charset="-127"/>
              </a:rPr>
              <a:t>위험치워줘</a:t>
            </a:r>
            <a:r>
              <a:rPr lang="en-US" altLang="ko-KR" dirty="0">
                <a:ea typeface="a포트폴리오M" panose="02020600000000000000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endParaRPr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ea typeface="a포트폴리오M" panose="02020600000000000000" pitchFamily="18" charset="-127"/>
              </a:rPr>
              <a:t>2. </a:t>
            </a:r>
            <a:r>
              <a:rPr lang="ko-KR" altLang="en-US" sz="2000" b="1" dirty="0">
                <a:ea typeface="a포트폴리오M" panose="02020600000000000000" pitchFamily="18" charset="-127"/>
              </a:rPr>
              <a:t>종사자의 의견청취 방안마련 및</a:t>
            </a:r>
            <a:r>
              <a:rPr lang="en-US" altLang="ko-KR" sz="2000" b="1" dirty="0">
                <a:ea typeface="a포트폴리오M" panose="02020600000000000000" pitchFamily="18" charset="-127"/>
              </a:rPr>
              <a:t> </a:t>
            </a:r>
            <a:r>
              <a:rPr lang="ko-KR" altLang="en-US" sz="2000" b="1" dirty="0">
                <a:ea typeface="a포트폴리오M" panose="02020600000000000000" pitchFamily="18" charset="-127"/>
              </a:rPr>
              <a:t>이행점검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>
                <a:ea typeface="a포트폴리오M" panose="02020600000000000000" pitchFamily="18" charset="-127"/>
              </a:rPr>
              <a:t>  </a:t>
            </a:r>
            <a:r>
              <a:rPr lang="en-US" altLang="ko-KR" dirty="0">
                <a:ea typeface="a포트폴리오M" panose="02020600000000000000" pitchFamily="18" charset="-127"/>
              </a:rPr>
              <a:t>1) </a:t>
            </a:r>
            <a:r>
              <a:rPr lang="ko-KR" altLang="en-US" dirty="0">
                <a:ea typeface="a포트폴리오M" panose="02020600000000000000" pitchFamily="18" charset="-127"/>
              </a:rPr>
              <a:t>전달사항 </a:t>
            </a:r>
            <a:r>
              <a:rPr lang="ko-KR" altLang="en-US" dirty="0" err="1">
                <a:ea typeface="a포트폴리오M" panose="02020600000000000000" pitchFamily="18" charset="-127"/>
              </a:rPr>
              <a:t>공지를통한</a:t>
            </a:r>
            <a:r>
              <a:rPr lang="ko-KR" altLang="en-US" dirty="0">
                <a:ea typeface="a포트폴리오M" panose="02020600000000000000" pitchFamily="18" charset="-127"/>
              </a:rPr>
              <a:t> 전근로자와 안전보건내용 공유</a:t>
            </a:r>
            <a:endParaRPr lang="en-US" altLang="ko-KR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2) </a:t>
            </a:r>
            <a:r>
              <a:rPr lang="ko-KR" altLang="en-US" dirty="0" err="1">
                <a:ea typeface="a포트폴리오M" panose="02020600000000000000" pitchFamily="18" charset="-127"/>
              </a:rPr>
              <a:t>위험치워줘</a:t>
            </a:r>
            <a:r>
              <a:rPr lang="en-US" altLang="ko-KR" dirty="0">
                <a:ea typeface="a포트폴리오M" panose="02020600000000000000" pitchFamily="18" charset="-127"/>
              </a:rPr>
              <a:t>(</a:t>
            </a:r>
            <a:r>
              <a:rPr lang="ko-KR" altLang="en-US" dirty="0">
                <a:ea typeface="a포트폴리오M" panose="02020600000000000000" pitchFamily="18" charset="-127"/>
              </a:rPr>
              <a:t>건의함</a:t>
            </a:r>
            <a:r>
              <a:rPr lang="en-US" altLang="ko-KR" dirty="0">
                <a:ea typeface="a포트폴리오M" panose="02020600000000000000" pitchFamily="18" charset="-127"/>
              </a:rPr>
              <a:t>)</a:t>
            </a:r>
            <a:r>
              <a:rPr lang="ko-KR" altLang="en-US" dirty="0">
                <a:ea typeface="a포트폴리오M" panose="02020600000000000000" pitchFamily="18" charset="-127"/>
              </a:rPr>
              <a:t>를 활용한 근로자 의견수렴</a:t>
            </a:r>
            <a:endParaRPr lang="en-US" altLang="ko-KR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b="1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ea typeface="a포트폴리오M" panose="02020600000000000000" pitchFamily="18" charset="-127"/>
              </a:rPr>
              <a:t>3. </a:t>
            </a:r>
            <a:r>
              <a:rPr lang="ko-KR" altLang="en-US" sz="2000" b="1" dirty="0">
                <a:ea typeface="a포트폴리오M" panose="02020600000000000000" pitchFamily="18" charset="-127"/>
              </a:rPr>
              <a:t>중대산업재해 조치매뉴얼 마련 및 점검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dirty="0">
                <a:ea typeface="a포트폴리오M" panose="02020600000000000000" pitchFamily="18" charset="-127"/>
              </a:rPr>
              <a:t>  </a:t>
            </a:r>
            <a:r>
              <a:rPr lang="en-US" altLang="ko-KR" dirty="0">
                <a:ea typeface="a포트폴리오M" panose="02020600000000000000" pitchFamily="18" charset="-127"/>
              </a:rPr>
              <a:t>1) </a:t>
            </a:r>
            <a:r>
              <a:rPr lang="ko-KR" altLang="en-US" dirty="0">
                <a:ea typeface="a포트폴리오M" panose="02020600000000000000" pitchFamily="18" charset="-127"/>
              </a:rPr>
              <a:t>비상상황 및 </a:t>
            </a:r>
            <a:r>
              <a:rPr lang="ko-KR" altLang="en-US" dirty="0" err="1">
                <a:ea typeface="a포트폴리오M" panose="02020600000000000000" pitchFamily="18" charset="-127"/>
              </a:rPr>
              <a:t>위급시</a:t>
            </a:r>
            <a:r>
              <a:rPr lang="ko-KR" altLang="en-US" dirty="0">
                <a:ea typeface="a포트폴리오M" panose="02020600000000000000" pitchFamily="18" charset="-127"/>
              </a:rPr>
              <a:t> 근로자 대피경보 발동</a:t>
            </a:r>
            <a:endParaRPr lang="en-US" altLang="ko-KR" dirty="0">
              <a:ea typeface="a포트폴리오M" panose="02020600000000000000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C6BDFC-C8C2-4B3E-A9E7-0C6F60CBC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9" b="7229"/>
          <a:stretch/>
        </p:blipFill>
        <p:spPr>
          <a:xfrm>
            <a:off x="6451134" y="4641012"/>
            <a:ext cx="1828801" cy="181109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1040FDB-B21F-457D-88CD-D77EA3BB1B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5" b="6911"/>
          <a:stretch/>
        </p:blipFill>
        <p:spPr>
          <a:xfrm>
            <a:off x="6447959" y="2710330"/>
            <a:ext cx="1831976" cy="18111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70F422-C3CC-465E-B633-8D1FC8F34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134" y="601210"/>
            <a:ext cx="1828801" cy="198953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985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468313" y="2349500"/>
            <a:ext cx="8207375" cy="11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2. </a:t>
            </a:r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업무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65018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2.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업무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FLOW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27803C-3AC7-485C-9432-0D3B06A1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27" y="654340"/>
            <a:ext cx="7208345" cy="62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2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50C5EF-F949-4D7B-9811-5F7B5C75F812}"/>
              </a:ext>
            </a:extLst>
          </p:cNvPr>
          <p:cNvSpPr txBox="1"/>
          <p:nvPr/>
        </p:nvSpPr>
        <p:spPr>
          <a:xfrm>
            <a:off x="468313" y="2349500"/>
            <a:ext cx="8207375" cy="1104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439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F5D442E-3CCA-40A7-8DE2-E031F1684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2" t="23212" r="8271" b="21703"/>
          <a:stretch/>
        </p:blipFill>
        <p:spPr>
          <a:xfrm>
            <a:off x="7558088" y="138292"/>
            <a:ext cx="1131887" cy="279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724F4-BBAA-4DB3-90F6-050AA2604749}"/>
              </a:ext>
            </a:extLst>
          </p:cNvPr>
          <p:cNvSpPr txBox="1"/>
          <p:nvPr/>
        </p:nvSpPr>
        <p:spPr>
          <a:xfrm>
            <a:off x="327171" y="35718"/>
            <a:ext cx="5580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3.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현장통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포트폴리오M" panose="02020600000000000000" pitchFamily="18" charset="-127"/>
                <a:ea typeface="a포트폴리오M" panose="02020600000000000000" pitchFamily="18" charset="-127"/>
              </a:rPr>
              <a:t> 활용사례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</p:txBody>
      </p:sp>
      <p:sp>
        <p:nvSpPr>
          <p:cNvPr id="6" name="TextBox 75">
            <a:extLst>
              <a:ext uri="{FF2B5EF4-FFF2-40B4-BE49-F238E27FC236}">
                <a16:creationId xmlns:a16="http://schemas.microsoft.com/office/drawing/2014/main" id="{3180A2A8-E656-4A3B-9721-C4DBB369A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8" y="746095"/>
            <a:ext cx="4134465" cy="216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ko-KR" altLang="en-US" sz="2000" b="1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위험성평가</a:t>
            </a:r>
            <a:endParaRPr lang="en-US" altLang="ko-KR" sz="2000" b="1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  1) </a:t>
            </a:r>
            <a:r>
              <a:rPr lang="ko-KR" altLang="en-US" dirty="0">
                <a:latin typeface="a포트폴리오M" panose="02020600000000000000" pitchFamily="18" charset="-127"/>
                <a:ea typeface="a포트폴리오M" panose="02020600000000000000" pitchFamily="18" charset="-127"/>
              </a:rPr>
              <a:t>당사 기준</a:t>
            </a:r>
            <a:endParaRPr lang="en-US" altLang="ko-KR" dirty="0">
              <a:latin typeface="a포트폴리오M" panose="02020600000000000000" pitchFamily="18" charset="-127"/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  - </a:t>
            </a:r>
            <a:r>
              <a:rPr lang="ko-KR" altLang="en-US" dirty="0">
                <a:ea typeface="a포트폴리오M" panose="02020600000000000000" pitchFamily="18" charset="-127"/>
              </a:rPr>
              <a:t>당사기준 월 </a:t>
            </a:r>
            <a:r>
              <a:rPr lang="en-US" altLang="ko-KR" dirty="0">
                <a:ea typeface="a포트폴리오M" panose="02020600000000000000" pitchFamily="18" charset="-127"/>
              </a:rPr>
              <a:t>2</a:t>
            </a:r>
            <a:r>
              <a:rPr lang="ko-KR" altLang="en-US" dirty="0">
                <a:ea typeface="a포트폴리오M" panose="02020600000000000000" pitchFamily="18" charset="-127"/>
              </a:rPr>
              <a:t>회 위험성평가 실시</a:t>
            </a:r>
            <a:endParaRPr lang="en-US" altLang="ko-KR" dirty="0">
              <a:ea typeface="a포트폴리오M" panose="02020600000000000000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  - </a:t>
            </a:r>
            <a:r>
              <a:rPr lang="ko-KR" altLang="en-US" dirty="0">
                <a:ea typeface="a포트폴리오M" panose="02020600000000000000" pitchFamily="18" charset="-127"/>
              </a:rPr>
              <a:t>실시결과 매월 </a:t>
            </a:r>
            <a:r>
              <a:rPr lang="en-US" altLang="ko-KR" dirty="0">
                <a:ea typeface="a포트폴리오M" panose="02020600000000000000" pitchFamily="18" charset="-127"/>
              </a:rPr>
              <a:t>1</a:t>
            </a:r>
            <a:r>
              <a:rPr lang="ko-KR" altLang="en-US" dirty="0">
                <a:ea typeface="a포트폴리오M" panose="02020600000000000000" pitchFamily="18" charset="-127"/>
              </a:rPr>
              <a:t>회 그룹웨어 등록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ea typeface="a포트폴리오M" panose="02020600000000000000" pitchFamily="18" charset="-127"/>
              </a:rPr>
              <a:t>    - </a:t>
            </a:r>
            <a:r>
              <a:rPr lang="ko-KR" altLang="en-US" dirty="0">
                <a:ea typeface="a포트폴리오M" panose="02020600000000000000" pitchFamily="18" charset="-127"/>
              </a:rPr>
              <a:t>단발성공종은 </a:t>
            </a:r>
            <a:r>
              <a:rPr lang="en-US" altLang="ko-KR" dirty="0">
                <a:ea typeface="a포트폴리오M" panose="02020600000000000000" pitchFamily="18" charset="-127"/>
              </a:rPr>
              <a:t>TBM</a:t>
            </a:r>
            <a:r>
              <a:rPr lang="ko-KR" altLang="en-US" dirty="0">
                <a:ea typeface="a포트폴리오M" panose="02020600000000000000" pitchFamily="18" charset="-127"/>
              </a:rPr>
              <a:t>일지로 대체</a:t>
            </a:r>
            <a:endParaRPr lang="en-US" altLang="ko-KR" dirty="0">
              <a:ea typeface="a포트폴리오M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470F422-C3CC-465E-B633-8D1FC8F34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391" y="746095"/>
            <a:ext cx="4051884" cy="59047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24310388"/>
      </p:ext>
    </p:extLst>
  </p:cSld>
  <p:clrMapOvr>
    <a:masterClrMapping/>
  </p:clrMapOvr>
</p:sld>
</file>

<file path=ppt/theme/theme1.xml><?xml version="1.0" encoding="utf-8"?>
<a:theme xmlns:a="http://schemas.openxmlformats.org/drawingml/2006/main" name="분할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분할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Microsoft JhengHei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Microsoft JhengHei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7780</TotalTime>
  <Words>734</Words>
  <Application>Microsoft Office PowerPoint</Application>
  <PresentationFormat>화면 슬라이드 쇼(4:3)</PresentationFormat>
  <Paragraphs>139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Adobe 고딕 Std B</vt:lpstr>
      <vt:lpstr>a포트폴리오M</vt:lpstr>
      <vt:lpstr>HY헤드라인M</vt:lpstr>
      <vt:lpstr>굴림</vt:lpstr>
      <vt:lpstr>맑은 고딕</vt:lpstr>
      <vt:lpstr>휴먼둥근헤드라인</vt:lpstr>
      <vt:lpstr>휴먼매직체</vt:lpstr>
      <vt:lpstr>휴먼모음T</vt:lpstr>
      <vt:lpstr>Arial</vt:lpstr>
      <vt:lpstr>Bahnschrift</vt:lpstr>
      <vt:lpstr>Gill Sans MT</vt:lpstr>
      <vt:lpstr>Wingdings 2</vt:lpstr>
      <vt:lpstr>분할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niv1004@naver.com</dc:creator>
  <cp:lastModifiedBy>user</cp:lastModifiedBy>
  <cp:revision>282</cp:revision>
  <dcterms:created xsi:type="dcterms:W3CDTF">2019-12-17T07:01:30Z</dcterms:created>
  <dcterms:modified xsi:type="dcterms:W3CDTF">2025-02-12T00:14:02Z</dcterms:modified>
  <cp:version/>
</cp:coreProperties>
</file>