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0" r:id="rId3"/>
    <p:sldId id="358" r:id="rId4"/>
    <p:sldId id="261" r:id="rId5"/>
    <p:sldId id="1371" r:id="rId6"/>
    <p:sldId id="1343" r:id="rId7"/>
    <p:sldId id="314" r:id="rId8"/>
    <p:sldId id="1401" r:id="rId9"/>
    <p:sldId id="1402" r:id="rId10"/>
    <p:sldId id="1405" r:id="rId11"/>
    <p:sldId id="1372" r:id="rId12"/>
    <p:sldId id="1406" r:id="rId13"/>
    <p:sldId id="1408" r:id="rId14"/>
    <p:sldId id="811" r:id="rId15"/>
    <p:sldId id="1407" r:id="rId16"/>
    <p:sldId id="1403" r:id="rId17"/>
    <p:sldId id="1370" r:id="rId18"/>
    <p:sldId id="1346" r:id="rId19"/>
    <p:sldId id="1409" r:id="rId20"/>
  </p:sldIdLst>
  <p:sldSz cx="9144000" cy="6858000" type="screen4x3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orient="horz" pos="1974">
          <p15:clr>
            <a:srgbClr val="A4A3A4"/>
          </p15:clr>
        </p15:guide>
        <p15:guide id="3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금강 주택" initials="금주" lastIdx="46" clrIdx="0">
    <p:extLst>
      <p:ext uri="{19B8F6BF-5375-455C-9EA6-DF929625EA0E}">
        <p15:presenceInfo xmlns:p15="http://schemas.microsoft.com/office/powerpoint/2012/main" userId="ed6079ef1d35dd4f" providerId="Windows Live"/>
      </p:ext>
    </p:extLst>
  </p:cmAuthor>
  <p:cmAuthor id="2" name="dong" initials="d" lastIdx="0" clrIdx="1">
    <p:extLst>
      <p:ext uri="{19B8F6BF-5375-455C-9EA6-DF929625EA0E}">
        <p15:presenceInfo xmlns:p15="http://schemas.microsoft.com/office/powerpoint/2012/main" userId="d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37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4" autoAdjust="0"/>
    <p:restoredTop sz="97555"/>
  </p:normalViewPr>
  <p:slideViewPr>
    <p:cSldViewPr>
      <p:cViewPr varScale="1">
        <p:scale>
          <a:sx n="116" d="100"/>
          <a:sy n="116" d="100"/>
        </p:scale>
        <p:origin x="1494" y="108"/>
      </p:cViewPr>
      <p:guideLst>
        <p:guide orient="horz" pos="2157"/>
        <p:guide orient="horz" pos="1974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108"/>
      </p:cViewPr>
      <p:guideLst>
        <p:guide orient="horz" pos="3105"/>
        <p:guide pos="211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622" cy="493237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573" y="2"/>
            <a:ext cx="2918622" cy="493237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F3F86911-BB3A-4864-98D1-BAD09615BEBA}" type="datetime1">
              <a:rPr lang="ko-KR" altLang="en-US"/>
              <a:pPr lvl="0">
                <a:defRPr lang="ko-KR" altLang="en-US"/>
              </a:pPr>
              <a:t>2024-12-17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371501"/>
            <a:ext cx="2918622" cy="493237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573" y="9371501"/>
            <a:ext cx="2918622" cy="493237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7FF124C4-7C1A-48A5-B1FE-6BB4680CEE6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60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8830" cy="493316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7" y="2"/>
            <a:ext cx="2918830" cy="493316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B2F6BB09-2DF7-446B-A6E8-DF94DF1B8B03}" type="datetime1">
              <a:rPr lang="ko-KR" altLang="en-US"/>
              <a:pPr lvl="0">
                <a:defRPr lang="ko-KR" altLang="en-US"/>
              </a:pPr>
              <a:t>2024-12-17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23" tIns="45311" rIns="90623" bIns="45311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23" tIns="45311" rIns="90623" bIns="45311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371287"/>
            <a:ext cx="2918830" cy="493316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7" y="9371287"/>
            <a:ext cx="2918830" cy="493316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55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49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25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41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61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001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3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6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7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34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77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6"/>
          <p:cNvGrpSpPr>
            <a:grpSpLocks/>
          </p:cNvGrpSpPr>
          <p:nvPr userDrawn="1"/>
        </p:nvGrpSpPr>
        <p:grpSpPr bwMode="auto">
          <a:xfrm>
            <a:off x="0" y="404664"/>
            <a:ext cx="9146203" cy="36000"/>
            <a:chOff x="336550" y="723220"/>
            <a:chExt cx="9296400" cy="276225"/>
          </a:xfrm>
        </p:grpSpPr>
        <p:pic>
          <p:nvPicPr>
            <p:cNvPr id="34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0" y="723220"/>
              <a:ext cx="8020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723220"/>
              <a:ext cx="12763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User\Desktop\금강주택 CI\IX로고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67" y="6499400"/>
            <a:ext cx="1712761" cy="3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9146203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284984"/>
            <a:ext cx="9146204" cy="3573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1104447" y="1318185"/>
            <a:ext cx="6937307" cy="26642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5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4" r:id="rId2"/>
    <p:sldLayoutId id="2147483770" r:id="rId3"/>
    <p:sldLayoutId id="2147483769" r:id="rId4"/>
    <p:sldLayoutId id="2147483650" r:id="rId5"/>
    <p:sldLayoutId id="2147483780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제 </a:t>
            </a:r>
            <a:r>
              <a:rPr lang="en-US" altLang="ko-KR" sz="4800" b="1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latin typeface="+mn-ea"/>
              </a:rPr>
              <a:t>17</a:t>
            </a:r>
            <a:r>
              <a:rPr lang="ko-KR" altLang="en-US" sz="48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회 </a:t>
            </a:r>
            <a:r>
              <a:rPr lang="ko-KR" altLang="en-US" sz="48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uLnTx/>
                <a:uFillTx/>
                <a:latin typeface="+mn-ea"/>
              </a:rPr>
              <a:t>노사협의체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875332" y="5085184"/>
            <a:ext cx="1393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ko-KR" altLang="en-US"/>
            </a:pPr>
            <a:r>
              <a:rPr lang="en-US" altLang="ko-KR" sz="2000" b="1" dirty="0" smtClean="0"/>
              <a:t>2024. 12. </a:t>
            </a:r>
            <a:endParaRPr lang="en-US" altLang="ko-KR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4537"/>
            <a:ext cx="1116124" cy="7502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156" y="5557964"/>
            <a:ext cx="3067478" cy="11145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사업장의 산업재해 예방계획의 수립에 관한 사항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821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주간합동점검의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32185"/>
          <a:stretch/>
        </p:blipFill>
        <p:spPr>
          <a:xfrm>
            <a:off x="683568" y="2234579"/>
            <a:ext cx="2520279" cy="21084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254951"/>
            <a:ext cx="2520280" cy="20381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16" y="2254951"/>
            <a:ext cx="2550533" cy="20881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345762"/>
            <a:ext cx="2477732" cy="199956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rcRect r="12693"/>
          <a:stretch/>
        </p:blipFill>
        <p:spPr>
          <a:xfrm>
            <a:off x="3275856" y="4387413"/>
            <a:ext cx="2520280" cy="195791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215" y="4385119"/>
            <a:ext cx="2550533" cy="1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1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안전보건관리규정의 작성 및 변경에 관한 사항 </a:t>
            </a:r>
            <a:endParaRPr lang="ko-KR" altLang="en-US" sz="2000" b="1" dirty="0">
              <a:solidFill>
                <a:schemeClr val="tx1"/>
              </a:solidFill>
            </a:endParaRP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사용자위원 및 근로자위원 변경의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7523" t="5327" r="9167" b="5357"/>
          <a:stretch/>
        </p:blipFill>
        <p:spPr>
          <a:xfrm>
            <a:off x="2164067" y="2419513"/>
            <a:ext cx="1584176" cy="2680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9514" t="2088" r="6504" b="7985"/>
          <a:stretch/>
        </p:blipFill>
        <p:spPr>
          <a:xfrm>
            <a:off x="3848964" y="2411191"/>
            <a:ext cx="1596720" cy="2657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8921" t="4412" r="10786" b="11181"/>
          <a:stretch/>
        </p:blipFill>
        <p:spPr>
          <a:xfrm>
            <a:off x="434273" y="2411191"/>
            <a:ext cx="1618125" cy="2700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7566" t="4613" r="6448" b="10485"/>
          <a:stretch/>
        </p:blipFill>
        <p:spPr>
          <a:xfrm>
            <a:off x="7159475" y="2395036"/>
            <a:ext cx="1516981" cy="26739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/>
          <a:srcRect l="6246" t="9581" r="7167" b="3301"/>
          <a:stretch/>
        </p:blipFill>
        <p:spPr>
          <a:xfrm>
            <a:off x="5534108" y="2395037"/>
            <a:ext cx="1536943" cy="26739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874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859" y="1895994"/>
            <a:ext cx="8284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 smtClean="0"/>
              <a:t>하반기 작업환경의 측정실시의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근로자의 건강진단 및 건강관리에 관한 사항 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79" y="2213076"/>
            <a:ext cx="3348412" cy="39027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51" y="2214959"/>
            <a:ext cx="2363138" cy="204213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19" y="2198995"/>
            <a:ext cx="2092392" cy="205809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750" y="4326920"/>
            <a:ext cx="2343385" cy="180237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419" y="4314723"/>
            <a:ext cx="2086291" cy="17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521" y="1320247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0432" y="1817239"/>
            <a:ext cx="8284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 smtClean="0"/>
              <a:t> 출장검진 실시의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67544" y="1352719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근로자의 건강진단 및 건강관리에 관한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74131"/>
            <a:ext cx="2585664" cy="19320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86" y="2187067"/>
            <a:ext cx="2618766" cy="19190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619" y="2183216"/>
            <a:ext cx="2548825" cy="19229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88" y="4200462"/>
            <a:ext cx="2590935" cy="20008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882" y="4200462"/>
            <a:ext cx="2620372" cy="20008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702" y="4200462"/>
            <a:ext cx="2539742" cy="20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7441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54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금회 차 </a:t>
            </a:r>
            <a:r>
              <a:rPr lang="ko-KR" altLang="en-US" sz="54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회의사항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(12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914859"/>
              </p:ext>
            </p:extLst>
          </p:nvPr>
        </p:nvGraphicFramePr>
        <p:xfrm>
          <a:off x="4971536" y="3337621"/>
          <a:ext cx="3730971" cy="300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정재근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진철욱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이기수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이원일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23044"/>
              </p:ext>
            </p:extLst>
          </p:nvPr>
        </p:nvGraphicFramePr>
        <p:xfrm>
          <a:off x="445738" y="3368749"/>
          <a:ext cx="37309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거송에이앤디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오성재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다인개발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심덕보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신종훈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512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금회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30511"/>
              </p:ext>
            </p:extLst>
          </p:nvPr>
        </p:nvGraphicFramePr>
        <p:xfrm>
          <a:off x="585781" y="1357533"/>
          <a:ext cx="7972438" cy="17175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332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259228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930786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325831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72261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294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50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        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혹한기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방한용품 사용의 건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  <a:p>
                      <a:pPr algn="ctr" latinLnBrk="1"/>
                      <a:endParaRPr lang="ko-KR" altLang="en-US" sz="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86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92139"/>
              </p:ext>
            </p:extLst>
          </p:nvPr>
        </p:nvGraphicFramePr>
        <p:xfrm>
          <a:off x="585781" y="3124644"/>
          <a:ext cx="7979256" cy="3437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02960"/>
                <a:gridCol w="893284"/>
              </a:tblGrid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명 찬성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동일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</a:t>
                      </a:r>
                      <a:r>
                        <a:rPr lang="ko-KR" altLang="en-US" sz="1000" b="1" baseline="0" dirty="0" smtClean="0"/>
                        <a:t>교육장 미사용 시 휴게실사용</a:t>
                      </a:r>
                      <a:r>
                        <a:rPr lang="en-US" altLang="ko-KR" sz="1000" b="1" baseline="0" dirty="0" smtClean="0"/>
                        <a:t>        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0714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84784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916832"/>
            <a:ext cx="788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*</a:t>
            </a:r>
            <a:r>
              <a:rPr lang="ko-KR" altLang="en-US" b="1" dirty="0" smtClean="0"/>
              <a:t>위험성평가회의록 연계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참조 확인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현장통</a:t>
            </a:r>
            <a:r>
              <a:rPr lang="ko-KR" altLang="en-US" b="1" dirty="0" smtClean="0"/>
              <a:t> 등재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9004969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57250"/>
            <a:ext cx="8455916" cy="5201258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33781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323106" y="529250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노사협의체 </a:t>
            </a:r>
            <a:r>
              <a:rPr lang="ko-KR" altLang="en-US" sz="2400" b="1" dirty="0" smtClean="0"/>
              <a:t>사진대지 </a:t>
            </a:r>
            <a:endParaRPr lang="ko-KR" altLang="en-US" sz="2400" b="1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xmlns="" id="{113CC722-4221-4E55-8D84-37E064EA3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6496"/>
              </p:ext>
            </p:extLst>
          </p:nvPr>
        </p:nvGraphicFramePr>
        <p:xfrm>
          <a:off x="4664767" y="4143325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심의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의결사항 동의여부</a:t>
                      </a: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B17A040D-27D9-4D86-844B-65BE2FAAE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40209"/>
              </p:ext>
            </p:extLst>
          </p:nvPr>
        </p:nvGraphicFramePr>
        <p:xfrm>
          <a:off x="4653955" y="1604266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xmlns="" id="{9E58A3F3-EC46-4F35-87E9-6909D0B2A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9780"/>
              </p:ext>
            </p:extLst>
          </p:nvPr>
        </p:nvGraphicFramePr>
        <p:xfrm>
          <a:off x="717473" y="161169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노사협의체 회의 전경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xmlns="" id="{84EF2259-5F6F-4103-A14D-E1F59D35E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38393"/>
              </p:ext>
            </p:extLst>
          </p:nvPr>
        </p:nvGraphicFramePr>
        <p:xfrm>
          <a:off x="717473" y="412265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endParaRPr kumimoji="0" lang="ko-KR" altLang="en-US" sz="105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91" y="1880828"/>
            <a:ext cx="3330231" cy="15121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770" y="1880828"/>
            <a:ext cx="3378626" cy="15121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028" y="4410571"/>
            <a:ext cx="3312368" cy="154817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90" y="4410571"/>
            <a:ext cx="3351855" cy="15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28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39489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628800"/>
            <a:ext cx="8568952" cy="522920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215516" y="76246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비상대피로</a:t>
            </a:r>
            <a:endParaRPr lang="ko-KR" altLang="en-US" sz="2800" b="1" dirty="0"/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75" y="1736812"/>
            <a:ext cx="8273589" cy="5004555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6420369" y="6469634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pic>
        <p:nvPicPr>
          <p:cNvPr id="65" name="그림 64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658699"/>
            <a:ext cx="482816" cy="71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4" name="직사각형 53"/>
          <p:cNvSpPr/>
          <p:nvPr/>
        </p:nvSpPr>
        <p:spPr>
          <a:xfrm>
            <a:off x="2830891" y="260255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295636" y="394615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040052" y="425206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3493949" y="352911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582" y="5265304"/>
            <a:ext cx="20933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FFFF00"/>
                </a:solidFill>
              </a:rPr>
              <a:t>각 동 지하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3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층으로 이동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668544" y="4530060"/>
            <a:ext cx="847450" cy="22916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52486" y="5775828"/>
            <a:ext cx="3280248" cy="23505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7173704" y="5157192"/>
            <a:ext cx="342290" cy="68065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1907704" y="4513469"/>
            <a:ext cx="2195470" cy="53564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 flipV="1">
            <a:off x="3917674" y="6241623"/>
            <a:ext cx="1673178" cy="23736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913874" y="5649984"/>
            <a:ext cx="1713910" cy="15323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666089" y="3709639"/>
            <a:ext cx="1404345" cy="65043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754263" y="4050647"/>
            <a:ext cx="1764442" cy="12451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73" y="1744437"/>
            <a:ext cx="8297433" cy="4996930"/>
          </a:xfrm>
          <a:prstGeom prst="rect">
            <a:avLst/>
          </a:prstGeom>
        </p:spPr>
      </p:pic>
      <p:pic>
        <p:nvPicPr>
          <p:cNvPr id="23" name="그림 22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00" y="6215052"/>
            <a:ext cx="330416" cy="489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직사각형 23"/>
          <p:cNvSpPr/>
          <p:nvPr/>
        </p:nvSpPr>
        <p:spPr>
          <a:xfrm>
            <a:off x="6168849" y="6451913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5796" y="6267352"/>
            <a:ext cx="1773981" cy="2616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rgbClr val="FFFF00"/>
                </a:solidFill>
              </a:rPr>
              <a:t>각 동 지하</a:t>
            </a:r>
            <a:r>
              <a:rPr lang="en-US" altLang="ko-KR" sz="1100" b="1" dirty="0" smtClean="0">
                <a:solidFill>
                  <a:srgbClr val="FFFF00"/>
                </a:solidFill>
              </a:rPr>
              <a:t>3</a:t>
            </a:r>
            <a:r>
              <a:rPr lang="ko-KR" altLang="en-US" sz="1100" b="1" dirty="0" smtClean="0">
                <a:solidFill>
                  <a:srgbClr val="FFFF00"/>
                </a:solidFill>
              </a:rPr>
              <a:t>층으로 이동</a:t>
            </a:r>
            <a:endParaRPr lang="ko-KR" altLang="en-US" sz="1100" b="1" dirty="0">
              <a:solidFill>
                <a:srgbClr val="FFFF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448036" y="409855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424587" y="2523430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089408" y="3179423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811195" y="3034291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421419" y="3053027"/>
            <a:ext cx="847450" cy="22916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76331" y="5529819"/>
            <a:ext cx="3271671" cy="699869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 flipV="1">
            <a:off x="4244190" y="6585972"/>
            <a:ext cx="1924659" cy="6562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타원 5"/>
          <p:cNvSpPr/>
          <p:nvPr/>
        </p:nvSpPr>
        <p:spPr>
          <a:xfrm rot="21168867">
            <a:off x="1007604" y="5049111"/>
            <a:ext cx="6508390" cy="600873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 rot="21001777">
            <a:off x="3012383" y="5199540"/>
            <a:ext cx="1607748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chemeClr val="bg1"/>
                </a:solidFill>
              </a:rPr>
              <a:t>지상에서 지하층 연결</a:t>
            </a:r>
            <a:endParaRPr lang="en-US" altLang="ko-KR" sz="1100" b="1" dirty="0" smtClean="0">
              <a:solidFill>
                <a:schemeClr val="bg1"/>
              </a:solidFill>
            </a:endParaRPr>
          </a:p>
          <a:p>
            <a:endParaRPr lang="ko-KR" altLang="en-US" sz="1100" b="1" dirty="0">
              <a:solidFill>
                <a:srgbClr val="FFFF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567" y="6019636"/>
            <a:ext cx="264935" cy="254937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500" y="5973405"/>
            <a:ext cx="276613" cy="26999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567" y="1845012"/>
            <a:ext cx="321517" cy="306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2734" y="1836733"/>
            <a:ext cx="154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각 층</a:t>
            </a:r>
            <a:r>
              <a:rPr lang="en-US" altLang="ko-KR" sz="1400" b="1" dirty="0" smtClean="0"/>
              <a:t>1EA </a:t>
            </a:r>
            <a:r>
              <a:rPr lang="ko-KR" altLang="en-US" sz="1400" b="1" dirty="0" smtClean="0"/>
              <a:t>비치 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231760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7571" y="1520696"/>
            <a:ext cx="8568952" cy="5037812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692696"/>
            <a:ext cx="7704856" cy="6480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ko-KR" altLang="en-US" sz="3200" b="1" dirty="0">
                <a:solidFill>
                  <a:schemeClr val="bg1"/>
                </a:solidFill>
              </a:rPr>
              <a:t>노사협의체 실시 </a:t>
            </a:r>
            <a:r>
              <a:rPr lang="en-US" altLang="ko-KR" sz="3200" b="1" dirty="0">
                <a:solidFill>
                  <a:schemeClr val="bg1"/>
                </a:solidFill>
              </a:rPr>
              <a:t>(2021.04.27)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475200"/>
            <a:ext cx="9144000" cy="828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06580" y="60617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현황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85524" y="1704803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    [</a:t>
            </a:r>
            <a:r>
              <a:rPr lang="ko-KR" altLang="en-US" b="1" dirty="0" smtClean="0"/>
              <a:t>전회 차 노사협의체 사진대지</a:t>
            </a:r>
            <a:r>
              <a:rPr lang="en-US" altLang="ko-KR" b="1" dirty="0" smtClean="0"/>
              <a:t>]           [</a:t>
            </a:r>
            <a:r>
              <a:rPr lang="ko-KR" altLang="en-US" b="1" dirty="0" smtClean="0">
                <a:solidFill>
                  <a:srgbClr val="FF0000"/>
                </a:solidFill>
              </a:rPr>
              <a:t>법 제</a:t>
            </a:r>
            <a:r>
              <a:rPr lang="en-US" altLang="ko-KR" b="1" dirty="0" smtClean="0">
                <a:solidFill>
                  <a:srgbClr val="FF0000"/>
                </a:solidFill>
              </a:rPr>
              <a:t>75</a:t>
            </a:r>
            <a:r>
              <a:rPr lang="ko-KR" altLang="en-US" b="1" dirty="0" smtClean="0">
                <a:solidFill>
                  <a:srgbClr val="FF0000"/>
                </a:solidFill>
              </a:rPr>
              <a:t>조 노사협의체의 구성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108329"/>
            <a:ext cx="3852428" cy="41289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3" y="2074136"/>
            <a:ext cx="4075033" cy="41631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4" y="4383405"/>
            <a:ext cx="1836204" cy="149386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03" y="4396066"/>
            <a:ext cx="1831366" cy="148120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2354102"/>
            <a:ext cx="1836204" cy="14349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2" y="4396066"/>
            <a:ext cx="1836205" cy="14812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87" y="2347299"/>
            <a:ext cx="1838404" cy="14417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115" y="2351369"/>
            <a:ext cx="1784996" cy="143767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0117" y="4424569"/>
            <a:ext cx="1829874" cy="145270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03" y="4387854"/>
            <a:ext cx="1808264" cy="145655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0537" y="2349877"/>
            <a:ext cx="1797598" cy="14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1448780"/>
            <a:ext cx="8568952" cy="5076564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/>
              <a:t>사협의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32184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15516" y="493680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내용 전파 및 게시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7544" y="1602925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[</a:t>
            </a:r>
            <a:r>
              <a:rPr lang="ko-KR" altLang="en-US" b="1" dirty="0" smtClean="0"/>
              <a:t>전회 차 </a:t>
            </a:r>
            <a:r>
              <a:rPr lang="ko-KR" altLang="en-US" b="1" dirty="0"/>
              <a:t>노사협의체 </a:t>
            </a:r>
            <a:r>
              <a:rPr lang="ko-KR" altLang="en-US" b="1" dirty="0" err="1"/>
              <a:t>심의</a:t>
            </a:r>
            <a:r>
              <a:rPr lang="ko-KR" altLang="en-US" dirty="0" err="1"/>
              <a:t>ㆍ</a:t>
            </a:r>
            <a:r>
              <a:rPr lang="ko-KR" altLang="en-US" b="1" dirty="0" err="1"/>
              <a:t>의결사항</a:t>
            </a:r>
            <a:r>
              <a:rPr lang="ko-KR" altLang="en-US" b="1" dirty="0"/>
              <a:t> </a:t>
            </a:r>
            <a:r>
              <a:rPr lang="ko-KR" altLang="en-US" b="1" dirty="0" smtClean="0"/>
              <a:t>게시 및 전파 현황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103" y="5550395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현장 안전보건게시판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93207" y="5550394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안전보건교육장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63" y="2126402"/>
            <a:ext cx="3525679" cy="31834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126402"/>
            <a:ext cx="3388204" cy="318342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466" y="3679868"/>
            <a:ext cx="1243786" cy="1629961"/>
          </a:xfrm>
          <a:prstGeom prst="rect">
            <a:avLst/>
          </a:prstGeom>
          <a:ln w="50800">
            <a:solidFill>
              <a:srgbClr val="FF0000">
                <a:alpha val="90000"/>
              </a:srgb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555" y="3679867"/>
            <a:ext cx="1164539" cy="1618013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19981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48688"/>
            <a:ext cx="8568952" cy="510982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339403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21094" y="620688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진행순서</a:t>
            </a:r>
            <a:endParaRPr lang="ko-KR" altLang="en-US" sz="2400" b="1" dirty="0"/>
          </a:p>
        </p:txBody>
      </p:sp>
      <p:grpSp>
        <p:nvGrpSpPr>
          <p:cNvPr id="24" name="그룹 14"/>
          <p:cNvGrpSpPr/>
          <p:nvPr/>
        </p:nvGrpSpPr>
        <p:grpSpPr>
          <a:xfrm>
            <a:off x="827584" y="2490104"/>
            <a:ext cx="7596844" cy="584775"/>
            <a:chOff x="899592" y="1674252"/>
            <a:chExt cx="4586304" cy="58477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>
            <a:xfrm>
              <a:off x="899592" y="1792014"/>
              <a:ext cx="293059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254492" y="1799661"/>
              <a:ext cx="37708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ko-KR" altLang="en-US" sz="2000" b="1" dirty="0" smtClean="0">
                  <a:latin typeface="맑은 고딕"/>
                  <a:ea typeface="맑은 고딕"/>
                </a:rPr>
                <a:t>노사 협의체 구성 및 전회 차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 </a:t>
              </a:r>
              <a:endParaRPr lang="ko-KR" altLang="en-US" sz="2000" b="1" dirty="0">
                <a:latin typeface="맑은 고딕"/>
                <a:ea typeface="맑은 고딕"/>
              </a:endParaRPr>
            </a:p>
          </p:txBody>
        </p:sp>
        <p:sp>
          <p:nvSpPr>
            <p:cNvPr id="27" name="직사각형 33"/>
            <p:cNvSpPr/>
            <p:nvPr/>
          </p:nvSpPr>
          <p:spPr>
            <a:xfrm>
              <a:off x="5301165" y="1674252"/>
              <a:ext cx="184731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266700" indent="-266700" defTabSz="306388" eaLnBrk="0" hangingPunct="0">
                <a:lnSpc>
                  <a:spcPct val="200000"/>
                </a:lnSpc>
                <a:spcBef>
                  <a:spcPct val="20000"/>
                </a:spcBef>
                <a:defRPr lang="ko-KR"/>
              </a:pPr>
              <a:endParaRPr lang="en-US" altLang="ko-KR" sz="1600" b="1" dirty="0">
                <a:latin typeface="나눔고딕 ExtraBold"/>
                <a:ea typeface="나눔고딕 ExtraBold"/>
              </a:endParaRPr>
            </a:p>
          </p:txBody>
        </p:sp>
      </p:grpSp>
      <p:grpSp>
        <p:nvGrpSpPr>
          <p:cNvPr id="28" name="그룹 15"/>
          <p:cNvGrpSpPr/>
          <p:nvPr/>
        </p:nvGrpSpPr>
        <p:grpSpPr>
          <a:xfrm>
            <a:off x="827584" y="3285071"/>
            <a:ext cx="5534842" cy="400110"/>
            <a:chOff x="899592" y="2576222"/>
            <a:chExt cx="5534841" cy="400110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>
            <a:xfrm>
              <a:off x="899592" y="2601652"/>
              <a:ext cx="447587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2</a:t>
              </a:r>
            </a:p>
          </p:txBody>
        </p:sp>
        <p:sp>
          <p:nvSpPr>
            <p:cNvPr id="30" name="직사각형 30"/>
            <p:cNvSpPr/>
            <p:nvPr/>
          </p:nvSpPr>
          <p:spPr>
            <a:xfrm>
              <a:off x="1530335" y="2576222"/>
              <a:ext cx="4904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en-US" altLang="ko-KR" sz="2000" b="1" dirty="0" smtClean="0">
                  <a:latin typeface="맑은 고딕"/>
                  <a:ea typeface="맑은 고딕"/>
                </a:rPr>
                <a:t>2024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년 </a:t>
              </a:r>
              <a:r>
                <a:rPr lang="en-US" altLang="ko-KR" sz="2000" b="1" dirty="0" smtClean="0">
                  <a:latin typeface="맑은 고딕"/>
                  <a:ea typeface="맑은 고딕"/>
                </a:rPr>
                <a:t>10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월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/>
                <a:t> </a:t>
              </a:r>
              <a:r>
                <a:rPr lang="en-US" altLang="ko-KR" sz="2000" b="1" dirty="0" smtClean="0">
                  <a:solidFill>
                    <a:srgbClr val="FF0000"/>
                  </a:solidFill>
                  <a:latin typeface="맑은 고딕"/>
                  <a:ea typeface="맑은 고딕"/>
                </a:rPr>
                <a:t>Feed-back</a:t>
              </a:r>
              <a:endParaRPr lang="ko-KR" altLang="en-US" sz="2000" b="1" dirty="0">
                <a:solidFill>
                  <a:srgbClr val="FF0000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31" name="Rectangle 4"/>
          <p:cNvSpPr>
            <a:spLocks noChangeArrowheads="1"/>
          </p:cNvSpPr>
          <p:nvPr/>
        </p:nvSpPr>
        <p:spPr>
          <a:xfrm>
            <a:off x="827585" y="4000593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34" name="직사각형 24"/>
          <p:cNvSpPr/>
          <p:nvPr/>
        </p:nvSpPr>
        <p:spPr>
          <a:xfrm>
            <a:off x="1458326" y="3982850"/>
            <a:ext cx="3567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en-US" altLang="ko-KR" sz="2000" b="1" dirty="0" smtClean="0">
                <a:latin typeface="맑은 고딕"/>
                <a:ea typeface="맑은 고딕"/>
              </a:rPr>
              <a:t>2024</a:t>
            </a:r>
            <a:r>
              <a:rPr lang="ko-KR" altLang="en-US" sz="2000" b="1" dirty="0" smtClean="0">
                <a:latin typeface="맑은 고딕"/>
                <a:ea typeface="맑은 고딕"/>
              </a:rPr>
              <a:t>년 </a:t>
            </a:r>
            <a:r>
              <a:rPr lang="en-US" altLang="ko-KR" sz="2000" b="1" dirty="0" smtClean="0">
                <a:latin typeface="맑은 고딕"/>
                <a:ea typeface="맑은 고딕"/>
              </a:rPr>
              <a:t>12</a:t>
            </a:r>
            <a:r>
              <a:rPr lang="ko-KR" altLang="en-US" sz="2000" b="1" dirty="0" smtClean="0">
                <a:latin typeface="맑은 고딕"/>
                <a:ea typeface="맑은 고딕"/>
              </a:rPr>
              <a:t>월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/>
              <a:t>심의</a:t>
            </a:r>
            <a:r>
              <a:rPr lang="ko-KR" altLang="en-US" sz="2000" dirty="0" err="1"/>
              <a:t>ㆍ</a:t>
            </a:r>
            <a:r>
              <a:rPr lang="ko-KR" altLang="en-US" sz="2000" b="1" dirty="0" err="1"/>
              <a:t>의결사항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3C2998F-DDB1-D882-C5D9-50C79A82FCBC}"/>
              </a:ext>
            </a:extLst>
          </p:cNvPr>
          <p:cNvSpPr>
            <a:spLocks noChangeArrowheads="1"/>
          </p:cNvSpPr>
          <p:nvPr/>
        </p:nvSpPr>
        <p:spPr>
          <a:xfrm>
            <a:off x="827585" y="4678879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4</a:t>
            </a:r>
          </a:p>
        </p:txBody>
      </p:sp>
      <p:sp>
        <p:nvSpPr>
          <p:cNvPr id="4" name="직사각형 24">
            <a:extLst>
              <a:ext uri="{FF2B5EF4-FFF2-40B4-BE49-F238E27FC236}">
                <a16:creationId xmlns="" xmlns:a16="http://schemas.microsoft.com/office/drawing/2014/main" id="{A76A21FF-5487-835D-47AC-FA41201447D8}"/>
              </a:ext>
            </a:extLst>
          </p:cNvPr>
          <p:cNvSpPr/>
          <p:nvPr/>
        </p:nvSpPr>
        <p:spPr>
          <a:xfrm>
            <a:off x="1458326" y="4661136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ko-KR" altLang="en-US" sz="2000" b="1" dirty="0" smtClean="0">
                <a:latin typeface="맑은 고딕"/>
                <a:ea typeface="맑은 고딕"/>
              </a:rPr>
              <a:t>협의사항 결과 및 건의사항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(10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58792"/>
              </p:ext>
            </p:extLst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54189"/>
              </p:ext>
            </p:extLst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5868"/>
              </p:ext>
            </p:extLst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430272"/>
              </p:ext>
            </p:extLst>
          </p:nvPr>
        </p:nvGraphicFramePr>
        <p:xfrm>
          <a:off x="4971536" y="3337621"/>
          <a:ext cx="3730971" cy="300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정재근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전기호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원영철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416579"/>
              </p:ext>
            </p:extLst>
          </p:nvPr>
        </p:nvGraphicFramePr>
        <p:xfrm>
          <a:off x="445738" y="3368749"/>
          <a:ext cx="37309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정재용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신종훈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다인개발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심덕보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거송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오성재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35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07952"/>
            <a:ext cx="8568952" cy="5150555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/>
              <a:t>[</a:t>
            </a:r>
            <a:r>
              <a:rPr lang="ko-KR" altLang="en-US" b="1"/>
              <a:t>전회 차 노사협의체 사진대지</a:t>
            </a:r>
            <a:r>
              <a:rPr lang="en-US" altLang="ko-KR" b="1"/>
              <a:t>]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404245"/>
            <a:ext cx="9144000" cy="754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719572" y="6025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</a:t>
            </a:r>
            <a:r>
              <a:rPr lang="ko-KR" altLang="en-US" sz="2400" b="1" dirty="0" err="1"/>
              <a:t>심의</a:t>
            </a:r>
            <a:r>
              <a:rPr lang="ko-KR" altLang="en-US" sz="2400" dirty="0" err="1"/>
              <a:t>ㆍ</a:t>
            </a:r>
            <a:r>
              <a:rPr lang="ko-KR" altLang="en-US" sz="2400" b="1" dirty="0" err="1"/>
              <a:t>의결사항</a:t>
            </a:r>
            <a:r>
              <a:rPr lang="ko-KR" altLang="en-US" sz="2400" b="1" dirty="0"/>
              <a:t> 및 </a:t>
            </a:r>
            <a:r>
              <a:rPr lang="ko-KR" altLang="en-US" sz="2400" b="1" dirty="0" smtClean="0"/>
              <a:t>협의사항</a:t>
            </a:r>
            <a:endParaRPr lang="ko-KR" altLang="en-US" sz="2400" b="1" dirty="0"/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42770" y="438041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52" y="2456892"/>
            <a:ext cx="8199845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852" y="1700808"/>
            <a:ext cx="610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[</a:t>
            </a:r>
            <a:r>
              <a:rPr lang="ko-KR" altLang="en-US" b="1" dirty="0" smtClean="0">
                <a:solidFill>
                  <a:srgbClr val="FF0000"/>
                </a:solidFill>
              </a:rPr>
              <a:t>산업안전보건법령상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심의</a:t>
            </a:r>
            <a:r>
              <a:rPr lang="ko-KR" altLang="en-US" dirty="0" err="1" smtClean="0"/>
              <a:t>ㆍ</a:t>
            </a:r>
            <a:r>
              <a:rPr lang="ko-KR" altLang="en-US" b="1" dirty="0" err="1" smtClean="0"/>
              <a:t>의결사항</a:t>
            </a:r>
            <a:r>
              <a:rPr lang="ko-KR" altLang="en-US" b="1" dirty="0" smtClean="0"/>
              <a:t> 및 협의사항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858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0" cap="none" spc="0" normalizeH="0" baseline="0" noProof="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전회 차 </a:t>
            </a:r>
            <a:r>
              <a:rPr kumimoji="0" lang="ko-KR" altLang="en-US" sz="5400" b="1" i="0" u="none" strike="noStrike" kern="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이행사항</a:t>
            </a:r>
            <a:endParaRPr kumimoji="0" lang="en-US" altLang="ko-KR" sz="5400" b="1" i="0" u="none" strike="noStrike" kern="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507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전</a:t>
            </a:r>
            <a:r>
              <a:rPr lang="ko-KR" altLang="en-US" sz="2400" b="1" dirty="0" smtClean="0"/>
              <a:t>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329089"/>
              </p:ext>
            </p:extLst>
          </p:nvPr>
        </p:nvGraphicFramePr>
        <p:xfrm>
          <a:off x="683568" y="1465416"/>
          <a:ext cx="7562112" cy="149136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54258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142950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779944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257593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27367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2560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626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골조 및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마감공종으로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나누어서 점검실시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7239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노사협의체 사용자 및 근로자위원 변경 건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920067"/>
              </p:ext>
            </p:extLst>
          </p:nvPr>
        </p:nvGraphicFramePr>
        <p:xfrm>
          <a:off x="683569" y="2956785"/>
          <a:ext cx="7562112" cy="374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48"/>
                <a:gridCol w="2149671"/>
                <a:gridCol w="2785065"/>
                <a:gridCol w="1234843"/>
                <a:gridCol w="846585"/>
              </a:tblGrid>
              <a:tr h="600816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하반기 작업환경측정 및 출장검진실시의 건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618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816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9562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동일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498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공도구자율점검대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 사용하고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필요시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자유롭게 이동하여 사용가능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498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             </a:t>
                      </a:r>
                      <a:r>
                        <a:rPr lang="ko-KR" altLang="en-US" sz="1000" b="1" baseline="0" dirty="0" smtClean="0"/>
                        <a:t>동일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0187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전</a:t>
            </a:r>
            <a:r>
              <a:rPr lang="ko-KR" altLang="en-US" sz="2400" b="1" dirty="0" smtClean="0"/>
              <a:t>회 차 노사협의체 협의사항 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823158"/>
              </p:ext>
            </p:extLst>
          </p:nvPr>
        </p:nvGraphicFramePr>
        <p:xfrm>
          <a:off x="479975" y="1525934"/>
          <a:ext cx="8264566" cy="4925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551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아침조회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전 관리감독자 및 근로자 참석독려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휴대전화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 및 단체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카톡방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사용 및 활성화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관리철저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비상연락망 가동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자율안전컨설팅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주기적으로 연락방법을 가동하여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작업장 간 연락이 용이하도록 할 것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교육장 및 현장사무실에 비상연락망 부착관리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밴드에 등재된 부적합 사항 즉시 조치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실행력 강화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호각 및 메가폰 등을 사용하여 비상 시 주변을 환기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지정장소로 이동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비상사태훈련 시나리오에 따른 대피 숙지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필요 시 무전기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신호수 직종에 호각 분출 및 관리철저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신호수 직무에 관한 전문적인 교육을 지속적으로 주지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2063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개월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노사협의체 및 노사합동점검실시 회의결과 기록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보존 게시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도급인 간 무선연락을 실시하여 작업공정의 조정 및 회의 시 결정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내용전파 및 산업재해 예방 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전회차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의결사항 참조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  <a:p>
                      <a:pPr latinLnBrk="1"/>
                      <a:endParaRPr lang="ko-KR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 구성원 공유 및 숙지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위험등급 차등 관리하여 고 위험 등급의 경우 즉시 개선조치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작업변경 시 내용변경에 따른 교육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신규자 교육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및 정기교육 시 당 현장 사고사례 및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공종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별 사고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고 위험근로자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134" y="5810150"/>
            <a:ext cx="1116124" cy="7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6807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[2019-교육홍보-76]산업안전보건법 전부개정법률 개정안내(요약형)_교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25485</TotalTime>
  <Words>1115</Words>
  <Application>Microsoft Office PowerPoint</Application>
  <PresentationFormat>화면 슬라이드 쇼(4:3)</PresentationFormat>
  <Paragraphs>361</Paragraphs>
  <Slides>19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4" baseType="lpstr">
      <vt:lpstr>HY견고딕</vt:lpstr>
      <vt:lpstr>나눔고딕 ExtraBold</vt:lpstr>
      <vt:lpstr>맑은 고딕</vt:lpstr>
      <vt:lpstr>Arial</vt:lpstr>
      <vt:lpstr>[2019-교육홍보-76]산업안전보건법 전부개정법률 개정안내(요약형)_교안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dong</cp:lastModifiedBy>
  <cp:revision>2328</cp:revision>
  <cp:lastPrinted>2024-12-06T01:07:16Z</cp:lastPrinted>
  <dcterms:created xsi:type="dcterms:W3CDTF">2017-03-16T08:21:30Z</dcterms:created>
  <dcterms:modified xsi:type="dcterms:W3CDTF">2024-12-17T07:43:37Z</dcterms:modified>
</cp:coreProperties>
</file>