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22"/>
  </p:notesMasterIdLst>
  <p:handoutMasterIdLst>
    <p:handoutMasterId r:id="rId23"/>
  </p:handoutMasterIdLst>
  <p:sldIdLst>
    <p:sldId id="310" r:id="rId2"/>
    <p:sldId id="358" r:id="rId3"/>
    <p:sldId id="261" r:id="rId4"/>
    <p:sldId id="1371" r:id="rId5"/>
    <p:sldId id="1343" r:id="rId6"/>
    <p:sldId id="314" r:id="rId7"/>
    <p:sldId id="1401" r:id="rId8"/>
    <p:sldId id="1402" r:id="rId9"/>
    <p:sldId id="1405" r:id="rId10"/>
    <p:sldId id="1372" r:id="rId11"/>
    <p:sldId id="1406" r:id="rId12"/>
    <p:sldId id="1390" r:id="rId13"/>
    <p:sldId id="1404" r:id="rId14"/>
    <p:sldId id="811" r:id="rId15"/>
    <p:sldId id="1407" r:id="rId16"/>
    <p:sldId id="1403" r:id="rId17"/>
    <p:sldId id="1408" r:id="rId18"/>
    <p:sldId id="1370" r:id="rId19"/>
    <p:sldId id="1346" r:id="rId20"/>
    <p:sldId id="1398" r:id="rId21"/>
  </p:sldIdLst>
  <p:sldSz cx="9144000" cy="6858000" type="screen4x3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orient="horz" pos="1974">
          <p15:clr>
            <a:srgbClr val="A4A3A4"/>
          </p15:clr>
        </p15:guide>
        <p15:guide id="3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금강 주택" initials="금주" lastIdx="46" clrIdx="0">
    <p:extLst>
      <p:ext uri="{19B8F6BF-5375-455C-9EA6-DF929625EA0E}">
        <p15:presenceInfo xmlns:p15="http://schemas.microsoft.com/office/powerpoint/2012/main" userId="ed6079ef1d35dd4f" providerId="Windows Live"/>
      </p:ext>
    </p:extLst>
  </p:cmAuthor>
  <p:cmAuthor id="2" name="dong" initials="d" lastIdx="0" clrIdx="1">
    <p:extLst>
      <p:ext uri="{19B8F6BF-5375-455C-9EA6-DF929625EA0E}">
        <p15:presenceInfo xmlns:p15="http://schemas.microsoft.com/office/powerpoint/2012/main" userId="d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737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4" autoAdjust="0"/>
    <p:restoredTop sz="97555"/>
  </p:normalViewPr>
  <p:slideViewPr>
    <p:cSldViewPr>
      <p:cViewPr varScale="1">
        <p:scale>
          <a:sx n="118" d="100"/>
          <a:sy n="118" d="100"/>
        </p:scale>
        <p:origin x="1470" y="90"/>
      </p:cViewPr>
      <p:guideLst>
        <p:guide orient="horz" pos="2157"/>
        <p:guide orient="horz" pos="1974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4044" y="-108"/>
      </p:cViewPr>
      <p:guideLst>
        <p:guide orient="horz" pos="3105"/>
        <p:guide pos="211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8622" cy="493237"/>
          </a:xfrm>
          <a:prstGeom prst="rect">
            <a:avLst/>
          </a:prstGeom>
        </p:spPr>
        <p:txBody>
          <a:bodyPr vert="horz" lIns="90623" tIns="45311" rIns="90623" bIns="45311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573" y="2"/>
            <a:ext cx="2918622" cy="493237"/>
          </a:xfrm>
          <a:prstGeom prst="rect">
            <a:avLst/>
          </a:prstGeom>
        </p:spPr>
        <p:txBody>
          <a:bodyPr vert="horz" lIns="90623" tIns="45311" rIns="90623" bIns="45311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F3F86911-BB3A-4864-98D1-BAD09615BEBA}" type="datetime1">
              <a:rPr lang="ko-KR" altLang="en-US"/>
              <a:pPr lvl="0">
                <a:defRPr lang="ko-KR" altLang="en-US"/>
              </a:pPr>
              <a:t>2024-10-06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371501"/>
            <a:ext cx="2918622" cy="493237"/>
          </a:xfrm>
          <a:prstGeom prst="rect">
            <a:avLst/>
          </a:prstGeom>
        </p:spPr>
        <p:txBody>
          <a:bodyPr vert="horz" lIns="90623" tIns="45311" rIns="90623" bIns="45311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573" y="9371501"/>
            <a:ext cx="2918622" cy="493237"/>
          </a:xfrm>
          <a:prstGeom prst="rect">
            <a:avLst/>
          </a:prstGeom>
        </p:spPr>
        <p:txBody>
          <a:bodyPr vert="horz" lIns="90623" tIns="45311" rIns="90623" bIns="45311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7FF124C4-7C1A-48A5-B1FE-6BB4680CEE6A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760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18830" cy="493316"/>
          </a:xfrm>
          <a:prstGeom prst="rect">
            <a:avLst/>
          </a:prstGeom>
        </p:spPr>
        <p:txBody>
          <a:bodyPr vert="horz" lIns="90623" tIns="45311" rIns="90623" bIns="45311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7" y="2"/>
            <a:ext cx="2918830" cy="493316"/>
          </a:xfrm>
          <a:prstGeom prst="rect">
            <a:avLst/>
          </a:prstGeom>
        </p:spPr>
        <p:txBody>
          <a:bodyPr vert="horz" lIns="90623" tIns="45311" rIns="90623" bIns="45311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B2F6BB09-2DF7-446B-A6E8-DF94DF1B8B03}" type="datetime1">
              <a:rPr lang="ko-KR" altLang="en-US"/>
              <a:pPr lvl="0">
                <a:defRPr lang="ko-KR" altLang="en-US"/>
              </a:pPr>
              <a:t>2024-10-06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23" tIns="45311" rIns="90623" bIns="45311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623" tIns="45311" rIns="90623" bIns="45311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>
              <a:defRPr lang="ko-KR" altLang="en-US"/>
            </a:pPr>
            <a:r>
              <a:rPr lang="ko-KR" altLang="en-US"/>
              <a:t>둘째 수준</a:t>
            </a:r>
          </a:p>
          <a:p>
            <a:pPr lvl="2">
              <a:defRPr lang="ko-KR" altLang="en-US"/>
            </a:pPr>
            <a:r>
              <a:rPr lang="ko-KR" altLang="en-US"/>
              <a:t>셋째 수준</a:t>
            </a:r>
          </a:p>
          <a:p>
            <a:pPr lvl="3">
              <a:defRPr lang="ko-KR" altLang="en-US"/>
            </a:pPr>
            <a:r>
              <a:rPr lang="ko-KR" altLang="en-US"/>
              <a:t>넷째 수준</a:t>
            </a:r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371287"/>
            <a:ext cx="2918830" cy="493316"/>
          </a:xfrm>
          <a:prstGeom prst="rect">
            <a:avLst/>
          </a:prstGeom>
        </p:spPr>
        <p:txBody>
          <a:bodyPr vert="horz" lIns="90623" tIns="45311" rIns="90623" bIns="45311" anchor="b"/>
          <a:lstStyle>
            <a:lvl1pPr algn="l">
              <a:defRPr sz="1300"/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7" y="9371287"/>
            <a:ext cx="2918830" cy="493316"/>
          </a:xfrm>
          <a:prstGeom prst="rect">
            <a:avLst/>
          </a:prstGeom>
        </p:spPr>
        <p:txBody>
          <a:bodyPr vert="horz" lIns="90623" tIns="45311" rIns="90623" bIns="45311" anchor="b"/>
          <a:lstStyle>
            <a:lvl1pPr algn="r">
              <a:defRPr sz="1300"/>
            </a:lvl1pPr>
          </a:lstStyle>
          <a:p>
            <a:pPr lvl="0">
              <a:defRPr lang="ko-KR" altLang="en-US"/>
            </a:pPr>
            <a:fld id="{844EDC16-725B-4C6B-93FE-B923B40AEEE2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555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625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419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612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0013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035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35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6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972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844EDC16-725B-4C6B-93FE-B923B40AEEE2}" type="slidenum">
              <a:rPr lang="en-US" altLang="en-US"/>
              <a:pPr lvl="0">
                <a:defRPr lang="ko-KR" altLang="en-US"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7779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빈 화면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6"/>
          <p:cNvGrpSpPr>
            <a:grpSpLocks/>
          </p:cNvGrpSpPr>
          <p:nvPr userDrawn="1"/>
        </p:nvGrpSpPr>
        <p:grpSpPr bwMode="auto">
          <a:xfrm>
            <a:off x="0" y="404664"/>
            <a:ext cx="9146203" cy="36000"/>
            <a:chOff x="336550" y="723220"/>
            <a:chExt cx="9296400" cy="276225"/>
          </a:xfrm>
        </p:grpSpPr>
        <p:pic>
          <p:nvPicPr>
            <p:cNvPr id="34" name="Picture 2" descr="Y:\01_삼성물산 &amp; K-MEG\41_Q-HSE 경영전략보고 PPT\02_디자인\01_work data\07\color-bar_1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900" y="723220"/>
              <a:ext cx="8020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Y:\01_삼성물산 &amp; K-MEG\41_Q-HSE 경영전략보고 PPT\02_디자인\01_work data\07\color-bar_1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" y="723220"/>
              <a:ext cx="12763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 descr="C:\Users\User\Desktop\금강주택 CI\IX로고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67" y="6499400"/>
            <a:ext cx="1712761" cy="35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9146203" cy="328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284984"/>
            <a:ext cx="9146204" cy="3573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 userDrawn="1"/>
        </p:nvSpPr>
        <p:spPr>
          <a:xfrm>
            <a:off x="1104447" y="1318185"/>
            <a:ext cx="6937307" cy="26642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50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4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4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3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4" r:id="rId2"/>
    <p:sldLayoutId id="2147483770" r:id="rId3"/>
    <p:sldLayoutId id="2147483769" r:id="rId4"/>
    <p:sldLayoutId id="2147483650" r:id="rId5"/>
    <p:sldLayoutId id="2147483780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57571" y="1520696"/>
            <a:ext cx="8568952" cy="5037812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692696"/>
            <a:ext cx="7704856" cy="64807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 lang="ko-KR" altLang="en-US"/>
            </a:pPr>
            <a:r>
              <a:rPr lang="ko-KR" altLang="en-US" sz="3200" b="1" dirty="0">
                <a:solidFill>
                  <a:schemeClr val="bg1"/>
                </a:solidFill>
              </a:rPr>
              <a:t>노사협의체 실시 </a:t>
            </a:r>
            <a:r>
              <a:rPr lang="en-US" altLang="ko-KR" sz="3200" b="1" dirty="0">
                <a:solidFill>
                  <a:schemeClr val="bg1"/>
                </a:solidFill>
              </a:rPr>
              <a:t>(2021.04.27)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0" y="475200"/>
            <a:ext cx="9144000" cy="828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8" name="직사각형 7"/>
          <p:cNvSpPr/>
          <p:nvPr/>
        </p:nvSpPr>
        <p:spPr>
          <a:xfrm>
            <a:off x="206580" y="606174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노사협의체 현황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85524" y="1704803"/>
            <a:ext cx="79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/>
              <a:t>    [</a:t>
            </a:r>
            <a:r>
              <a:rPr lang="ko-KR" altLang="en-US" b="1" dirty="0" smtClean="0"/>
              <a:t>전회 차 노사협의체 사진대지</a:t>
            </a:r>
            <a:r>
              <a:rPr lang="en-US" altLang="ko-KR" b="1" dirty="0" smtClean="0"/>
              <a:t>]           [</a:t>
            </a:r>
            <a:r>
              <a:rPr lang="ko-KR" altLang="en-US" b="1" dirty="0" smtClean="0">
                <a:solidFill>
                  <a:srgbClr val="FF0000"/>
                </a:solidFill>
              </a:rPr>
              <a:t>법 제</a:t>
            </a:r>
            <a:r>
              <a:rPr lang="en-US" altLang="ko-KR" b="1" dirty="0" smtClean="0">
                <a:solidFill>
                  <a:srgbClr val="FF0000"/>
                </a:solidFill>
              </a:rPr>
              <a:t>75</a:t>
            </a:r>
            <a:r>
              <a:rPr lang="ko-KR" altLang="en-US" b="1" dirty="0" smtClean="0">
                <a:solidFill>
                  <a:srgbClr val="FF0000"/>
                </a:solidFill>
              </a:rPr>
              <a:t>조 노사협의체의 구성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2108329"/>
            <a:ext cx="3852428" cy="412898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23" y="2074136"/>
            <a:ext cx="4075033" cy="41631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4" y="4383405"/>
            <a:ext cx="1836204" cy="149386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03" y="4396066"/>
            <a:ext cx="1831366" cy="148120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2354102"/>
            <a:ext cx="1836204" cy="14349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2" y="4396066"/>
            <a:ext cx="1836205" cy="148120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87" y="4396066"/>
            <a:ext cx="1838404" cy="148120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87" y="2347239"/>
            <a:ext cx="1838404" cy="14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65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47208" y="1380986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근로자에 대한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안전보건교육에 관한 </a:t>
            </a:r>
            <a:r>
              <a:rPr lang="ko-KR" altLang="en-US" sz="2000" b="1" dirty="0">
                <a:solidFill>
                  <a:schemeClr val="tx1"/>
                </a:solidFill>
              </a:rPr>
              <a:t>사항 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432556" y="1972275"/>
            <a:ext cx="5112568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</a:t>
            </a:r>
          </a:p>
          <a:p>
            <a:pPr algn="ctr"/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32" y="1844824"/>
            <a:ext cx="724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/>
              <a:t> </a:t>
            </a:r>
            <a:r>
              <a:rPr lang="ko-KR" altLang="en-US" sz="1600" b="1" dirty="0">
                <a:solidFill>
                  <a:srgbClr val="0000FF"/>
                </a:solidFill>
              </a:rPr>
              <a:t>현신규 투입교육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시간준수 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(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오전 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07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시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)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 실시의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41" y="2329512"/>
            <a:ext cx="3853547" cy="195878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2310829"/>
            <a:ext cx="3888432" cy="19774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66" y="4379128"/>
            <a:ext cx="3866722" cy="193019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12" y="4400580"/>
            <a:ext cx="3888432" cy="19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4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87524" y="1374051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111659" y="1895994"/>
            <a:ext cx="306136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859" y="1849997"/>
            <a:ext cx="8284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/>
              <a:t> </a:t>
            </a:r>
            <a:r>
              <a:rPr lang="ko-KR" altLang="en-US" sz="1600" b="1" dirty="0">
                <a:solidFill>
                  <a:srgbClr val="0000FF"/>
                </a:solidFill>
              </a:rPr>
              <a:t>각 업체 특수검진 실시 후 한달 후 결과보고 하여 자체보관 및 동원개발에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보고의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4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근로자의 건강진단 및 건강관리에 관한 사항 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83448"/>
            <a:ext cx="3100795" cy="402587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79" y="2213221"/>
            <a:ext cx="2844316" cy="249237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836" y="4449022"/>
            <a:ext cx="2871259" cy="196125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038" y="2244208"/>
            <a:ext cx="2472185" cy="41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3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87524" y="1374051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111659" y="1895994"/>
            <a:ext cx="306136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t="1851" b="10531"/>
          <a:stretch/>
        </p:blipFill>
        <p:spPr>
          <a:xfrm rot="16200000">
            <a:off x="422470" y="2375814"/>
            <a:ext cx="4125944" cy="37410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04491" y="3163421"/>
            <a:ext cx="4125945" cy="217859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56979" y="3253840"/>
            <a:ext cx="4134477" cy="19764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75656" y="4041068"/>
            <a:ext cx="1908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장비 작업계획서</a:t>
            </a:r>
            <a:endParaRPr lang="ko-KR" altLang="en-US" sz="1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5487" y="4339887"/>
            <a:ext cx="1696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지게차 작업계획서</a:t>
            </a:r>
            <a:endParaRPr lang="ko-KR" altLang="en-US" sz="1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1300" y="4493776"/>
            <a:ext cx="173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조출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작업계획서</a:t>
            </a:r>
            <a:endParaRPr lang="ko-KR" altLang="en-US" sz="1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8332" y="1844824"/>
            <a:ext cx="724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/>
              <a:t>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작업계획서 활성화의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중대재해의 원인조사 및 재발방지대책 수립에 관한 사항 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9665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87524" y="1374051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111659" y="1895994"/>
            <a:ext cx="3061362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b="1" dirty="0" smtClean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7544" y="1757497"/>
            <a:ext cx="724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/>
              <a:t> </a:t>
            </a:r>
            <a:r>
              <a:rPr lang="ko-KR" altLang="en-US" sz="1600" b="1" dirty="0">
                <a:solidFill>
                  <a:srgbClr val="0000FF"/>
                </a:solidFill>
              </a:rPr>
              <a:t>자율적인 </a:t>
            </a:r>
            <a:r>
              <a:rPr lang="ko-KR" altLang="en-US" sz="1600" b="1" dirty="0" err="1">
                <a:solidFill>
                  <a:srgbClr val="0000FF"/>
                </a:solidFill>
              </a:rPr>
              <a:t>공도구</a:t>
            </a:r>
            <a:r>
              <a:rPr lang="ko-KR" altLang="en-US" sz="1600" b="1" dirty="0">
                <a:solidFill>
                  <a:srgbClr val="0000FF"/>
                </a:solidFill>
              </a:rPr>
              <a:t> 점검하여 밴드에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등재의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359532" y="1675440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 smtClean="0">
                <a:solidFill>
                  <a:schemeClr val="tx1"/>
                </a:solidFill>
              </a:rPr>
              <a:t>7.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600" b="1" dirty="0">
                <a:solidFill>
                  <a:schemeClr val="tx1"/>
                </a:solidFill>
              </a:rPr>
              <a:t>유해하거나 위험한 기계</a:t>
            </a:r>
            <a:r>
              <a:rPr lang="en-US" altLang="ko-KR" sz="1600" b="1" dirty="0">
                <a:solidFill>
                  <a:schemeClr val="tx1"/>
                </a:solidFill>
              </a:rPr>
              <a:t>.</a:t>
            </a:r>
            <a:r>
              <a:rPr lang="ko-KR" altLang="en-US" sz="1600" b="1" dirty="0">
                <a:solidFill>
                  <a:schemeClr val="tx1"/>
                </a:solidFill>
              </a:rPr>
              <a:t>기구 설비를 도입한 경우 안전 및 보건관련 조치에 관한 사항</a:t>
            </a:r>
          </a:p>
          <a:p>
            <a:endParaRPr lang="ko-KR" altLang="en-US" sz="1600" b="1" dirty="0">
              <a:solidFill>
                <a:schemeClr val="tx1"/>
              </a:solidFill>
            </a:endParaRPr>
          </a:p>
          <a:p>
            <a:pPr algn="ctr"/>
            <a:endParaRPr lang="ko-KR" altLang="en-US" sz="20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" y="2161661"/>
            <a:ext cx="1836204" cy="198741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783" y="2161661"/>
            <a:ext cx="1943197" cy="19874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20" y="4203253"/>
            <a:ext cx="1836204" cy="219825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783" y="4224459"/>
            <a:ext cx="1943197" cy="21770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639" y="2161661"/>
            <a:ext cx="2066406" cy="197909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700" y="4242167"/>
            <a:ext cx="2057345" cy="215934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411" y="2162725"/>
            <a:ext cx="2149698" cy="198635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892" y="4224459"/>
            <a:ext cx="2174217" cy="217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43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7441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40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en-US"/>
            </a:pPr>
            <a:r>
              <a:rPr lang="ko-KR" altLang="en-US" sz="5400" b="1" i="0" kern="0" spc="5" dirty="0" smtClean="0">
                <a:ln w="18000">
                  <a:solidFill>
                    <a:prstClr val="white"/>
                  </a:solidFill>
                  <a:prstDash val="solid"/>
                  <a:miter/>
                </a:ln>
                <a:solidFill>
                  <a:srgbClr val="1F497D">
                    <a:lumMod val="75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ea"/>
              </a:rPr>
              <a:t>금회 차 </a:t>
            </a:r>
            <a:r>
              <a:rPr lang="ko-KR" altLang="en-US" sz="5400" b="1" i="0" kern="0" spc="5" dirty="0">
                <a:ln w="18000">
                  <a:solidFill>
                    <a:prstClr val="white"/>
                  </a:solidFill>
                  <a:prstDash val="solid"/>
                  <a:miter/>
                </a:ln>
                <a:solidFill>
                  <a:srgbClr val="1F497D">
                    <a:lumMod val="75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ea"/>
              </a:rPr>
              <a:t>회의사항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274" y="1445920"/>
            <a:ext cx="8568952" cy="518173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4090" y="35266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47986" y="568003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구성 </a:t>
            </a:r>
            <a:r>
              <a:rPr lang="en-US" altLang="ko-KR" sz="2400" b="1" dirty="0" smtClean="0"/>
              <a:t>(10</a:t>
            </a:r>
            <a:r>
              <a:rPr lang="ko-KR" altLang="en-US" sz="2400" b="1" dirty="0" smtClean="0"/>
              <a:t>월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3395590" y="1510824"/>
          <a:ext cx="23285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538"/>
              </a:tblGrid>
              <a:tr h="3599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/>
                        <a:t>노사협의체 조직도</a:t>
                      </a:r>
                      <a:endParaRPr lang="ko-KR" altLang="en-US" sz="20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4493712" y="1772816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231233" y="2145384"/>
            <a:ext cx="4753035" cy="903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231233" y="2115764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984268" y="2096852"/>
            <a:ext cx="0" cy="41236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445739" y="2968712"/>
          <a:ext cx="37309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사용자 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64971" y="2966781"/>
          <a:ext cx="37441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34"/>
                <a:gridCol w="1248034"/>
                <a:gridCol w="124803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근로자위원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/>
          </p:nvPr>
        </p:nvGraphicFramePr>
        <p:xfrm>
          <a:off x="445738" y="2509217"/>
          <a:ext cx="3730972" cy="45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972"/>
              </a:tblGrid>
              <a:tr h="457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사용자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/>
          </p:nvPr>
        </p:nvGraphicFramePr>
        <p:xfrm>
          <a:off x="4964971" y="2518588"/>
          <a:ext cx="3744102" cy="44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02"/>
              </a:tblGrid>
              <a:tr h="4462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근로자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696889"/>
              </p:ext>
            </p:extLst>
          </p:nvPr>
        </p:nvGraphicFramePr>
        <p:xfrm>
          <a:off x="4971536" y="3337621"/>
          <a:ext cx="3730971" cy="300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근로자대표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이종호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정재근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조남규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원용철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이기수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이승만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  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전기호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 bwMode="auto">
          <a:xfrm>
            <a:off x="66038" y="420504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341634"/>
              </p:ext>
            </p:extLst>
          </p:nvPr>
        </p:nvGraphicFramePr>
        <p:xfrm>
          <a:off x="445738" y="3368749"/>
          <a:ext cx="373097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사용자대표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장종민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안전관리자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최현철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보건관리자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최은서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거송에이앤디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오성재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다인개발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심덕보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용마루건설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조한주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광진개발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김현모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미래지앤씨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박군철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512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016732"/>
            <a:ext cx="9144000" cy="58412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07961"/>
            <a:ext cx="8568952" cy="5469411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4776"/>
            <a:ext cx="9144000" cy="6387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55148" y="715535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금회 차 노사협의체 </a:t>
            </a:r>
            <a:r>
              <a:rPr lang="ko-KR" altLang="en-US" sz="2400" b="1" dirty="0"/>
              <a:t>심의 의결 사항</a:t>
            </a:r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71580" y="639948"/>
            <a:ext cx="611988" cy="554283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3" name="표 2">
            <a:extLst>
              <a:ext uri="{FF2B5EF4-FFF2-40B4-BE49-F238E27FC236}">
                <a16:creationId xmlns="" xmlns:a16="http://schemas.microsoft.com/office/drawing/2014/main" id="{04274EC6-DA1A-4896-8635-48BC71BF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48218"/>
              </p:ext>
            </p:extLst>
          </p:nvPr>
        </p:nvGraphicFramePr>
        <p:xfrm>
          <a:off x="585781" y="1357533"/>
          <a:ext cx="7972438" cy="171753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84332">
                  <a:extLst>
                    <a:ext uri="{9D8B030D-6E8A-4147-A177-3AD203B41FA5}">
                      <a16:colId xmlns="" xmlns:a16="http://schemas.microsoft.com/office/drawing/2014/main" val="3846474349"/>
                    </a:ext>
                  </a:extLst>
                </a:gridCol>
                <a:gridCol w="2259228">
                  <a:extLst>
                    <a:ext uri="{9D8B030D-6E8A-4147-A177-3AD203B41FA5}">
                      <a16:colId xmlns="" xmlns:a16="http://schemas.microsoft.com/office/drawing/2014/main" val="1782384917"/>
                    </a:ext>
                  </a:extLst>
                </a:gridCol>
                <a:gridCol w="2930786">
                  <a:extLst>
                    <a:ext uri="{9D8B030D-6E8A-4147-A177-3AD203B41FA5}">
                      <a16:colId xmlns="" xmlns:a16="http://schemas.microsoft.com/office/drawing/2014/main" val="327424528"/>
                    </a:ext>
                  </a:extLst>
                </a:gridCol>
                <a:gridCol w="1325831">
                  <a:extLst>
                    <a:ext uri="{9D8B030D-6E8A-4147-A177-3AD203B41FA5}">
                      <a16:colId xmlns="" xmlns:a16="http://schemas.microsoft.com/office/drawing/2014/main" val="1323634598"/>
                    </a:ext>
                  </a:extLst>
                </a:gridCol>
                <a:gridCol w="872261">
                  <a:extLst>
                    <a:ext uri="{9D8B030D-6E8A-4147-A177-3AD203B41FA5}">
                      <a16:colId xmlns="" xmlns:a16="http://schemas.microsoft.com/office/drawing/2014/main" val="2132172757"/>
                    </a:ext>
                  </a:extLst>
                </a:gridCol>
              </a:tblGrid>
              <a:tr h="294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No.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안건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이행현황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찬성</a:t>
                      </a:r>
                      <a:r>
                        <a:rPr lang="en-US" altLang="ko-KR" sz="1050" dirty="0" smtClean="0"/>
                        <a:t>/</a:t>
                      </a:r>
                      <a:r>
                        <a:rPr lang="ko-KR" altLang="en-US" sz="1050" dirty="0" smtClean="0"/>
                        <a:t>반대</a:t>
                      </a:r>
                      <a:endParaRPr lang="ko-KR" altLang="en-US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508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사업장의 산업재해 예방계획의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수립에 관한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회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합동점검에서 골조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마감으로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회로 분리하여 실시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  <a:p>
                      <a:pPr algn="ctr" latinLnBrk="1"/>
                      <a:endParaRPr lang="ko-KR" altLang="en-US" sz="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7036190"/>
                  </a:ext>
                </a:extLst>
              </a:tr>
              <a:tr h="8619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/>
                        <a:t>안전보건관리규정의 작성 및 변경에 관한 사항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사용자 위원 및 근로자위원 변경의 건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112770"/>
              </p:ext>
            </p:extLst>
          </p:nvPr>
        </p:nvGraphicFramePr>
        <p:xfrm>
          <a:off x="585781" y="3124644"/>
          <a:ext cx="7979256" cy="3225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2268252"/>
                <a:gridCol w="2938696"/>
                <a:gridCol w="1302960"/>
                <a:gridCol w="893284"/>
              </a:tblGrid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근로자에 대한 안전보건교육에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       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기존동일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/>
                        <a:t>명 찬성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493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근로자의 건강진단 및 건강관리에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24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년 하반기 특수검진 출장검진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개별실시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24</a:t>
                      </a:r>
                      <a:r>
                        <a:rPr lang="ko-KR" altLang="en-US" sz="1000" b="1" baseline="0" smtClean="0">
                          <a:solidFill>
                            <a:srgbClr val="FF0000"/>
                          </a:solidFill>
                        </a:rPr>
                        <a:t>년 하반기 작업환경측정 실시의 건 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5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중대재해의 원인조사 및 재발방지대책 수립에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       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기존동일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911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6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산업재해에 관한 통계의 기록 및 유지에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       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기존동일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“</a:t>
                      </a: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702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7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유해하거나 위험한 기계</a:t>
                      </a:r>
                      <a:r>
                        <a:rPr lang="en-US" altLang="ko-KR" sz="1000" b="1" dirty="0" smtClean="0"/>
                        <a:t>.</a:t>
                      </a:r>
                      <a:r>
                        <a:rPr lang="ko-KR" altLang="en-US" sz="1000" b="1" dirty="0" smtClean="0"/>
                        <a:t>기구 설비를 도입한 경우 안전 및 보건관련 조치에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공도구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자율안전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점검대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현 위치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105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동 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지하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1  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층 탄력적으로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점검대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이동설치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93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8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그 밖에 해당 사업장 근로자의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ko-KR" altLang="en-US" sz="1000" b="1" dirty="0" smtClean="0"/>
                        <a:t>안전과 보건을 유지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증진시키기 위하여 필요한 사항 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/>
                        <a:t>                       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07149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48780"/>
            <a:ext cx="8568952" cy="504056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금</a:t>
            </a:r>
            <a:r>
              <a:rPr lang="ko-KR" altLang="en-US" sz="2400" b="1" dirty="0" smtClean="0"/>
              <a:t>회 차 노사협의체 협의사항 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481653"/>
              </p:ext>
            </p:extLst>
          </p:nvPr>
        </p:nvGraphicFramePr>
        <p:xfrm>
          <a:off x="472994" y="1556794"/>
          <a:ext cx="8264566" cy="4918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283"/>
                <a:gridCol w="4132283"/>
              </a:tblGrid>
              <a:tr h="5836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내용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비고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95514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안전조회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T.B.M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06:50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~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작업의 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소음관련 작업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07:00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부터 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*24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년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월 실시한 노사협의체 심의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의결사항 참조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* (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갑지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참조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ko-KR" altLang="en-US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아침조회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전 관리감독자 및 근로자 참석독려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!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실시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TBM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실시 후 투입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신규채용자 교육이수 및 기초안전보건교육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이수증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확인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배치 전 검진 및 특수검진 철저히 이행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특수형태 근로종사자 교육 철저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휴대전화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 및 단체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카톡방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사용 및 활성화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관리철저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비상연락망 가동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자율안전컨설팅 실시 후 전 근로자 및 관리감독자 교육실시</a:t>
                      </a:r>
                    </a:p>
                    <a:p>
                      <a:pPr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주기적으로 연락방법을 가동하여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작업장 간 연락이 용이하도록 할 것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교육장 및 현장사무실에 비상연락망 부착관리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밴드에 등재된 부적합 사항 즉시 조치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실행력 강화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호각 및 메가폰 등을 사용하여 비상 시 주변을 환기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지정장소로 이동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비상사태훈련 시나리오에 따른 대피 숙지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온열질환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예방을 위한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쿨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스카프 지급완료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필요 시 무전기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신호수 직종에 호각 분출 및 관리철저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신호수 직무에 관한 전문적인 교육을 지속적으로 주지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5661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체계의 현장 정착으로 각 협력업체의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관리감독자 및 현장소장의 위험요소에 대한 개선조치 이행 철저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위험성평가 개선조치 이행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점검표를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주 단위로 체크하여 실시 운영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시 위험등급에 관해 위험요소 및 안전대책 전파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전파 및 내용 공유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참여 및 개선조치 등록 이행 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0428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개월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회 노사협의체 및 노사합동점검실시 회의결과 기록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보존 게시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도급인 간 무선연락을 실시하여 작업공정의 조정 및 회의 시 결정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내용전파 및 산업재해 예방 건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 구성원 공유 및 숙지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위험등급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차등관리하여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고위험등급의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경우 즉시 개선조치 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작업변경 시 내용변경에 따른 교육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신규자 교육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및 정기교육 시 당 현장 사고사례 및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공종별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타사 사고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사례를 전파하여 근로자 안전의식 제고 독려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업체별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뇌심혈관질환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고위험근로자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목록화 및 건강상태 수시 확인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28747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91022" y="1459888"/>
            <a:ext cx="8568952" cy="500455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 건의사항 및 전달사항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5124" y="5913276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 </a:t>
            </a:r>
            <a:endParaRPr lang="ko-KR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47564" y="1880828"/>
            <a:ext cx="7812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특이사항 없음 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sz="1400" b="1" dirty="0" smtClean="0">
                <a:solidFill>
                  <a:srgbClr val="FF0000"/>
                </a:solidFill>
              </a:rPr>
              <a:t>*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아침조회 시 언제든지 근로자청취의견 확인 중이니 언제든지 문의 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하실것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r>
              <a:rPr lang="en-US" altLang="ko-KR" sz="1400" b="1" dirty="0">
                <a:solidFill>
                  <a:srgbClr val="FF0000"/>
                </a:solidFill>
              </a:rPr>
              <a:t>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매일 아침조회 시 발언권 및 건의사항 등 근로자의견 확인 중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)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969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57250"/>
            <a:ext cx="8455916" cy="5201258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33781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323106" y="529250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노사협의체 </a:t>
            </a:r>
            <a:r>
              <a:rPr lang="ko-KR" altLang="en-US" sz="2400" b="1" dirty="0" smtClean="0"/>
              <a:t>사진대지 </a:t>
            </a:r>
            <a:endParaRPr lang="ko-KR" altLang="en-US" sz="2400" b="1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xmlns="" id="{113CC722-4221-4E55-8D84-37E064EA3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56496"/>
              </p:ext>
            </p:extLst>
          </p:nvPr>
        </p:nvGraphicFramePr>
        <p:xfrm>
          <a:off x="4664767" y="4143325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심의</a:t>
                      </a:r>
                      <a:r>
                        <a:rPr kumimoji="0" lang="en-US" altLang="ko-KR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의결사항 동의여부</a:t>
                      </a: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B17A040D-27D9-4D86-844B-65BE2FAAE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840209"/>
              </p:ext>
            </p:extLst>
          </p:nvPr>
        </p:nvGraphicFramePr>
        <p:xfrm>
          <a:off x="4653955" y="1604266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노사협의체 회의 전경 </a:t>
                      </a:r>
                      <a:r>
                        <a:rPr kumimoji="0" lang="en-US" altLang="ko-KR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</a:t>
                      </a:r>
                      <a:endParaRPr kumimoji="0" lang="ko-KR" alt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xmlns="" id="{9E58A3F3-EC46-4F35-87E9-6909D0B2A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09780"/>
              </p:ext>
            </p:extLst>
          </p:nvPr>
        </p:nvGraphicFramePr>
        <p:xfrm>
          <a:off x="717473" y="1611698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노사협의체 회의 전경</a:t>
                      </a:r>
                      <a:r>
                        <a:rPr kumimoji="0" lang="en-US" altLang="ko-KR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ko-KR" alt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xmlns="" id="{84EF2259-5F6F-4103-A14D-E1F59D35E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038393"/>
              </p:ext>
            </p:extLst>
          </p:nvPr>
        </p:nvGraphicFramePr>
        <p:xfrm>
          <a:off x="717473" y="4122658"/>
          <a:ext cx="3624656" cy="2283195"/>
        </p:xfrm>
        <a:graphic>
          <a:graphicData uri="http://schemas.openxmlformats.org/drawingml/2006/table">
            <a:tbl>
              <a:tblPr/>
              <a:tblGrid>
                <a:gridCol w="409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5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3258">
                <a:tc gridSpan="2"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사진 </a:t>
                      </a: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765938"/>
                  </a:ext>
                </a:extLst>
              </a:tr>
              <a:tr h="1684122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594" marR="6594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8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내 용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노사협의체 회의 전경 </a:t>
                      </a:r>
                      <a:r>
                        <a:rPr kumimoji="0" lang="en-US" altLang="ko-KR" sz="105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</a:t>
                      </a:r>
                      <a:endParaRPr kumimoji="0" lang="ko-KR" altLang="en-US" sz="105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87" marR="6087" marT="11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53921"/>
            <a:ext cx="3325538" cy="143907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028" y="1991588"/>
            <a:ext cx="3312368" cy="140140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401108"/>
            <a:ext cx="3347162" cy="15121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028" y="4419917"/>
            <a:ext cx="3312367" cy="14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28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23528" y="1448780"/>
            <a:ext cx="8568952" cy="5076564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b="1"/>
              <a:t>사협의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0" y="32184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8" name="직사각형 7"/>
          <p:cNvSpPr/>
          <p:nvPr/>
        </p:nvSpPr>
        <p:spPr>
          <a:xfrm>
            <a:off x="215516" y="493680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/>
              <a:t>노사협의체 내용 전파 및 게시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467544" y="1602925"/>
            <a:ext cx="79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/>
              <a:t>[</a:t>
            </a:r>
            <a:r>
              <a:rPr lang="ko-KR" altLang="en-US" b="1" dirty="0" smtClean="0"/>
              <a:t>전회 차 </a:t>
            </a:r>
            <a:r>
              <a:rPr lang="ko-KR" altLang="en-US" b="1" dirty="0"/>
              <a:t>노사협의체 </a:t>
            </a:r>
            <a:r>
              <a:rPr lang="ko-KR" altLang="en-US" b="1" dirty="0" err="1"/>
              <a:t>심의</a:t>
            </a:r>
            <a:r>
              <a:rPr lang="ko-KR" altLang="en-US" dirty="0" err="1"/>
              <a:t>ㆍ</a:t>
            </a:r>
            <a:r>
              <a:rPr lang="ko-KR" altLang="en-US" b="1" dirty="0" err="1"/>
              <a:t>의결사항</a:t>
            </a:r>
            <a:r>
              <a:rPr lang="ko-KR" altLang="en-US" b="1" dirty="0"/>
              <a:t> </a:t>
            </a:r>
            <a:r>
              <a:rPr lang="ko-KR" altLang="en-US" b="1" dirty="0" smtClean="0"/>
              <a:t>게시 및 전파 현황</a:t>
            </a:r>
            <a:r>
              <a:rPr lang="en-US" altLang="ko-KR" b="1" dirty="0" smtClean="0"/>
              <a:t>]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103" y="5550395"/>
            <a:ext cx="24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노사협의체 내용전파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현장 안전보건게시판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93207" y="5550394"/>
            <a:ext cx="241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/>
              <a:t>노사협의체 내용전파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안전보건교육장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201" y="2126402"/>
            <a:ext cx="4185260" cy="318342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201" y="2126402"/>
            <a:ext cx="2068567" cy="317424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12" y="2126402"/>
            <a:ext cx="3882070" cy="318342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/>
          <a:srcRect t="25156"/>
          <a:stretch/>
        </p:blipFill>
        <p:spPr>
          <a:xfrm>
            <a:off x="2410508" y="2126402"/>
            <a:ext cx="1936675" cy="31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98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39489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628800"/>
            <a:ext cx="8568952" cy="522920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215516" y="762464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비상대피로</a:t>
            </a:r>
            <a:endParaRPr lang="ko-KR" altLang="en-US" sz="2800" b="1" dirty="0"/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75" y="1736812"/>
            <a:ext cx="8273589" cy="5004555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6420369" y="6469634"/>
            <a:ext cx="2191251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노유자시설</a:t>
            </a:r>
            <a:r>
              <a:rPr lang="ko-KR" altLang="en-US" sz="1100" dirty="0" smtClean="0">
                <a:solidFill>
                  <a:schemeClr val="tx1"/>
                </a:solidFill>
              </a:rPr>
              <a:t> 및 근린생활시설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pic>
        <p:nvPicPr>
          <p:cNvPr id="65" name="그림 64" descr="녹색, 표지판, 실외, 텍스트이(가) 표시된 사진&#10;&#10;자동 생성된 설명">
            <a:extLst>
              <a:ext uri="{FF2B5EF4-FFF2-40B4-BE49-F238E27FC236}">
                <a16:creationId xmlns="" xmlns:a16="http://schemas.microsoft.com/office/drawing/2014/main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658699"/>
            <a:ext cx="482816" cy="715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4" name="직사각형 53"/>
          <p:cNvSpPr/>
          <p:nvPr/>
        </p:nvSpPr>
        <p:spPr>
          <a:xfrm>
            <a:off x="2830891" y="2602556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105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295636" y="3946156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103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5040052" y="4252065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102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3493949" y="3529116"/>
            <a:ext cx="847450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104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1582" y="5265304"/>
            <a:ext cx="209335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FFFF00"/>
                </a:solidFill>
              </a:rPr>
              <a:t>각 동 지하</a:t>
            </a:r>
            <a:r>
              <a:rPr lang="en-US" altLang="ko-KR" sz="1400" b="1" dirty="0" smtClean="0">
                <a:solidFill>
                  <a:srgbClr val="FFFF00"/>
                </a:solidFill>
              </a:rPr>
              <a:t>3</a:t>
            </a:r>
            <a:r>
              <a:rPr lang="ko-KR" altLang="en-US" sz="1400" b="1" dirty="0" smtClean="0">
                <a:solidFill>
                  <a:srgbClr val="FFFF00"/>
                </a:solidFill>
              </a:rPr>
              <a:t>층으로 이동</a:t>
            </a:r>
            <a:endParaRPr lang="ko-KR" altLang="en-US" sz="1400" b="1" dirty="0">
              <a:solidFill>
                <a:srgbClr val="FFFF00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668544" y="4530060"/>
            <a:ext cx="847450" cy="22916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101</a:t>
            </a:r>
            <a:r>
              <a:rPr lang="ko-KR" altLang="en-US" sz="1400" dirty="0" smtClean="0">
                <a:solidFill>
                  <a:schemeClr val="tx1"/>
                </a:solidFill>
              </a:rPr>
              <a:t>동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25" name="직선 화살표 연결선 24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3852486" y="5775828"/>
            <a:ext cx="3280248" cy="235053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7173704" y="5157192"/>
            <a:ext cx="342290" cy="680650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직선 화살표 연결선 65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1907704" y="4513469"/>
            <a:ext cx="2195470" cy="535642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 flipV="1">
            <a:off x="3917674" y="6241623"/>
            <a:ext cx="1673178" cy="237361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913874" y="5649984"/>
            <a:ext cx="1713910" cy="15323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666089" y="3709639"/>
            <a:ext cx="1404345" cy="650438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="" xmlns:a16="http://schemas.microsoft.com/office/drawing/2014/main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754263" y="4050647"/>
            <a:ext cx="1764442" cy="124516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5256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528" y="1448688"/>
            <a:ext cx="8568952" cy="510982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0" y="339403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221094" y="620688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진행순서</a:t>
            </a:r>
            <a:endParaRPr lang="ko-KR" altLang="en-US" sz="2400" b="1" dirty="0"/>
          </a:p>
        </p:txBody>
      </p:sp>
      <p:grpSp>
        <p:nvGrpSpPr>
          <p:cNvPr id="24" name="그룹 14"/>
          <p:cNvGrpSpPr/>
          <p:nvPr/>
        </p:nvGrpSpPr>
        <p:grpSpPr>
          <a:xfrm>
            <a:off x="827584" y="2490104"/>
            <a:ext cx="7596844" cy="584775"/>
            <a:chOff x="899592" y="1674252"/>
            <a:chExt cx="4586304" cy="584775"/>
          </a:xfrm>
        </p:grpSpPr>
        <p:sp>
          <p:nvSpPr>
            <p:cNvPr id="25" name="Rectangle 2"/>
            <p:cNvSpPr>
              <a:spLocks noChangeArrowheads="1"/>
            </p:cNvSpPr>
            <p:nvPr/>
          </p:nvSpPr>
          <p:spPr>
            <a:xfrm>
              <a:off x="899592" y="1792014"/>
              <a:ext cx="293059" cy="349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9991" tIns="46795" rIns="89991" bIns="46795" anchor="ctr"/>
            <a:lstStyle/>
            <a:p>
              <a:pPr algn="ctr" eaLnBrk="0" hangingPunct="0">
                <a:defRPr lang="ko-KR"/>
              </a:pPr>
              <a:r>
                <a:rPr lang="en-US" altLang="ko-KR" dirty="0">
                  <a:solidFill>
                    <a:schemeClr val="bg1"/>
                  </a:solidFill>
                  <a:latin typeface="맑은 고딕"/>
                  <a:ea typeface="맑은 고딕"/>
                </a:rPr>
                <a:t>1</a:t>
              </a:r>
            </a:p>
          </p:txBody>
        </p:sp>
        <p:sp>
          <p:nvSpPr>
            <p:cNvPr id="26" name="TextBox 32"/>
            <p:cNvSpPr txBox="1"/>
            <p:nvPr/>
          </p:nvSpPr>
          <p:spPr>
            <a:xfrm>
              <a:off x="1254492" y="1799661"/>
              <a:ext cx="37708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indent="-266700" defTabSz="306388" eaLnBrk="0" hangingPunct="0">
                <a:spcBef>
                  <a:spcPct val="20000"/>
                </a:spcBef>
                <a:defRPr lang="ko-KR"/>
              </a:pPr>
              <a:r>
                <a:rPr lang="ko-KR" altLang="en-US" sz="2000" b="1" dirty="0" smtClean="0">
                  <a:latin typeface="맑은 고딕"/>
                  <a:ea typeface="맑은 고딕"/>
                </a:rPr>
                <a:t>노사 협의체 구성 및 전회 차 </a:t>
              </a:r>
              <a:r>
                <a:rPr lang="ko-KR" altLang="en-US" sz="2000" b="1" dirty="0" err="1"/>
                <a:t>심의</a:t>
              </a:r>
              <a:r>
                <a:rPr lang="ko-KR" altLang="en-US" sz="2000" dirty="0" err="1"/>
                <a:t>ㆍ</a:t>
              </a:r>
              <a:r>
                <a:rPr lang="ko-KR" altLang="en-US" sz="2000" b="1" dirty="0" err="1"/>
                <a:t>의결사항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 </a:t>
              </a:r>
              <a:endParaRPr lang="ko-KR" altLang="en-US" sz="2000" b="1" dirty="0">
                <a:latin typeface="맑은 고딕"/>
                <a:ea typeface="맑은 고딕"/>
              </a:endParaRPr>
            </a:p>
          </p:txBody>
        </p:sp>
        <p:sp>
          <p:nvSpPr>
            <p:cNvPr id="27" name="직사각형 33"/>
            <p:cNvSpPr/>
            <p:nvPr/>
          </p:nvSpPr>
          <p:spPr>
            <a:xfrm>
              <a:off x="5301165" y="1674252"/>
              <a:ext cx="184731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266700" indent="-266700" defTabSz="306388" eaLnBrk="0" hangingPunct="0">
                <a:lnSpc>
                  <a:spcPct val="200000"/>
                </a:lnSpc>
                <a:spcBef>
                  <a:spcPct val="20000"/>
                </a:spcBef>
                <a:defRPr lang="ko-KR"/>
              </a:pPr>
              <a:endParaRPr lang="en-US" altLang="ko-KR" sz="1600" b="1" dirty="0">
                <a:latin typeface="나눔고딕 ExtraBold"/>
                <a:ea typeface="나눔고딕 ExtraBold"/>
              </a:endParaRPr>
            </a:p>
          </p:txBody>
        </p:sp>
      </p:grpSp>
      <p:grpSp>
        <p:nvGrpSpPr>
          <p:cNvPr id="28" name="그룹 15"/>
          <p:cNvGrpSpPr/>
          <p:nvPr/>
        </p:nvGrpSpPr>
        <p:grpSpPr>
          <a:xfrm>
            <a:off x="827584" y="3285071"/>
            <a:ext cx="5534842" cy="400110"/>
            <a:chOff x="899592" y="2576222"/>
            <a:chExt cx="5534841" cy="400110"/>
          </a:xfrm>
        </p:grpSpPr>
        <p:sp>
          <p:nvSpPr>
            <p:cNvPr id="29" name="Rectangle 4"/>
            <p:cNvSpPr>
              <a:spLocks noChangeArrowheads="1"/>
            </p:cNvSpPr>
            <p:nvPr/>
          </p:nvSpPr>
          <p:spPr>
            <a:xfrm>
              <a:off x="899592" y="2601652"/>
              <a:ext cx="447587" cy="349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9991" tIns="46795" rIns="89991" bIns="46795" anchor="ctr"/>
            <a:lstStyle/>
            <a:p>
              <a:pPr algn="ctr" eaLnBrk="0" hangingPunct="0">
                <a:defRPr lang="ko-KR"/>
              </a:pPr>
              <a:r>
                <a:rPr lang="en-US" altLang="ko-KR" dirty="0">
                  <a:solidFill>
                    <a:schemeClr val="bg1"/>
                  </a:solidFill>
                  <a:latin typeface="맑은 고딕"/>
                  <a:ea typeface="맑은 고딕"/>
                </a:rPr>
                <a:t>2</a:t>
              </a:r>
            </a:p>
          </p:txBody>
        </p:sp>
        <p:sp>
          <p:nvSpPr>
            <p:cNvPr id="30" name="직사각형 30"/>
            <p:cNvSpPr/>
            <p:nvPr/>
          </p:nvSpPr>
          <p:spPr>
            <a:xfrm>
              <a:off x="1530335" y="2576222"/>
              <a:ext cx="4904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 defTabSz="306388" eaLnBrk="0" hangingPunct="0">
                <a:spcBef>
                  <a:spcPct val="20000"/>
                </a:spcBef>
                <a:defRPr lang="ko-KR"/>
              </a:pPr>
              <a:r>
                <a:rPr lang="en-US" altLang="ko-KR" sz="2000" b="1" dirty="0" smtClean="0">
                  <a:latin typeface="맑은 고딕"/>
                  <a:ea typeface="맑은 고딕"/>
                </a:rPr>
                <a:t>2024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년 </a:t>
              </a:r>
              <a:r>
                <a:rPr lang="en-US" altLang="ko-KR" sz="2000" b="1" dirty="0" smtClean="0">
                  <a:latin typeface="맑은 고딕"/>
                  <a:ea typeface="맑은 고딕"/>
                </a:rPr>
                <a:t>08</a:t>
              </a:r>
              <a:r>
                <a:rPr lang="ko-KR" altLang="en-US" sz="2000" b="1" dirty="0" smtClean="0">
                  <a:latin typeface="맑은 고딕"/>
                  <a:ea typeface="맑은 고딕"/>
                </a:rPr>
                <a:t>월 </a:t>
              </a:r>
              <a:r>
                <a:rPr lang="ko-KR" altLang="en-US" sz="2000" b="1" dirty="0" err="1"/>
                <a:t>심의</a:t>
              </a:r>
              <a:r>
                <a:rPr lang="ko-KR" altLang="en-US" sz="2000" dirty="0" err="1"/>
                <a:t>ㆍ</a:t>
              </a:r>
              <a:r>
                <a:rPr lang="ko-KR" altLang="en-US" sz="2000" b="1" dirty="0" err="1"/>
                <a:t>의결사항</a:t>
              </a:r>
              <a:r>
                <a:rPr lang="ko-KR" altLang="en-US" sz="2000" b="1" dirty="0"/>
                <a:t> </a:t>
              </a:r>
              <a:r>
                <a:rPr lang="en-US" altLang="ko-KR" sz="2000" b="1" dirty="0" smtClean="0">
                  <a:solidFill>
                    <a:srgbClr val="FF0000"/>
                  </a:solidFill>
                  <a:latin typeface="맑은 고딕"/>
                  <a:ea typeface="맑은 고딕"/>
                </a:rPr>
                <a:t>Feed-back</a:t>
              </a:r>
              <a:endParaRPr lang="ko-KR" altLang="en-US" sz="2000" b="1" dirty="0">
                <a:solidFill>
                  <a:srgbClr val="FF0000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31" name="Rectangle 4"/>
          <p:cNvSpPr>
            <a:spLocks noChangeArrowheads="1"/>
          </p:cNvSpPr>
          <p:nvPr/>
        </p:nvSpPr>
        <p:spPr>
          <a:xfrm>
            <a:off x="827585" y="4000593"/>
            <a:ext cx="447587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9991" tIns="46795" rIns="89991" bIns="46795" anchor="ctr"/>
          <a:lstStyle/>
          <a:p>
            <a:pPr algn="ctr" eaLnBrk="0" hangingPunct="0">
              <a:defRPr lang="ko-KR"/>
            </a:pPr>
            <a:r>
              <a:rPr lang="en-US" altLang="ko-KR" dirty="0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34" name="직사각형 24"/>
          <p:cNvSpPr/>
          <p:nvPr/>
        </p:nvSpPr>
        <p:spPr>
          <a:xfrm>
            <a:off x="1458326" y="3982850"/>
            <a:ext cx="3567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defTabSz="306388" eaLnBrk="0" hangingPunct="0">
              <a:spcBef>
                <a:spcPct val="20000"/>
              </a:spcBef>
              <a:defRPr lang="ko-KR"/>
            </a:pPr>
            <a:r>
              <a:rPr lang="en-US" altLang="ko-KR" sz="2000" b="1" dirty="0" smtClean="0">
                <a:latin typeface="맑은 고딕"/>
                <a:ea typeface="맑은 고딕"/>
              </a:rPr>
              <a:t>2024</a:t>
            </a:r>
            <a:r>
              <a:rPr lang="ko-KR" altLang="en-US" sz="2000" b="1" dirty="0" smtClean="0">
                <a:latin typeface="맑은 고딕"/>
                <a:ea typeface="맑은 고딕"/>
              </a:rPr>
              <a:t>년 </a:t>
            </a:r>
            <a:r>
              <a:rPr lang="en-US" altLang="ko-KR" sz="2000" b="1" dirty="0" smtClean="0">
                <a:latin typeface="맑은 고딕"/>
                <a:ea typeface="맑은 고딕"/>
              </a:rPr>
              <a:t>10</a:t>
            </a:r>
            <a:r>
              <a:rPr lang="ko-KR" altLang="en-US" sz="2000" b="1" dirty="0" smtClean="0">
                <a:latin typeface="맑은 고딕"/>
                <a:ea typeface="맑은 고딕"/>
              </a:rPr>
              <a:t>월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/>
              <a:t>심의</a:t>
            </a:r>
            <a:r>
              <a:rPr lang="ko-KR" altLang="en-US" sz="2000" dirty="0" err="1"/>
              <a:t>ㆍ</a:t>
            </a:r>
            <a:r>
              <a:rPr lang="ko-KR" altLang="en-US" sz="2000" b="1" dirty="0" err="1"/>
              <a:t>의결사항</a:t>
            </a:r>
            <a:endParaRPr lang="en-US" altLang="ko-KR" sz="2000" b="1" dirty="0">
              <a:latin typeface="맑은 고딕"/>
              <a:ea typeface="맑은 고딕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3C2998F-DDB1-D882-C5D9-50C79A82FCBC}"/>
              </a:ext>
            </a:extLst>
          </p:cNvPr>
          <p:cNvSpPr>
            <a:spLocks noChangeArrowheads="1"/>
          </p:cNvSpPr>
          <p:nvPr/>
        </p:nvSpPr>
        <p:spPr>
          <a:xfrm>
            <a:off x="827585" y="4678879"/>
            <a:ext cx="447587" cy="34925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9991" tIns="46795" rIns="89991" bIns="46795" anchor="ctr"/>
          <a:lstStyle/>
          <a:p>
            <a:pPr algn="ctr" eaLnBrk="0" hangingPunct="0">
              <a:defRPr lang="ko-KR"/>
            </a:pPr>
            <a:r>
              <a:rPr lang="en-US" altLang="ko-KR" dirty="0">
                <a:solidFill>
                  <a:schemeClr val="bg1"/>
                </a:solidFill>
                <a:latin typeface="맑은 고딕"/>
                <a:ea typeface="맑은 고딕"/>
              </a:rPr>
              <a:t>4</a:t>
            </a:r>
          </a:p>
        </p:txBody>
      </p:sp>
      <p:sp>
        <p:nvSpPr>
          <p:cNvPr id="4" name="직사각형 24">
            <a:extLst>
              <a:ext uri="{FF2B5EF4-FFF2-40B4-BE49-F238E27FC236}">
                <a16:creationId xmlns="" xmlns:a16="http://schemas.microsoft.com/office/drawing/2014/main" id="{A76A21FF-5487-835D-47AC-FA41201447D8}"/>
              </a:ext>
            </a:extLst>
          </p:cNvPr>
          <p:cNvSpPr/>
          <p:nvPr/>
        </p:nvSpPr>
        <p:spPr>
          <a:xfrm>
            <a:off x="1458326" y="4661136"/>
            <a:ext cx="3275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 defTabSz="306388" eaLnBrk="0" hangingPunct="0">
              <a:spcBef>
                <a:spcPct val="20000"/>
              </a:spcBef>
              <a:defRPr lang="ko-KR"/>
            </a:pPr>
            <a:r>
              <a:rPr lang="ko-KR" altLang="en-US" sz="2000" b="1" dirty="0" smtClean="0">
                <a:latin typeface="맑은 고딕"/>
                <a:ea typeface="맑은 고딕"/>
              </a:rPr>
              <a:t>협의사항 결과 및 건의사항</a:t>
            </a:r>
            <a:endParaRPr lang="en-US" altLang="ko-KR" sz="2000" b="1" dirty="0">
              <a:latin typeface="맑은 고딕"/>
              <a:ea typeface="맑은 고딕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274" y="1445920"/>
            <a:ext cx="8568952" cy="5181736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4090" y="352665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847986" y="568003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구성 </a:t>
            </a:r>
            <a:r>
              <a:rPr lang="en-US" altLang="ko-KR" sz="2400" b="1" dirty="0" smtClean="0"/>
              <a:t>(08</a:t>
            </a:r>
            <a:r>
              <a:rPr lang="ko-KR" altLang="en-US" sz="2400" b="1" dirty="0" smtClean="0"/>
              <a:t>월</a:t>
            </a:r>
            <a:r>
              <a:rPr lang="en-US" altLang="ko-KR" sz="2400" b="1" dirty="0" smtClean="0"/>
              <a:t>)</a:t>
            </a:r>
            <a:endParaRPr lang="ko-KR" altLang="en-US" sz="2400" b="1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758792"/>
              </p:ext>
            </p:extLst>
          </p:nvPr>
        </p:nvGraphicFramePr>
        <p:xfrm>
          <a:off x="3395590" y="1510824"/>
          <a:ext cx="23285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538"/>
              </a:tblGrid>
              <a:tr h="35994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dirty="0" smtClean="0"/>
                        <a:t>노사협의체 조직도</a:t>
                      </a:r>
                      <a:endParaRPr lang="ko-KR" altLang="en-US" sz="20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4493712" y="1772816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2231233" y="2145384"/>
            <a:ext cx="4753035" cy="903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2231233" y="2115764"/>
            <a:ext cx="0" cy="37256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984268" y="2096852"/>
            <a:ext cx="0" cy="41236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445739" y="2968712"/>
          <a:ext cx="373097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사용자 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4964971" y="2966781"/>
          <a:ext cx="37441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034"/>
                <a:gridCol w="1248034"/>
                <a:gridCol w="124803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구분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근로자위원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성명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54189"/>
              </p:ext>
            </p:extLst>
          </p:nvPr>
        </p:nvGraphicFramePr>
        <p:xfrm>
          <a:off x="445738" y="2509217"/>
          <a:ext cx="3730972" cy="45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972"/>
              </a:tblGrid>
              <a:tr h="457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사용자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15868"/>
              </p:ext>
            </p:extLst>
          </p:nvPr>
        </p:nvGraphicFramePr>
        <p:xfrm>
          <a:off x="4964971" y="2518588"/>
          <a:ext cx="3744102" cy="446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02"/>
              </a:tblGrid>
              <a:tr h="4462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bg1"/>
                          </a:solidFill>
                        </a:rPr>
                        <a:t>근로자 측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316154"/>
              </p:ext>
            </p:extLst>
          </p:nvPr>
        </p:nvGraphicFramePr>
        <p:xfrm>
          <a:off x="4971536" y="3337621"/>
          <a:ext cx="3730971" cy="300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근로자대표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이종호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조희찬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조남규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윤대한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김창덕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윤영호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이승만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6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근로자위원  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정재훈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 bwMode="auto">
          <a:xfrm>
            <a:off x="66038" y="420504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771231"/>
              </p:ext>
            </p:extLst>
          </p:nvPr>
        </p:nvGraphicFramePr>
        <p:xfrm>
          <a:off x="445738" y="3368749"/>
          <a:ext cx="373097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57"/>
                <a:gridCol w="1243657"/>
                <a:gridCol w="1243657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사용자대표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장종민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안전관리자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최현철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보건관리자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최은서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재광건설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김재호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신성메가텍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류재석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용마루건설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조한주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광진개발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김현모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미래지앤씨</a:t>
                      </a:r>
                      <a:endParaRPr lang="ko-KR" altLang="en-US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</a:rPr>
                        <a:t>박군철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735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323528" y="1407952"/>
            <a:ext cx="8568952" cy="5150555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en-US" altLang="ko-KR" b="1"/>
              <a:t>[</a:t>
            </a:r>
            <a:r>
              <a:rPr lang="ko-KR" altLang="en-US" b="1"/>
              <a:t>전회 차 노사협의체 사진대지</a:t>
            </a:r>
            <a:r>
              <a:rPr lang="en-US" altLang="ko-KR" b="1"/>
              <a:t>]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0" y="404245"/>
            <a:ext cx="9144000" cy="754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 dirty="0"/>
          </a:p>
        </p:txBody>
      </p:sp>
      <p:sp>
        <p:nvSpPr>
          <p:cNvPr id="2" name="모서리가 둥근 직사각형 1"/>
          <p:cNvSpPr/>
          <p:nvPr/>
        </p:nvSpPr>
        <p:spPr>
          <a:xfrm>
            <a:off x="402770" y="1628800"/>
            <a:ext cx="8181885" cy="53285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 lang="ko-KR" altLang="en-US"/>
            </a:pP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719572" y="6025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 smtClean="0"/>
              <a:t>노사협의체 </a:t>
            </a:r>
            <a:r>
              <a:rPr lang="ko-KR" altLang="en-US" sz="2400" b="1" dirty="0" err="1"/>
              <a:t>심의</a:t>
            </a:r>
            <a:r>
              <a:rPr lang="ko-KR" altLang="en-US" sz="2400" dirty="0" err="1"/>
              <a:t>ㆍ</a:t>
            </a:r>
            <a:r>
              <a:rPr lang="ko-KR" altLang="en-US" sz="2400" b="1" dirty="0" err="1"/>
              <a:t>의결사항</a:t>
            </a:r>
            <a:r>
              <a:rPr lang="ko-KR" altLang="en-US" sz="2400" b="1" dirty="0"/>
              <a:t> 및 </a:t>
            </a:r>
            <a:r>
              <a:rPr lang="ko-KR" altLang="en-US" sz="2400" b="1" dirty="0" smtClean="0"/>
              <a:t>협의사항</a:t>
            </a:r>
            <a:endParaRPr lang="ko-KR" altLang="en-US" sz="2400" b="1" dirty="0"/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42770" y="438041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52" y="2456892"/>
            <a:ext cx="8199845" cy="3348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852" y="1700808"/>
            <a:ext cx="610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[</a:t>
            </a:r>
            <a:r>
              <a:rPr lang="ko-KR" altLang="en-US" b="1" dirty="0" smtClean="0">
                <a:solidFill>
                  <a:srgbClr val="FF0000"/>
                </a:solidFill>
              </a:rPr>
              <a:t>산업안전보건법령상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심의</a:t>
            </a:r>
            <a:r>
              <a:rPr lang="ko-KR" altLang="en-US" dirty="0" err="1" smtClean="0"/>
              <a:t>ㆍ</a:t>
            </a:r>
            <a:r>
              <a:rPr lang="ko-KR" altLang="en-US" b="1" dirty="0" err="1" smtClean="0"/>
              <a:t>의결사항</a:t>
            </a:r>
            <a:r>
              <a:rPr lang="ko-KR" altLang="en-US" b="1" dirty="0" smtClean="0"/>
              <a:t> 및 협의사항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9858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13285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0" cap="none" spc="0" normalizeH="0" baseline="0" noProof="0" dirty="0" smtClean="0">
                <a:ln w="18000">
                  <a:solidFill>
                    <a:prstClr val="white"/>
                  </a:solidFill>
                  <a:prstDash val="solid"/>
                  <a:miter lim="800000"/>
                </a:ln>
                <a:uLnTx/>
                <a:uFillTx/>
                <a:latin typeface="+mn-ea"/>
              </a:rPr>
              <a:t>전회 차 </a:t>
            </a:r>
            <a:r>
              <a:rPr kumimoji="0" lang="ko-KR" altLang="en-US" sz="5400" b="1" i="0" u="none" strike="noStrike" kern="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uLnTx/>
                <a:uFillTx/>
                <a:latin typeface="+mn-ea"/>
              </a:rPr>
              <a:t>이행사항</a:t>
            </a:r>
            <a:endParaRPr kumimoji="0" lang="en-US" altLang="ko-KR" sz="5400" b="1" i="0" u="none" strike="noStrike" kern="0" cap="none" spc="0" normalizeH="0" baseline="0" noProof="0" dirty="0">
              <a:ln w="18000">
                <a:solidFill>
                  <a:prstClr val="white"/>
                </a:solidFill>
                <a:prstDash val="solid"/>
                <a:miter lim="800000"/>
              </a:ln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5070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016732"/>
            <a:ext cx="9144000" cy="58412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3528" y="1307961"/>
            <a:ext cx="8568952" cy="5469411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584776"/>
            <a:ext cx="9144000" cy="6387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55148" y="715535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전</a:t>
            </a:r>
            <a:r>
              <a:rPr lang="ko-KR" altLang="en-US" sz="2400" b="1" dirty="0" smtClean="0"/>
              <a:t>회 차 노사협의체 </a:t>
            </a:r>
            <a:r>
              <a:rPr lang="ko-KR" altLang="en-US" sz="2400" b="1" dirty="0"/>
              <a:t>심의 의결 사항</a:t>
            </a:r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71580" y="639948"/>
            <a:ext cx="611988" cy="554283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3" name="표 2">
            <a:extLst>
              <a:ext uri="{FF2B5EF4-FFF2-40B4-BE49-F238E27FC236}">
                <a16:creationId xmlns="" xmlns:a16="http://schemas.microsoft.com/office/drawing/2014/main" id="{04274EC6-DA1A-4896-8635-48BC71BF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069633"/>
              </p:ext>
            </p:extLst>
          </p:nvPr>
        </p:nvGraphicFramePr>
        <p:xfrm>
          <a:off x="585781" y="1357533"/>
          <a:ext cx="7972438" cy="171753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84332">
                  <a:extLst>
                    <a:ext uri="{9D8B030D-6E8A-4147-A177-3AD203B41FA5}">
                      <a16:colId xmlns="" xmlns:a16="http://schemas.microsoft.com/office/drawing/2014/main" val="3846474349"/>
                    </a:ext>
                  </a:extLst>
                </a:gridCol>
                <a:gridCol w="2259228">
                  <a:extLst>
                    <a:ext uri="{9D8B030D-6E8A-4147-A177-3AD203B41FA5}">
                      <a16:colId xmlns="" xmlns:a16="http://schemas.microsoft.com/office/drawing/2014/main" val="1782384917"/>
                    </a:ext>
                  </a:extLst>
                </a:gridCol>
                <a:gridCol w="2930786">
                  <a:extLst>
                    <a:ext uri="{9D8B030D-6E8A-4147-A177-3AD203B41FA5}">
                      <a16:colId xmlns="" xmlns:a16="http://schemas.microsoft.com/office/drawing/2014/main" val="327424528"/>
                    </a:ext>
                  </a:extLst>
                </a:gridCol>
                <a:gridCol w="1325831">
                  <a:extLst>
                    <a:ext uri="{9D8B030D-6E8A-4147-A177-3AD203B41FA5}">
                      <a16:colId xmlns="" xmlns:a16="http://schemas.microsoft.com/office/drawing/2014/main" val="1323634598"/>
                    </a:ext>
                  </a:extLst>
                </a:gridCol>
                <a:gridCol w="872261">
                  <a:extLst>
                    <a:ext uri="{9D8B030D-6E8A-4147-A177-3AD203B41FA5}">
                      <a16:colId xmlns="" xmlns:a16="http://schemas.microsoft.com/office/drawing/2014/main" val="2132172757"/>
                    </a:ext>
                  </a:extLst>
                </a:gridCol>
              </a:tblGrid>
              <a:tr h="2946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No.</a:t>
                      </a:r>
                      <a:endParaRPr lang="ko-KR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안건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이행현황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smtClean="0"/>
                        <a:t>찬성</a:t>
                      </a:r>
                      <a:r>
                        <a:rPr lang="en-US" altLang="ko-KR" sz="1050" dirty="0" smtClean="0"/>
                        <a:t>/</a:t>
                      </a:r>
                      <a:r>
                        <a:rPr lang="ko-KR" altLang="en-US" sz="1050" dirty="0" smtClean="0"/>
                        <a:t>반대</a:t>
                      </a:r>
                      <a:endParaRPr lang="ko-KR" altLang="en-US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508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사업장의 산업재해 예방계획의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수립에 관한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고소작업대 외 건설장비 작업 시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작업중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상황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무재해 밴드에 등재 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실질적인 안전관리 필요</a:t>
                      </a:r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/>
                        <a:t>이행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7036190"/>
                  </a:ext>
                </a:extLst>
              </a:tr>
              <a:tr h="8619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/>
                        <a:t>안전보건관리규정의 작성 및 변경에 관한 사항</a:t>
                      </a:r>
                      <a:endParaRPr lang="ko-KR" altLang="en-US" sz="1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현장 내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억 미만의 업체 노사협의체 사용자 및 근로자 위원 추가의 건 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ctr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공사금액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:19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억 이상의 업체에 한함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이행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025677"/>
              </p:ext>
            </p:extLst>
          </p:nvPr>
        </p:nvGraphicFramePr>
        <p:xfrm>
          <a:off x="585781" y="3124644"/>
          <a:ext cx="7979256" cy="3553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2268252"/>
                <a:gridCol w="2938696"/>
                <a:gridCol w="1302960"/>
                <a:gridCol w="893284"/>
              </a:tblGrid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근로자에 대한 안전보건교육에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현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신규 투입교육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시간준수 오전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07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시 실시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(8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시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, 9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시 교육불가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이행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찬성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:16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반대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</a:rPr>
                        <a:t>:0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</a:rPr>
                        <a:t>명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493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근로자의 건강진단 및 건강관리에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 각 업체 특수검진 실시 후 한달 후 결과보고 하여 자체보관 및 동원개발에 보고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이행</a:t>
                      </a:r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63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5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중대재해의 원인조사 및 재발방지대책 수립에 관한 사항 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작업계획서의 활성화 </a:t>
                      </a: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   (</a:t>
                      </a:r>
                      <a:r>
                        <a:rPr lang="ko-KR" altLang="en-US" sz="1000" b="1" baseline="0" dirty="0" smtClean="0">
                          <a:solidFill>
                            <a:srgbClr val="FF0000"/>
                          </a:solidFill>
                        </a:rPr>
                        <a:t>미 제출시 작업금지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)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이행</a:t>
                      </a:r>
                    </a:p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911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6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산업재해에 관한 통계의 기록 및 유지에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7025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7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유해하거나 위험한 기계</a:t>
                      </a:r>
                      <a:r>
                        <a:rPr lang="en-US" altLang="ko-KR" sz="1000" b="1" dirty="0" smtClean="0"/>
                        <a:t>.</a:t>
                      </a:r>
                      <a:r>
                        <a:rPr lang="ko-KR" altLang="en-US" sz="1000" b="1" dirty="0" smtClean="0"/>
                        <a:t>기구 설비를 도입한 경우 안전 및 보건관련 조치에 관한 사항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000" b="1" dirty="0" smtClean="0">
                          <a:solidFill>
                            <a:srgbClr val="FF0000"/>
                          </a:solidFill>
                        </a:rPr>
                        <a:t>     </a:t>
                      </a:r>
                      <a:r>
                        <a:rPr lang="en-US" altLang="ko-KR" sz="1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자율적인 </a:t>
                      </a:r>
                      <a:r>
                        <a:rPr lang="ko-KR" altLang="en-US" sz="1000" b="1" dirty="0" err="1" smtClean="0">
                          <a:solidFill>
                            <a:srgbClr val="FF0000"/>
                          </a:solidFill>
                        </a:rPr>
                        <a:t>공도구</a:t>
                      </a:r>
                      <a:r>
                        <a:rPr lang="ko-KR" altLang="en-US" sz="1000" b="1" dirty="0" smtClean="0">
                          <a:solidFill>
                            <a:srgbClr val="FF0000"/>
                          </a:solidFill>
                        </a:rPr>
                        <a:t> 점검하여 밴드에 등재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/>
                        <a:t>이행</a:t>
                      </a:r>
                    </a:p>
                    <a:p>
                      <a:pPr algn="ctr" latinLnBrk="1"/>
                      <a:endParaRPr lang="en-US" altLang="ko-KR" sz="1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찬성</a:t>
                      </a:r>
                      <a:r>
                        <a:rPr lang="en-US" altLang="ko-KR" sz="900" b="1" dirty="0" smtClean="0"/>
                        <a:t>:16</a:t>
                      </a:r>
                      <a:r>
                        <a:rPr lang="ko-KR" altLang="en-US" sz="900" b="1" dirty="0" smtClean="0"/>
                        <a:t>명</a:t>
                      </a:r>
                      <a:endParaRPr lang="en-US" altLang="ko-KR" sz="900" b="1" dirty="0" smtClean="0"/>
                    </a:p>
                    <a:p>
                      <a:pPr algn="ctr" latinLnBrk="1"/>
                      <a:r>
                        <a:rPr lang="ko-KR" altLang="en-US" sz="900" b="1" dirty="0" smtClean="0"/>
                        <a:t>반대</a:t>
                      </a:r>
                      <a:r>
                        <a:rPr lang="en-US" altLang="ko-KR" sz="900" b="1" dirty="0" smtClean="0"/>
                        <a:t>:0</a:t>
                      </a:r>
                      <a:r>
                        <a:rPr lang="ko-KR" altLang="en-US" sz="900" b="1" dirty="0" smtClean="0"/>
                        <a:t>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930">
                <a:tc>
                  <a:txBody>
                    <a:bodyPr/>
                    <a:lstStyle/>
                    <a:p>
                      <a:pPr algn="ctr" latinLnBrk="1"/>
                      <a:endParaRPr lang="en-US" altLang="ko-KR" sz="1000" dirty="0" smtClean="0"/>
                    </a:p>
                    <a:p>
                      <a:pPr algn="ctr" latinLnBrk="1"/>
                      <a:r>
                        <a:rPr lang="en-US" altLang="ko-KR" sz="1000" dirty="0" smtClean="0"/>
                        <a:t>8</a:t>
                      </a:r>
                      <a:endParaRPr lang="ko-KR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smtClean="0"/>
                        <a:t>그 밖에 해당 사업장 근로자의 </a:t>
                      </a:r>
                      <a:endParaRPr lang="en-US" altLang="ko-KR" sz="1000" b="1" dirty="0" smtClean="0"/>
                    </a:p>
                    <a:p>
                      <a:pPr latinLnBrk="1"/>
                      <a:r>
                        <a:rPr lang="ko-KR" altLang="en-US" sz="1000" b="1" dirty="0" smtClean="0"/>
                        <a:t>안전과 보건을 유지</a:t>
                      </a:r>
                      <a:r>
                        <a:rPr lang="en-US" altLang="ko-KR" sz="1000" b="1" dirty="0" smtClean="0"/>
                        <a:t>, </a:t>
                      </a:r>
                      <a:r>
                        <a:rPr lang="ko-KR" altLang="en-US" sz="1000" b="1" dirty="0" smtClean="0"/>
                        <a:t>증진시키기 위하여 필요한 사항 </a:t>
                      </a:r>
                      <a:endParaRPr lang="ko-KR" alt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endParaRPr lang="en-US" altLang="ko-KR" sz="1000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en-US" altLang="ko-KR" sz="1000" b="1" baseline="0" dirty="0" smtClean="0"/>
                        <a:t>                     </a:t>
                      </a:r>
                      <a:endParaRPr lang="en-US" altLang="ko-KR" sz="1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1" dirty="0" smtClean="0"/>
                    </a:p>
                    <a:p>
                      <a:pPr algn="ctr" latinLnBrk="1"/>
                      <a:r>
                        <a:rPr lang="en-US" altLang="ko-KR" sz="1000" b="1" dirty="0" smtClean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0187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250178"/>
            <a:ext cx="9144000" cy="542397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18074" y="1448780"/>
            <a:ext cx="8568952" cy="504056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0" y="611489"/>
            <a:ext cx="9144000" cy="63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15" name="직사각형 14"/>
          <p:cNvSpPr/>
          <p:nvPr/>
        </p:nvSpPr>
        <p:spPr>
          <a:xfrm>
            <a:off x="791152" y="718431"/>
            <a:ext cx="7946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400" b="1" dirty="0"/>
              <a:t>전</a:t>
            </a:r>
            <a:r>
              <a:rPr lang="ko-KR" altLang="en-US" sz="2400" b="1" dirty="0" smtClean="0"/>
              <a:t>회 차 노사협의체 협의사항 </a:t>
            </a:r>
            <a:endParaRPr lang="ko-KR" altLang="en-US" sz="2400" b="1" dirty="0"/>
          </a:p>
        </p:txBody>
      </p:sp>
      <p:sp>
        <p:nvSpPr>
          <p:cNvPr id="9" name="모서리가 둥근 직사각형 19">
            <a:extLst>
              <a:ext uri="{FF2B5EF4-FFF2-40B4-BE49-F238E27FC236}">
                <a16:creationId xmlns="" xmlns:a16="http://schemas.microsoft.com/office/drawing/2014/main" id="{2014CF7E-BE2C-4B02-9AF6-0FA663047091}"/>
              </a:ext>
            </a:extLst>
          </p:cNvPr>
          <p:cNvSpPr/>
          <p:nvPr/>
        </p:nvSpPr>
        <p:spPr bwMode="auto">
          <a:xfrm>
            <a:off x="60715" y="634186"/>
            <a:ext cx="647992" cy="58095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04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/>
          </p:nvPr>
        </p:nvGraphicFramePr>
        <p:xfrm>
          <a:off x="472994" y="1556794"/>
          <a:ext cx="8264566" cy="4918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283"/>
                <a:gridCol w="4132283"/>
              </a:tblGrid>
              <a:tr h="5836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내용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                             </a:t>
                      </a:r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</a:rPr>
                        <a:t>비고</a:t>
                      </a:r>
                      <a:endParaRPr lang="ko-KR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95514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안전조회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T.B.M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06:50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~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작업의 시간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소음관련 작업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07:00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부터 실시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전체 아침조회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전 관리감독자 및 근로자 참석독려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!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실시 및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TBM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실시 후 투입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신규채용자 교육이수 및 기초안전보건교육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이수증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확인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배치 전 검진 및 특수검진 철저히 이행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특수형태 근로종사자 교육 철저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휴대전화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 및 단체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카톡방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사용 및 활성화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관리철저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비상연락망 가동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자율안전컨설팅 실시 후 전 근로자 및 관리감독자 교육실시</a:t>
                      </a:r>
                    </a:p>
                    <a:p>
                      <a:pPr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주기적으로 연락방법을 가동하여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작업장 간 연락이 용이하도록 할 것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교육장 및 현장사무실에 비상연락망 부착관리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밴드에 등재된 부적합 사항 즉시 조치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실행력 강화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111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호각 및 메가폰 등을 사용하여 비상 시 주변을 환기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지정장소로 이동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비상사태훈련 시나리오에 따른 대피 숙지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온열질환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예방을 위한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쿨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스카프 지급완료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필요 시 무전기 사용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신호수 직종에 호각 분출 및 관리철저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신호수 직무에 관한 전문적인 교육을 지속적으로 주지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5661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체계의 현장 정착으로 각 협력업체의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관리감독자 및 현장소장의 위험요소에 대한 개선조치 이행 철저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위험성평가 개선조치 이행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점검표를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주 단위로 체크하여 실시 운영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안전조회 시 위험등급에 관해 위험요소 및 안전대책 전파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전파 및 내용 공유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상시 위험성평가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월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참여 및 개선조치 등록 이행 철저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현장통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0428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개월 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회 노사협의체 및 노사합동점검실시 회의결과 기록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보존 게시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사업주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도급인 간 무선연락을 실시하여 작업공정의 조정 및 회의 시 결정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동종업종 사고사례 내용전파 및 산업재해 예방 건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전 구성원 공유 및 숙지 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위험등급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차등관리하여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</a:rPr>
                        <a:t>고위험등급의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 경우 즉시 개선조치 실시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작업변경 시 내용변경에 따른 교육 철저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</a:rPr>
                        <a:t>신규자 교육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및 정기교육 시 당 현장 사고사례 및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공종별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타사 사고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사례를 전파하여 근로자 안전의식 제고 독려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업체별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뇌심혈관질환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</a:rPr>
                        <a:t>고위험근로자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</a:rPr>
                        <a:t> 목록화 및 건강상태 수시 확인</a:t>
                      </a:r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36807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163588"/>
            <a:ext cx="9144000" cy="56944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247208" y="1380986"/>
            <a:ext cx="8568952" cy="5121750"/>
          </a:xfrm>
          <a:prstGeom prst="roundRect">
            <a:avLst>
              <a:gd name="adj" fmla="val 625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dirty="0"/>
              <a:t>근로자의 건강진단 및 건강관리에 관한 사항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0" y="335588"/>
            <a:ext cx="9144000" cy="82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lvl="0">
              <a:defRPr lang="ko-KR" altLang="en-US"/>
            </a:pPr>
            <a:endParaRPr lang="ko-KR" altLang="en-US" sz="3200" b="1"/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107544" y="416668"/>
            <a:ext cx="720000" cy="671541"/>
          </a:xfrm>
          <a:prstGeom prst="roundRect">
            <a:avLst>
              <a:gd name="adj" fmla="val 30411"/>
            </a:avLst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triangl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kumimoji="1" lang="ko-KR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8"/>
          <p:cNvSpPr/>
          <p:nvPr/>
        </p:nvSpPr>
        <p:spPr>
          <a:xfrm>
            <a:off x="877427" y="546051"/>
            <a:ext cx="794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sz="2800" b="1" dirty="0" smtClean="0"/>
              <a:t>전회 차 </a:t>
            </a:r>
            <a:r>
              <a:rPr lang="ko-KR" altLang="en-US" sz="2800" b="1" dirty="0"/>
              <a:t>의결사항 이행확인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452487" y="1617011"/>
            <a:ext cx="9541060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사업장의 산업재해 예방계획의 수립에 관한 사항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3B910581-B46B-4A6E-AEFC-FE68D33089B5}"/>
              </a:ext>
            </a:extLst>
          </p:cNvPr>
          <p:cNvSpPr/>
          <p:nvPr/>
        </p:nvSpPr>
        <p:spPr>
          <a:xfrm>
            <a:off x="-432556" y="1972275"/>
            <a:ext cx="5112568" cy="4320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</a:t>
            </a:r>
          </a:p>
          <a:p>
            <a:pPr algn="ctr"/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32" y="1844824"/>
            <a:ext cx="821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1600" b="1" dirty="0"/>
              <a:t> </a:t>
            </a:r>
            <a:r>
              <a:rPr lang="ko-KR" altLang="en-US" sz="1600" b="1" dirty="0">
                <a:solidFill>
                  <a:srgbClr val="0000FF"/>
                </a:solidFill>
              </a:rPr>
              <a:t>고소작업대 외 건설장비 작업 시 </a:t>
            </a:r>
            <a:r>
              <a:rPr lang="ko-KR" altLang="en-US" sz="1600" b="1" dirty="0" err="1">
                <a:solidFill>
                  <a:srgbClr val="0000FF"/>
                </a:solidFill>
              </a:rPr>
              <a:t>작업중</a:t>
            </a:r>
            <a:r>
              <a:rPr lang="ko-KR" altLang="en-US" sz="1600" b="1" dirty="0">
                <a:solidFill>
                  <a:srgbClr val="0000FF"/>
                </a:solidFill>
              </a:rPr>
              <a:t> 상황</a:t>
            </a:r>
            <a:endParaRPr lang="en-US" altLang="ko-KR" sz="1600" b="1" dirty="0">
              <a:solidFill>
                <a:srgbClr val="0000FF"/>
              </a:solidFill>
            </a:endParaRPr>
          </a:p>
          <a:p>
            <a:r>
              <a:rPr lang="ko-KR" altLang="en-US" sz="1600" b="1" dirty="0">
                <a:solidFill>
                  <a:srgbClr val="0000FF"/>
                </a:solidFill>
              </a:rPr>
              <a:t>무재해 밴드에 등재 </a:t>
            </a:r>
            <a:r>
              <a:rPr lang="en-US" altLang="ko-KR" sz="1600" b="1" dirty="0">
                <a:solidFill>
                  <a:srgbClr val="0000FF"/>
                </a:solidFill>
              </a:rPr>
              <a:t>(</a:t>
            </a:r>
            <a:r>
              <a:rPr lang="ko-KR" altLang="en-US" sz="1600" b="1" dirty="0">
                <a:solidFill>
                  <a:srgbClr val="0000FF"/>
                </a:solidFill>
              </a:rPr>
              <a:t>실질적인 안전관리 필요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) </a:t>
            </a:r>
            <a:r>
              <a:rPr lang="ko-KR" altLang="en-US" sz="1600" b="1" dirty="0" smtClean="0">
                <a:solidFill>
                  <a:srgbClr val="0000FF"/>
                </a:solidFill>
              </a:rPr>
              <a:t>실시의 건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60" y="2475041"/>
            <a:ext cx="2658196" cy="19911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868" y="2479702"/>
            <a:ext cx="2592288" cy="200246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456165"/>
            <a:ext cx="2592288" cy="20100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95" y="4524049"/>
            <a:ext cx="2692161" cy="189328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868" y="4541412"/>
            <a:ext cx="2592288" cy="187592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104" y="4549738"/>
            <a:ext cx="2591352" cy="18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14411"/>
      </p:ext>
    </p:extLst>
  </p:cSld>
  <p:clrMapOvr>
    <a:masterClrMapping/>
  </p:clrMapOvr>
</p:sld>
</file>

<file path=ppt/theme/theme1.xml><?xml version="1.0" encoding="utf-8"?>
<a:theme xmlns:a="http://schemas.openxmlformats.org/drawingml/2006/main" name="[2019-교육홍보-76]산업안전보건법 전부개정법률 개정안내(요약형)_교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25485</TotalTime>
  <Words>1561</Words>
  <Application>Microsoft Office PowerPoint</Application>
  <PresentationFormat>화면 슬라이드 쇼(4:3)</PresentationFormat>
  <Paragraphs>403</Paragraphs>
  <Slides>20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HY견고딕</vt:lpstr>
      <vt:lpstr>나눔고딕 ExtraBold</vt:lpstr>
      <vt:lpstr>맑은 고딕</vt:lpstr>
      <vt:lpstr>Arial</vt:lpstr>
      <vt:lpstr>[2019-교육홍보-76]산업안전보건법 전부개정법률 개정안내(요약형)_교안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dong</cp:lastModifiedBy>
  <cp:revision>2327</cp:revision>
  <cp:lastPrinted>2024-10-06T02:02:47Z</cp:lastPrinted>
  <dcterms:created xsi:type="dcterms:W3CDTF">2017-03-16T08:21:30Z</dcterms:created>
  <dcterms:modified xsi:type="dcterms:W3CDTF">2024-10-06T02:02:51Z</dcterms:modified>
</cp:coreProperties>
</file>