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5" r:id="rId1"/>
  </p:sldMasterIdLst>
  <p:notesMasterIdLst>
    <p:notesMasterId r:id="rId22"/>
  </p:notesMasterIdLst>
  <p:handoutMasterIdLst>
    <p:handoutMasterId r:id="rId23"/>
  </p:handoutMasterIdLst>
  <p:sldIdLst>
    <p:sldId id="256" r:id="rId2"/>
    <p:sldId id="310" r:id="rId3"/>
    <p:sldId id="358" r:id="rId4"/>
    <p:sldId id="261" r:id="rId5"/>
    <p:sldId id="1371" r:id="rId6"/>
    <p:sldId id="1343" r:id="rId7"/>
    <p:sldId id="314" r:id="rId8"/>
    <p:sldId id="1394" r:id="rId9"/>
    <p:sldId id="1395" r:id="rId10"/>
    <p:sldId id="1372" r:id="rId11"/>
    <p:sldId id="1390" r:id="rId12"/>
    <p:sldId id="1399" r:id="rId13"/>
    <p:sldId id="1400" r:id="rId14"/>
    <p:sldId id="811" r:id="rId15"/>
    <p:sldId id="1401" r:id="rId16"/>
    <p:sldId id="351" r:id="rId17"/>
    <p:sldId id="1345" r:id="rId18"/>
    <p:sldId id="1370" r:id="rId19"/>
    <p:sldId id="1398" r:id="rId20"/>
    <p:sldId id="1346" r:id="rId21"/>
  </p:sldIdLst>
  <p:sldSz cx="9144000" cy="6858000" type="screen4x3"/>
  <p:notesSz cx="6797675" cy="99266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7">
          <p15:clr>
            <a:srgbClr val="A4A3A4"/>
          </p15:clr>
        </p15:guide>
        <p15:guide id="2" orient="horz" pos="1974">
          <p15:clr>
            <a:srgbClr val="A4A3A4"/>
          </p15:clr>
        </p15:guide>
        <p15:guide id="3" pos="287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4" userDrawn="1">
          <p15:clr>
            <a:srgbClr val="A4A3A4"/>
          </p15:clr>
        </p15:guide>
        <p15:guide id="2" pos="2137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금강 주택" initials="금주" lastIdx="46" clrIdx="0">
    <p:extLst>
      <p:ext uri="{19B8F6BF-5375-455C-9EA6-DF929625EA0E}">
        <p15:presenceInfo xmlns:p15="http://schemas.microsoft.com/office/powerpoint/2012/main" userId="ed6079ef1d35dd4f" providerId="Windows Live"/>
      </p:ext>
    </p:extLst>
  </p:cmAuthor>
  <p:cmAuthor id="2" name="dong" initials="d" lastIdx="0" clrIdx="1">
    <p:extLst>
      <p:ext uri="{19B8F6BF-5375-455C-9EA6-DF929625EA0E}">
        <p15:presenceInfo xmlns:p15="http://schemas.microsoft.com/office/powerpoint/2012/main" userId="d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7375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A111915-BE36-4E01-A7E5-04B1672EAD32}" styleName="밝은 스타일 2 - 강조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24" autoAdjust="0"/>
    <p:restoredTop sz="97555"/>
  </p:normalViewPr>
  <p:slideViewPr>
    <p:cSldViewPr>
      <p:cViewPr varScale="1">
        <p:scale>
          <a:sx n="116" d="100"/>
          <a:sy n="116" d="100"/>
        </p:scale>
        <p:origin x="1494" y="84"/>
      </p:cViewPr>
      <p:guideLst>
        <p:guide orient="horz" pos="2157"/>
        <p:guide orient="horz" pos="1974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-4044" y="-108"/>
      </p:cViewPr>
      <p:guideLst>
        <p:guide orient="horz" pos="3124"/>
        <p:guide pos="2137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449" cy="496253"/>
          </a:xfrm>
          <a:prstGeom prst="rect">
            <a:avLst/>
          </a:prstGeom>
        </p:spPr>
        <p:txBody>
          <a:bodyPr vert="horz" lIns="91299" tIns="45649" rIns="91299" bIns="45649"/>
          <a:lstStyle>
            <a:lvl1pPr algn="l">
              <a:defRPr sz="1300"/>
            </a:lvl1pPr>
          </a:lstStyle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0643" y="1"/>
            <a:ext cx="2945449" cy="496253"/>
          </a:xfrm>
          <a:prstGeom prst="rect">
            <a:avLst/>
          </a:prstGeom>
        </p:spPr>
        <p:txBody>
          <a:bodyPr vert="horz" lIns="91299" tIns="45649" rIns="91299" bIns="45649"/>
          <a:lstStyle>
            <a:lvl1pPr algn="r">
              <a:defRPr sz="1300"/>
            </a:lvl1pPr>
          </a:lstStyle>
          <a:p>
            <a:pPr lvl="0">
              <a:defRPr lang="ko-KR" altLang="en-US"/>
            </a:pPr>
            <a:fld id="{F3F86911-BB3A-4864-98D1-BAD09615BEBA}" type="datetime1">
              <a:rPr lang="ko-KR" altLang="en-US"/>
              <a:pPr lvl="0">
                <a:defRPr lang="ko-KR" altLang="en-US"/>
              </a:pPr>
              <a:t>2024-08-15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1" y="9428800"/>
            <a:ext cx="2945449" cy="496253"/>
          </a:xfrm>
          <a:prstGeom prst="rect">
            <a:avLst/>
          </a:prstGeom>
        </p:spPr>
        <p:txBody>
          <a:bodyPr vert="horz" lIns="91299" tIns="45649" rIns="91299" bIns="45649" anchor="b"/>
          <a:lstStyle>
            <a:lvl1pPr algn="l">
              <a:defRPr sz="1300"/>
            </a:lvl1pPr>
          </a:lstStyle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0643" y="9428800"/>
            <a:ext cx="2945449" cy="496253"/>
          </a:xfrm>
          <a:prstGeom prst="rect">
            <a:avLst/>
          </a:prstGeom>
        </p:spPr>
        <p:txBody>
          <a:bodyPr vert="horz" lIns="91299" tIns="45649" rIns="91299" bIns="45649" anchor="b"/>
          <a:lstStyle>
            <a:lvl1pPr algn="r">
              <a:defRPr sz="1300"/>
            </a:lvl1pPr>
          </a:lstStyle>
          <a:p>
            <a:pPr lvl="0">
              <a:defRPr lang="ko-KR" altLang="en-US"/>
            </a:pPr>
            <a:fld id="{7FF124C4-7C1A-48A5-B1FE-6BB4680CEE6A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9760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2945659" cy="496332"/>
          </a:xfrm>
          <a:prstGeom prst="rect">
            <a:avLst/>
          </a:prstGeom>
        </p:spPr>
        <p:txBody>
          <a:bodyPr vert="horz" lIns="91299" tIns="45649" rIns="91299" bIns="45649"/>
          <a:lstStyle>
            <a:lvl1pPr algn="l">
              <a:defRPr sz="1300"/>
            </a:lvl1pPr>
          </a:lstStyle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5" y="2"/>
            <a:ext cx="2945659" cy="496332"/>
          </a:xfrm>
          <a:prstGeom prst="rect">
            <a:avLst/>
          </a:prstGeom>
        </p:spPr>
        <p:txBody>
          <a:bodyPr vert="horz" lIns="91299" tIns="45649" rIns="91299" bIns="45649"/>
          <a:lstStyle>
            <a:lvl1pPr algn="r">
              <a:defRPr sz="1300"/>
            </a:lvl1pPr>
          </a:lstStyle>
          <a:p>
            <a:pPr lvl="0">
              <a:defRPr lang="ko-KR" altLang="en-US"/>
            </a:pPr>
            <a:fld id="{B2F6BB09-2DF7-446B-A6E8-DF94DF1B8B03}" type="datetime1">
              <a:rPr lang="ko-KR" altLang="en-US"/>
              <a:pPr lvl="0">
                <a:defRPr lang="ko-KR" altLang="en-US"/>
              </a:pPr>
              <a:t>2024-08-15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99" tIns="45649" rIns="91299" bIns="45649" anchor="ctr"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299" tIns="45649" rIns="91299" bIns="45649"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3" y="9428585"/>
            <a:ext cx="2945659" cy="496332"/>
          </a:xfrm>
          <a:prstGeom prst="rect">
            <a:avLst/>
          </a:prstGeom>
        </p:spPr>
        <p:txBody>
          <a:bodyPr vert="horz" lIns="91299" tIns="45649" rIns="91299" bIns="45649" anchor="b"/>
          <a:lstStyle>
            <a:lvl1pPr algn="l">
              <a:defRPr sz="1300"/>
            </a:lvl1pPr>
          </a:lstStyle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5" y="9428585"/>
            <a:ext cx="2945659" cy="496332"/>
          </a:xfrm>
          <a:prstGeom prst="rect">
            <a:avLst/>
          </a:prstGeom>
        </p:spPr>
        <p:txBody>
          <a:bodyPr vert="horz" lIns="91299" tIns="45649" rIns="91299" bIns="45649" anchor="b"/>
          <a:lstStyle>
            <a:lvl1pPr algn="r">
              <a:defRPr sz="1300"/>
            </a:lvl1pPr>
          </a:lstStyle>
          <a:p>
            <a:pPr lvl="0">
              <a:defRPr lang="ko-KR" altLang="en-US"/>
            </a:pPr>
            <a:fld id="{844EDC16-725B-4C6B-93FE-B923B40AEEE2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55553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844EDC16-725B-4C6B-93FE-B923B40AEEE2}" type="slidenum">
              <a:rPr lang="ko-KR" altLang="en-US"/>
              <a:pPr lvl="0">
                <a:defRPr lang="ko-KR" altLang="en-US"/>
              </a:pPr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114973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844EDC16-725B-4C6B-93FE-B923B40AEEE2}" type="slidenum">
              <a:rPr lang="en-US" altLang="en-US"/>
              <a:pPr lvl="0">
                <a:defRPr lang="ko-KR" altLang="en-US"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4633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844EDC16-725B-4C6B-93FE-B923B40AEEE2}" type="slidenum">
              <a:rPr lang="en-US" altLang="en-US"/>
              <a:pPr lvl="0">
                <a:defRPr lang="ko-KR" altLang="en-US"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112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844EDC16-725B-4C6B-93FE-B923B40AEEE2}" type="slidenum">
              <a:rPr lang="en-US" altLang="en-US"/>
              <a:pPr lvl="0">
                <a:defRPr lang="ko-KR" altLang="en-US"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3972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844EDC16-725B-4C6B-93FE-B923B40AEEE2}" type="slidenum">
              <a:rPr lang="en-US" altLang="en-US"/>
              <a:pPr lvl="0">
                <a:defRPr lang="ko-KR" altLang="en-US"/>
              </a:pPr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66256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844EDC16-725B-4C6B-93FE-B923B40AEEE2}" type="slidenum">
              <a:rPr lang="en-US" altLang="en-US"/>
              <a:pPr lvl="0">
                <a:defRPr lang="ko-KR" altLang="en-US"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9380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844EDC16-725B-4C6B-93FE-B923B40AEEE2}" type="slidenum">
              <a:rPr lang="en-US" altLang="en-US"/>
              <a:pPr lvl="0">
                <a:defRPr lang="ko-KR" altLang="en-US"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8034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844EDC16-725B-4C6B-93FE-B923B40AEEE2}" type="slidenum">
              <a:rPr lang="en-US" altLang="en-US"/>
              <a:pPr lvl="0">
                <a:defRPr lang="ko-KR" altLang="en-US"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2812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844EDC16-725B-4C6B-93FE-B923B40AEEE2}" type="slidenum">
              <a:rPr lang="en-US" altLang="en-US"/>
              <a:pPr lvl="0">
                <a:defRPr lang="ko-KR" altLang="en-US"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87725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844EDC16-725B-4C6B-93FE-B923B40AEEE2}" type="slidenum">
              <a:rPr lang="en-US" altLang="en-US"/>
              <a:pPr lvl="0">
                <a:defRPr lang="ko-KR" altLang="en-US"/>
              </a:pPr>
              <a:t>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20013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844EDC16-725B-4C6B-93FE-B923B40AEEE2}" type="slidenum">
              <a:rPr lang="en-US" altLang="en-US"/>
              <a:pPr lvl="0">
                <a:defRPr lang="ko-KR" altLang="en-US"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9105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844EDC16-725B-4C6B-93FE-B923B40AEEE2}" type="slidenum">
              <a:rPr lang="en-US" altLang="en-US"/>
              <a:pPr lvl="0">
                <a:defRPr lang="ko-KR" altLang="en-US"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1288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 preserve="1">
  <p:cSld name="3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677792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빈 화면" type="blank" preserve="1">
  <p:cSld name="1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그룹 6"/>
          <p:cNvGrpSpPr>
            <a:grpSpLocks/>
          </p:cNvGrpSpPr>
          <p:nvPr userDrawn="1"/>
        </p:nvGrpSpPr>
        <p:grpSpPr bwMode="auto">
          <a:xfrm>
            <a:off x="0" y="404664"/>
            <a:ext cx="9146203" cy="36000"/>
            <a:chOff x="336550" y="723220"/>
            <a:chExt cx="9296400" cy="276225"/>
          </a:xfrm>
        </p:grpSpPr>
        <p:pic>
          <p:nvPicPr>
            <p:cNvPr id="34" name="Picture 2" descr="Y:\01_삼성물산 &amp; K-MEG\41_Q-HSE 경영전략보고 PPT\02_디자인\01_work data\07\color-bar_1.png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900" y="723220"/>
              <a:ext cx="802005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2" descr="Y:\01_삼성물산 &amp; K-MEG\41_Q-HSE 경영전략보고 PPT\02_디자인\01_work data\07\color-bar_1.png"/>
            <p:cNvPicPr>
              <a:picLocks noChangeAspect="1" noChangeArrowheads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550" y="723220"/>
              <a:ext cx="127635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3" descr="C:\Users\User\Desktop\금강주택 CI\IX로고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567" y="6499400"/>
            <a:ext cx="1712761" cy="35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 userDrawn="1"/>
        </p:nvSpPr>
        <p:spPr>
          <a:xfrm>
            <a:off x="0" y="0"/>
            <a:ext cx="9146203" cy="32849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 userDrawn="1"/>
        </p:nvSpPr>
        <p:spPr>
          <a:xfrm>
            <a:off x="0" y="3284984"/>
            <a:ext cx="9146204" cy="35730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모서리가 둥근 직사각형 2"/>
          <p:cNvSpPr/>
          <p:nvPr userDrawn="1"/>
        </p:nvSpPr>
        <p:spPr>
          <a:xfrm>
            <a:off x="1104447" y="1318185"/>
            <a:ext cx="6937307" cy="2664296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5503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943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8747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634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64" r:id="rId2"/>
    <p:sldLayoutId id="2147483770" r:id="rId3"/>
    <p:sldLayoutId id="2147483769" r:id="rId4"/>
    <p:sldLayoutId id="2147483650" r:id="rId5"/>
    <p:sldLayoutId id="2147483780" r:id="rId6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132856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91440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 lang="en-US"/>
            </a:pPr>
            <a:r>
              <a:rPr lang="ko-KR" altLang="en-US" sz="4800" b="1" i="0" kern="0" spc="5" dirty="0" smtClean="0">
                <a:ln w="18000">
                  <a:solidFill>
                    <a:prstClr val="white"/>
                  </a:solidFill>
                  <a:prstDash val="solid"/>
                  <a:miter/>
                </a:ln>
                <a:uLnTx/>
                <a:uFillTx/>
                <a:latin typeface="+mn-ea"/>
              </a:rPr>
              <a:t>제 </a:t>
            </a:r>
            <a:r>
              <a:rPr lang="en-US" altLang="ko-KR" sz="4800" b="1" kern="0" spc="5" dirty="0" smtClean="0">
                <a:ln w="18000">
                  <a:solidFill>
                    <a:prstClr val="white"/>
                  </a:solidFill>
                  <a:prstDash val="solid"/>
                  <a:miter/>
                </a:ln>
                <a:latin typeface="+mn-ea"/>
              </a:rPr>
              <a:t>15</a:t>
            </a:r>
            <a:r>
              <a:rPr lang="ko-KR" altLang="en-US" sz="4800" b="1" i="0" kern="0" spc="5" dirty="0" smtClean="0">
                <a:ln w="18000">
                  <a:solidFill>
                    <a:prstClr val="white"/>
                  </a:solidFill>
                  <a:prstDash val="solid"/>
                  <a:miter/>
                </a:ln>
                <a:uLnTx/>
                <a:uFillTx/>
                <a:latin typeface="+mn-ea"/>
              </a:rPr>
              <a:t>회 </a:t>
            </a:r>
            <a:r>
              <a:rPr lang="ko-KR" altLang="en-US" sz="4800" b="1" i="0" kern="0" spc="5" dirty="0">
                <a:ln w="18000">
                  <a:solidFill>
                    <a:prstClr val="white"/>
                  </a:solidFill>
                  <a:prstDash val="solid"/>
                  <a:miter/>
                </a:ln>
                <a:uLnTx/>
                <a:uFillTx/>
                <a:latin typeface="+mn-ea"/>
              </a:rPr>
              <a:t>노사협의체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3432104" y="5085184"/>
            <a:ext cx="22797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lang="ko-KR" altLang="en-US"/>
            </a:pPr>
            <a:r>
              <a:rPr lang="en-US" altLang="ko-KR" sz="2000" b="1" dirty="0" smtClean="0"/>
              <a:t>2024. 08. 05. (</a:t>
            </a:r>
            <a:r>
              <a:rPr lang="ko-KR" altLang="en-US" sz="2000" b="1" dirty="0"/>
              <a:t>월</a:t>
            </a:r>
            <a:r>
              <a:rPr lang="en-US" altLang="ko-KR" b="1" dirty="0" smtClean="0"/>
              <a:t>)</a:t>
            </a:r>
            <a:endParaRPr lang="en-US" altLang="ko-KR" b="1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44537"/>
            <a:ext cx="1116124" cy="75023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6156" y="5557964"/>
            <a:ext cx="3067478" cy="111458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0" y="1163588"/>
            <a:ext cx="9144000" cy="569441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3" name="모서리가 둥근 직사각형 22"/>
          <p:cNvSpPr/>
          <p:nvPr/>
        </p:nvSpPr>
        <p:spPr>
          <a:xfrm>
            <a:off x="247208" y="1380986"/>
            <a:ext cx="8568952" cy="5121750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o-KR" altLang="en-US" dirty="0"/>
              <a:t>근로자의 건강진단 및 건강관리에 관한 사항 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0" y="335588"/>
            <a:ext cx="9144000" cy="82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/>
          </a:p>
        </p:txBody>
      </p:sp>
      <p:sp>
        <p:nvSpPr>
          <p:cNvPr id="20" name="모서리가 둥근 직사각형 19"/>
          <p:cNvSpPr/>
          <p:nvPr/>
        </p:nvSpPr>
        <p:spPr bwMode="auto">
          <a:xfrm>
            <a:off x="107544" y="416668"/>
            <a:ext cx="720000" cy="671541"/>
          </a:xfrm>
          <a:prstGeom prst="roundRect">
            <a:avLst>
              <a:gd name="adj" fmla="val 30411"/>
            </a:avLst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triangle" w="sm" len="sm"/>
            <a:tailEnd type="triangl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02</a:t>
            </a:r>
            <a:endParaRPr kumimoji="1" lang="ko-KR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3" name="직사각형 8"/>
          <p:cNvSpPr/>
          <p:nvPr/>
        </p:nvSpPr>
        <p:spPr>
          <a:xfrm>
            <a:off x="877427" y="546051"/>
            <a:ext cx="79464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800" b="1" dirty="0" smtClean="0"/>
              <a:t>전회 차 </a:t>
            </a:r>
            <a:r>
              <a:rPr lang="ko-KR" altLang="en-US" sz="2800" b="1" dirty="0"/>
              <a:t>의결사항 이행확인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xmlns="" id="{3B910581-B46B-4A6E-AEFC-FE68D33089B5}"/>
              </a:ext>
            </a:extLst>
          </p:cNvPr>
          <p:cNvSpPr/>
          <p:nvPr/>
        </p:nvSpPr>
        <p:spPr>
          <a:xfrm>
            <a:off x="452487" y="1617011"/>
            <a:ext cx="9541060" cy="43204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0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사업장의 산업재해 예방계획의 수립에 관한 사항</a:t>
            </a:r>
          </a:p>
          <a:p>
            <a:pPr algn="ctr"/>
            <a:endParaRPr lang="ko-KR" altLang="en-US" sz="2000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xmlns="" id="{3B910581-B46B-4A6E-AEFC-FE68D33089B5}"/>
              </a:ext>
            </a:extLst>
          </p:cNvPr>
          <p:cNvSpPr/>
          <p:nvPr/>
        </p:nvSpPr>
        <p:spPr>
          <a:xfrm>
            <a:off x="-432556" y="1972275"/>
            <a:ext cx="5112568" cy="43204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  <a:p>
            <a:pPr algn="ctr"/>
            <a:r>
              <a:rPr lang="en-US" altLang="ko-KR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       </a:t>
            </a:r>
          </a:p>
          <a:p>
            <a:pPr algn="ctr"/>
            <a:endParaRPr lang="ko-KR" altLang="en-US" sz="16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410" y="5978000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smtClean="0">
                <a:solidFill>
                  <a:srgbClr val="0000FF"/>
                </a:solidFill>
              </a:rPr>
              <a:t>자율안전컨설팅 </a:t>
            </a:r>
            <a:r>
              <a:rPr lang="en-US" altLang="ko-KR" b="1" dirty="0" smtClean="0">
                <a:solidFill>
                  <a:srgbClr val="0000FF"/>
                </a:solidFill>
              </a:rPr>
              <a:t>(</a:t>
            </a:r>
            <a:r>
              <a:rPr lang="ko-KR" altLang="en-US" b="1" dirty="0">
                <a:solidFill>
                  <a:srgbClr val="0000FF"/>
                </a:solidFill>
              </a:rPr>
              <a:t>월</a:t>
            </a:r>
            <a:r>
              <a:rPr lang="en-US" altLang="ko-KR" b="1" dirty="0" smtClean="0">
                <a:solidFill>
                  <a:srgbClr val="0000FF"/>
                </a:solidFill>
              </a:rPr>
              <a:t>1</a:t>
            </a:r>
            <a:r>
              <a:rPr lang="ko-KR" altLang="en-US" b="1" dirty="0" smtClean="0">
                <a:solidFill>
                  <a:srgbClr val="0000FF"/>
                </a:solidFill>
              </a:rPr>
              <a:t>회</a:t>
            </a:r>
            <a:r>
              <a:rPr lang="en-US" altLang="ko-KR" b="1" dirty="0" smtClean="0">
                <a:solidFill>
                  <a:srgbClr val="0000FF"/>
                </a:solidFill>
              </a:rPr>
              <a:t>)_</a:t>
            </a:r>
            <a:r>
              <a:rPr lang="ko-KR" altLang="en-US" b="1" dirty="0" smtClean="0">
                <a:solidFill>
                  <a:srgbClr val="0000FF"/>
                </a:solidFill>
              </a:rPr>
              <a:t>옥토건설</a:t>
            </a:r>
            <a:endParaRPr lang="en-US" altLang="ko-KR" b="1" dirty="0" smtClean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8332" y="1844824"/>
            <a:ext cx="7240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solidFill>
                  <a:srgbClr val="0000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1)</a:t>
            </a:r>
            <a:r>
              <a:rPr lang="ko-KR" altLang="en-US" sz="1600" dirty="0" smtClean="0">
                <a:solidFill>
                  <a:srgbClr val="0000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자율안전컨설팅 실시 후 전 근로자 및 관리감독자 교육실시의 건</a:t>
            </a:r>
            <a:endParaRPr lang="ko-KR" altLang="en-US" sz="1600" dirty="0">
              <a:solidFill>
                <a:srgbClr val="0000FF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240053"/>
            <a:ext cx="3744416" cy="1812334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790" y="2256048"/>
            <a:ext cx="3649621" cy="1796339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4158150"/>
            <a:ext cx="3744416" cy="1755126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0162" y="4139509"/>
            <a:ext cx="3650249" cy="177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749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0" y="1163588"/>
            <a:ext cx="9144000" cy="569441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3" name="모서리가 둥근 직사각형 22"/>
          <p:cNvSpPr/>
          <p:nvPr/>
        </p:nvSpPr>
        <p:spPr>
          <a:xfrm>
            <a:off x="287524" y="1374051"/>
            <a:ext cx="8568952" cy="5121750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o-KR" altLang="en-US" dirty="0"/>
              <a:t>근로자의 건강진단 및 건강관리에 관한 사항 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0" y="335588"/>
            <a:ext cx="9144000" cy="82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/>
          </a:p>
        </p:txBody>
      </p:sp>
      <p:sp>
        <p:nvSpPr>
          <p:cNvPr id="20" name="모서리가 둥근 직사각형 19"/>
          <p:cNvSpPr/>
          <p:nvPr/>
        </p:nvSpPr>
        <p:spPr bwMode="auto">
          <a:xfrm>
            <a:off x="107544" y="416668"/>
            <a:ext cx="720000" cy="671541"/>
          </a:xfrm>
          <a:prstGeom prst="roundRect">
            <a:avLst>
              <a:gd name="adj" fmla="val 30411"/>
            </a:avLst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triangle" w="sm" len="sm"/>
            <a:tailEnd type="triangl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02</a:t>
            </a:r>
            <a:endParaRPr kumimoji="1" lang="ko-KR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3" name="직사각형 8"/>
          <p:cNvSpPr/>
          <p:nvPr/>
        </p:nvSpPr>
        <p:spPr>
          <a:xfrm>
            <a:off x="877427" y="546051"/>
            <a:ext cx="79464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800" b="1" dirty="0" smtClean="0"/>
              <a:t>전회 차 </a:t>
            </a:r>
            <a:r>
              <a:rPr lang="ko-KR" altLang="en-US" sz="2800" b="1" dirty="0"/>
              <a:t>의결사항 이행확인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xmlns="" id="{3B910581-B46B-4A6E-AEFC-FE68D33089B5}"/>
              </a:ext>
            </a:extLst>
          </p:cNvPr>
          <p:cNvSpPr/>
          <p:nvPr/>
        </p:nvSpPr>
        <p:spPr>
          <a:xfrm>
            <a:off x="-111994" y="1500916"/>
            <a:ext cx="6768752" cy="43204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4.</a:t>
            </a:r>
            <a:r>
              <a:rPr lang="ko-KR" altLang="en-US" sz="2000" b="1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근로자의 건강진단 및 건강관리에 관한 사항 </a:t>
            </a:r>
            <a:r>
              <a:rPr lang="en-US" altLang="ko-KR" b="1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ko-KR" altLang="en-US" sz="2000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xmlns="" id="{3B910581-B46B-4A6E-AEFC-FE68D33089B5}"/>
              </a:ext>
            </a:extLst>
          </p:cNvPr>
          <p:cNvSpPr/>
          <p:nvPr/>
        </p:nvSpPr>
        <p:spPr>
          <a:xfrm>
            <a:off x="-111659" y="1895994"/>
            <a:ext cx="3061362" cy="43204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</a:t>
            </a:r>
            <a:r>
              <a:rPr lang="ko-KR" altLang="en-US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en-US" altLang="ko-KR" sz="1400" b="1" dirty="0" smtClean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8332" y="1844824"/>
            <a:ext cx="7240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solidFill>
                  <a:srgbClr val="0000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1)</a:t>
            </a:r>
            <a:r>
              <a:rPr lang="ko-KR" altLang="en-US" sz="1600" dirty="0" err="1" smtClean="0">
                <a:solidFill>
                  <a:srgbClr val="0000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온열질환예방을</a:t>
            </a:r>
            <a:r>
              <a:rPr lang="ko-KR" altLang="en-US" sz="1600" dirty="0" smtClean="0">
                <a:solidFill>
                  <a:srgbClr val="0000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위한 </a:t>
            </a:r>
            <a:r>
              <a:rPr lang="ko-KR" altLang="en-US" sz="1600" dirty="0" err="1" smtClean="0">
                <a:solidFill>
                  <a:srgbClr val="0000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쿨</a:t>
            </a:r>
            <a:r>
              <a:rPr lang="ko-KR" altLang="en-US" sz="1600" dirty="0" smtClean="0">
                <a:solidFill>
                  <a:srgbClr val="0000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스카프 구매 및 지급의 건 </a:t>
            </a:r>
            <a:r>
              <a:rPr lang="en-US" altLang="ko-KR" sz="1600" dirty="0" smtClean="0">
                <a:solidFill>
                  <a:srgbClr val="0000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600" dirty="0" smtClean="0">
                <a:solidFill>
                  <a:srgbClr val="0000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 근로자</a:t>
            </a:r>
            <a:r>
              <a:rPr lang="en-US" altLang="ko-KR" sz="1600" dirty="0" smtClean="0">
                <a:solidFill>
                  <a:srgbClr val="0000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1600" dirty="0">
              <a:solidFill>
                <a:srgbClr val="0000FF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573" y="2143426"/>
            <a:ext cx="3788991" cy="416589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948" y="2423505"/>
            <a:ext cx="1255031" cy="138074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140" y="2423505"/>
            <a:ext cx="1281413" cy="13416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6315" y="2415867"/>
            <a:ext cx="1108753" cy="134924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3726" y="3860772"/>
            <a:ext cx="1259253" cy="121339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1140" y="3852958"/>
            <a:ext cx="1304987" cy="1213390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6315" y="3849964"/>
            <a:ext cx="1108754" cy="1199018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37948" y="5132217"/>
            <a:ext cx="1255031" cy="1199699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10"/>
          <a:srcRect r="18975"/>
          <a:stretch/>
        </p:blipFill>
        <p:spPr>
          <a:xfrm>
            <a:off x="5991140" y="5132217"/>
            <a:ext cx="1304987" cy="1184538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16314" y="5124361"/>
            <a:ext cx="1086925" cy="121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665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1250178"/>
            <a:ext cx="9144000" cy="542397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318074" y="1484784"/>
            <a:ext cx="8568952" cy="5004556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dirty="0"/>
          </a:p>
        </p:txBody>
      </p:sp>
      <p:sp>
        <p:nvSpPr>
          <p:cNvPr id="12" name="직사각형 11"/>
          <p:cNvSpPr/>
          <p:nvPr/>
        </p:nvSpPr>
        <p:spPr>
          <a:xfrm>
            <a:off x="0" y="611489"/>
            <a:ext cx="9144000" cy="6386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/>
          </a:p>
        </p:txBody>
      </p:sp>
      <p:sp>
        <p:nvSpPr>
          <p:cNvPr id="15" name="직사각형 14"/>
          <p:cNvSpPr/>
          <p:nvPr/>
        </p:nvSpPr>
        <p:spPr>
          <a:xfrm>
            <a:off x="791152" y="718431"/>
            <a:ext cx="79464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400" b="1" dirty="0" smtClean="0"/>
              <a:t> 건의사항 및 전달사항</a:t>
            </a:r>
            <a:endParaRPr lang="ko-KR" altLang="en-US" sz="2400" b="1" dirty="0"/>
          </a:p>
        </p:txBody>
      </p:sp>
      <p:sp>
        <p:nvSpPr>
          <p:cNvPr id="9" name="모서리가 둥근 직사각형 19">
            <a:extLst>
              <a:ext uri="{FF2B5EF4-FFF2-40B4-BE49-F238E27FC236}">
                <a16:creationId xmlns:a16="http://schemas.microsoft.com/office/drawing/2014/main" xmlns="" id="{2014CF7E-BE2C-4B02-9AF6-0FA663047091}"/>
              </a:ext>
            </a:extLst>
          </p:cNvPr>
          <p:cNvSpPr/>
          <p:nvPr/>
        </p:nvSpPr>
        <p:spPr bwMode="auto">
          <a:xfrm>
            <a:off x="60715" y="634186"/>
            <a:ext cx="647992" cy="580951"/>
          </a:xfrm>
          <a:prstGeom prst="roundRect">
            <a:avLst>
              <a:gd name="adj" fmla="val 30411"/>
            </a:avLst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triangle" w="sm" len="sm"/>
            <a:tailEnd type="triangl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04</a:t>
            </a:r>
            <a:endParaRPr kumimoji="1" lang="ko-KR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1664804"/>
            <a:ext cx="8028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rgbClr val="0000FF"/>
                </a:solidFill>
              </a:rPr>
              <a:t>1) </a:t>
            </a:r>
            <a:r>
              <a:rPr lang="ko-KR" altLang="en-US" sz="1600" b="1" dirty="0" err="1" smtClean="0">
                <a:solidFill>
                  <a:srgbClr val="0000FF"/>
                </a:solidFill>
              </a:rPr>
              <a:t>온열질환</a:t>
            </a:r>
            <a:r>
              <a:rPr lang="ko-KR" altLang="en-US" sz="1600" b="1" dirty="0" smtClean="0">
                <a:solidFill>
                  <a:srgbClr val="0000FF"/>
                </a:solidFill>
              </a:rPr>
              <a:t> 관련 대형안전보건 현수막 제작 설치의 건 </a:t>
            </a:r>
            <a:endParaRPr lang="ko-KR" altLang="en-US" sz="16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5124" y="5913276"/>
            <a:ext cx="8028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/>
              <a:t> </a:t>
            </a:r>
            <a:endParaRPr lang="ko-KR" altLang="en-US" sz="16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127" y="1942382"/>
            <a:ext cx="3757324" cy="430944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0022" y="2219393"/>
            <a:ext cx="3938422" cy="1336311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5"/>
          <a:srcRect l="3291" r="11195" b="16350"/>
          <a:stretch/>
        </p:blipFill>
        <p:spPr>
          <a:xfrm>
            <a:off x="4634915" y="3609031"/>
            <a:ext cx="3933529" cy="1224126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7903" y="4886484"/>
            <a:ext cx="3930541" cy="135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45120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1250178"/>
            <a:ext cx="9144000" cy="542397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318074" y="1484784"/>
            <a:ext cx="8568952" cy="5004556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dirty="0"/>
          </a:p>
        </p:txBody>
      </p:sp>
      <p:sp>
        <p:nvSpPr>
          <p:cNvPr id="12" name="직사각형 11"/>
          <p:cNvSpPr/>
          <p:nvPr/>
        </p:nvSpPr>
        <p:spPr>
          <a:xfrm>
            <a:off x="0" y="611489"/>
            <a:ext cx="9144000" cy="6386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/>
          </a:p>
        </p:txBody>
      </p:sp>
      <p:sp>
        <p:nvSpPr>
          <p:cNvPr id="15" name="직사각형 14"/>
          <p:cNvSpPr/>
          <p:nvPr/>
        </p:nvSpPr>
        <p:spPr>
          <a:xfrm>
            <a:off x="791152" y="718431"/>
            <a:ext cx="79464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400" b="1" dirty="0" smtClean="0"/>
              <a:t> 건의사항 및 전달사항</a:t>
            </a:r>
            <a:endParaRPr lang="ko-KR" altLang="en-US" sz="2400" b="1" dirty="0"/>
          </a:p>
        </p:txBody>
      </p:sp>
      <p:sp>
        <p:nvSpPr>
          <p:cNvPr id="9" name="모서리가 둥근 직사각형 19">
            <a:extLst>
              <a:ext uri="{FF2B5EF4-FFF2-40B4-BE49-F238E27FC236}">
                <a16:creationId xmlns:a16="http://schemas.microsoft.com/office/drawing/2014/main" xmlns="" id="{2014CF7E-BE2C-4B02-9AF6-0FA663047091}"/>
              </a:ext>
            </a:extLst>
          </p:cNvPr>
          <p:cNvSpPr/>
          <p:nvPr/>
        </p:nvSpPr>
        <p:spPr bwMode="auto">
          <a:xfrm>
            <a:off x="60715" y="634186"/>
            <a:ext cx="647992" cy="580951"/>
          </a:xfrm>
          <a:prstGeom prst="roundRect">
            <a:avLst>
              <a:gd name="adj" fmla="val 30411"/>
            </a:avLst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triangle" w="sm" len="sm"/>
            <a:tailEnd type="triangl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04</a:t>
            </a:r>
            <a:endParaRPr kumimoji="1" lang="ko-KR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1664804"/>
            <a:ext cx="8028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rgbClr val="0000FF"/>
                </a:solidFill>
              </a:rPr>
              <a:t>2</a:t>
            </a:r>
            <a:r>
              <a:rPr lang="en-US" altLang="ko-KR" sz="1600" b="1" dirty="0" smtClean="0">
                <a:solidFill>
                  <a:srgbClr val="0000FF"/>
                </a:solidFill>
              </a:rPr>
              <a:t>) </a:t>
            </a:r>
            <a:r>
              <a:rPr lang="ko-KR" altLang="en-US" sz="1600" b="1" dirty="0" smtClean="0">
                <a:solidFill>
                  <a:srgbClr val="0000FF"/>
                </a:solidFill>
              </a:rPr>
              <a:t>혹서기 안전보건 계획서 작성 및 운영관리의 현황</a:t>
            </a:r>
            <a:r>
              <a:rPr lang="en-US" altLang="ko-KR" sz="1600" b="1" dirty="0" smtClean="0">
                <a:solidFill>
                  <a:srgbClr val="0000FF"/>
                </a:solidFill>
              </a:rPr>
              <a:t>_</a:t>
            </a:r>
            <a:r>
              <a:rPr lang="ko-KR" altLang="en-US" sz="1600" b="1" dirty="0" err="1" smtClean="0">
                <a:solidFill>
                  <a:srgbClr val="0000FF"/>
                </a:solidFill>
              </a:rPr>
              <a:t>무재해밴드</a:t>
            </a:r>
            <a:r>
              <a:rPr lang="ko-KR" altLang="en-US" sz="1600" b="1" dirty="0" smtClean="0">
                <a:solidFill>
                  <a:srgbClr val="0000FF"/>
                </a:solidFill>
              </a:rPr>
              <a:t> 등재조치 완료</a:t>
            </a:r>
            <a:r>
              <a:rPr lang="en-US" altLang="ko-KR" sz="1600" b="1" dirty="0" smtClean="0">
                <a:solidFill>
                  <a:srgbClr val="0000FF"/>
                </a:solidFill>
              </a:rPr>
              <a:t>.</a:t>
            </a:r>
            <a:r>
              <a:rPr lang="ko-KR" altLang="en-US" sz="1600" b="1" dirty="0" smtClean="0">
                <a:solidFill>
                  <a:srgbClr val="0000FF"/>
                </a:solidFill>
              </a:rPr>
              <a:t> </a:t>
            </a:r>
            <a:endParaRPr lang="ko-KR" altLang="en-US" sz="1600" dirty="0">
              <a:solidFill>
                <a:srgbClr val="0000FF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556" y="2171722"/>
            <a:ext cx="3966455" cy="421384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0011" y="2040794"/>
            <a:ext cx="4057548" cy="426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316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74414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91440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 lang="en-US"/>
            </a:pPr>
            <a:r>
              <a:rPr lang="ko-KR" altLang="en-US" sz="5400" b="1" i="0" kern="0" spc="5" dirty="0" smtClean="0">
                <a:ln w="18000">
                  <a:solidFill>
                    <a:prstClr val="white"/>
                  </a:solidFill>
                  <a:prstDash val="solid"/>
                  <a:miter/>
                </a:ln>
                <a:solidFill>
                  <a:srgbClr val="1F497D">
                    <a:lumMod val="75000"/>
                  </a:srgb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+mn-ea"/>
              </a:rPr>
              <a:t>금회 차 </a:t>
            </a:r>
            <a:r>
              <a:rPr lang="ko-KR" altLang="en-US" sz="5400" b="1" i="0" kern="0" spc="5" dirty="0">
                <a:ln w="18000">
                  <a:solidFill>
                    <a:prstClr val="white"/>
                  </a:solidFill>
                  <a:prstDash val="solid"/>
                  <a:miter/>
                </a:ln>
                <a:solidFill>
                  <a:srgbClr val="1F497D">
                    <a:lumMod val="75000"/>
                  </a:srgb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+mn-ea"/>
              </a:rPr>
              <a:t>회의사항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>
            <a:off x="0" y="1163588"/>
            <a:ext cx="9144000" cy="569441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dirty="0"/>
          </a:p>
        </p:txBody>
      </p:sp>
      <p:sp>
        <p:nvSpPr>
          <p:cNvPr id="21" name="모서리가 둥근 직사각형 20"/>
          <p:cNvSpPr/>
          <p:nvPr/>
        </p:nvSpPr>
        <p:spPr>
          <a:xfrm>
            <a:off x="323274" y="1445920"/>
            <a:ext cx="8568952" cy="5181736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dirty="0"/>
          </a:p>
        </p:txBody>
      </p:sp>
      <p:sp>
        <p:nvSpPr>
          <p:cNvPr id="19" name="직사각형 18"/>
          <p:cNvSpPr/>
          <p:nvPr/>
        </p:nvSpPr>
        <p:spPr>
          <a:xfrm>
            <a:off x="4090" y="352665"/>
            <a:ext cx="9144000" cy="82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 dirty="0"/>
          </a:p>
        </p:txBody>
      </p:sp>
      <p:sp>
        <p:nvSpPr>
          <p:cNvPr id="2" name="모서리가 둥근 직사각형 1"/>
          <p:cNvSpPr/>
          <p:nvPr/>
        </p:nvSpPr>
        <p:spPr>
          <a:xfrm>
            <a:off x="402770" y="1628800"/>
            <a:ext cx="8181885" cy="532859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 lang="ko-KR" altLang="en-US"/>
            </a:pPr>
            <a:endParaRPr lang="ko-KR" altLang="en-US" dirty="0"/>
          </a:p>
        </p:txBody>
      </p:sp>
      <p:sp>
        <p:nvSpPr>
          <p:cNvPr id="14" name="직사각형 13"/>
          <p:cNvSpPr/>
          <p:nvPr/>
        </p:nvSpPr>
        <p:spPr>
          <a:xfrm>
            <a:off x="847986" y="568003"/>
            <a:ext cx="79464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400" b="1" dirty="0" smtClean="0"/>
              <a:t>노사협의체 구성 </a:t>
            </a:r>
            <a:r>
              <a:rPr lang="en-US" altLang="ko-KR" sz="2400" b="1" dirty="0" smtClean="0"/>
              <a:t>(08</a:t>
            </a:r>
            <a:r>
              <a:rPr lang="ko-KR" altLang="en-US" sz="2400" b="1" dirty="0" smtClean="0"/>
              <a:t>월</a:t>
            </a:r>
            <a:r>
              <a:rPr lang="en-US" altLang="ko-KR" sz="2400" b="1" dirty="0" smtClean="0"/>
              <a:t>)-</a:t>
            </a:r>
            <a:r>
              <a:rPr lang="en-US" altLang="ko-KR" b="1" dirty="0" smtClean="0"/>
              <a:t>12</a:t>
            </a:r>
            <a:r>
              <a:rPr lang="ko-KR" altLang="en-US" b="1" dirty="0" smtClean="0"/>
              <a:t>명</a:t>
            </a:r>
            <a:endParaRPr lang="ko-KR" altLang="en-US" b="1" dirty="0"/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/>
          </p:nvPr>
        </p:nvGraphicFramePr>
        <p:xfrm>
          <a:off x="3395590" y="1510824"/>
          <a:ext cx="2328538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8538"/>
              </a:tblGrid>
              <a:tr h="359947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000" dirty="0" smtClean="0"/>
                        <a:t>노사협의체 조직도</a:t>
                      </a:r>
                      <a:endParaRPr lang="ko-KR" altLang="en-US" sz="2000" dirty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7" name="직선 연결선 6"/>
          <p:cNvCxnSpPr/>
          <p:nvPr/>
        </p:nvCxnSpPr>
        <p:spPr>
          <a:xfrm>
            <a:off x="4493712" y="1772816"/>
            <a:ext cx="0" cy="372568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 flipV="1">
            <a:off x="2231233" y="2145384"/>
            <a:ext cx="4753035" cy="9036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/>
          <p:cNvCxnSpPr/>
          <p:nvPr/>
        </p:nvCxnSpPr>
        <p:spPr>
          <a:xfrm>
            <a:off x="2231233" y="2115764"/>
            <a:ext cx="0" cy="372568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/>
          <p:cNvCxnSpPr/>
          <p:nvPr/>
        </p:nvCxnSpPr>
        <p:spPr>
          <a:xfrm>
            <a:off x="6984268" y="2096852"/>
            <a:ext cx="0" cy="412366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표 10"/>
          <p:cNvGraphicFramePr>
            <a:graphicFrameLocks noGrp="1"/>
          </p:cNvGraphicFramePr>
          <p:nvPr>
            <p:extLst/>
          </p:nvPr>
        </p:nvGraphicFramePr>
        <p:xfrm>
          <a:off x="445739" y="2968712"/>
          <a:ext cx="3730971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3657"/>
                <a:gridCol w="1243657"/>
                <a:gridCol w="1243657"/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   구분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사용자 위원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    성명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5" name="표 34"/>
          <p:cNvGraphicFramePr>
            <a:graphicFrameLocks noGrp="1"/>
          </p:cNvGraphicFramePr>
          <p:nvPr>
            <p:extLst/>
          </p:nvPr>
        </p:nvGraphicFramePr>
        <p:xfrm>
          <a:off x="4964971" y="2966781"/>
          <a:ext cx="374410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8034"/>
                <a:gridCol w="1248034"/>
                <a:gridCol w="1248034"/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   구분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근로자위원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    성명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표 14"/>
          <p:cNvGraphicFramePr>
            <a:graphicFrameLocks noGrp="1"/>
          </p:cNvGraphicFramePr>
          <p:nvPr>
            <p:extLst/>
          </p:nvPr>
        </p:nvGraphicFramePr>
        <p:xfrm>
          <a:off x="445738" y="2509217"/>
          <a:ext cx="3730972" cy="4575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0972"/>
              </a:tblGrid>
              <a:tr h="45756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solidFill>
                            <a:schemeClr val="bg1"/>
                          </a:solidFill>
                        </a:rPr>
                        <a:t>사용자 측</a:t>
                      </a:r>
                      <a:endParaRPr lang="ko-KR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7" name="표 36"/>
          <p:cNvGraphicFramePr>
            <a:graphicFrameLocks noGrp="1"/>
          </p:cNvGraphicFramePr>
          <p:nvPr>
            <p:extLst/>
          </p:nvPr>
        </p:nvGraphicFramePr>
        <p:xfrm>
          <a:off x="4964971" y="2518588"/>
          <a:ext cx="3744102" cy="4462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4102"/>
              </a:tblGrid>
              <a:tr h="44626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solidFill>
                            <a:schemeClr val="bg1"/>
                          </a:solidFill>
                        </a:rPr>
                        <a:t>근로자 측</a:t>
                      </a:r>
                      <a:endParaRPr lang="ko-KR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표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0926155"/>
              </p:ext>
            </p:extLst>
          </p:nvPr>
        </p:nvGraphicFramePr>
        <p:xfrm>
          <a:off x="445738" y="3368749"/>
          <a:ext cx="3730971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3657"/>
                <a:gridCol w="1243657"/>
                <a:gridCol w="1243657"/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사용자대표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rowSpan="6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장종민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안전관리자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최현철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보건관리자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최은서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용마루건설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조한주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광진개발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김현모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err="1" smtClean="0"/>
                        <a:t>미래지앤씨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err="1" smtClean="0">
                          <a:solidFill>
                            <a:schemeClr val="tx1"/>
                          </a:solidFill>
                        </a:rPr>
                        <a:t>박군철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9" name="표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5376910"/>
              </p:ext>
            </p:extLst>
          </p:nvPr>
        </p:nvGraphicFramePr>
        <p:xfrm>
          <a:off x="4971536" y="3337621"/>
          <a:ext cx="3730971" cy="22561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3657"/>
                <a:gridCol w="1243657"/>
                <a:gridCol w="1243657"/>
              </a:tblGrid>
              <a:tr h="3760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근로자대표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rowSpan="6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이종호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60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근로자위원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정재근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60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근로자위원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조남규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60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근로자위원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윤영호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60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근로자위원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이승만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60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근로자위원  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김종규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8" name="모서리가 둥근 직사각형 17"/>
          <p:cNvSpPr/>
          <p:nvPr/>
        </p:nvSpPr>
        <p:spPr bwMode="auto">
          <a:xfrm>
            <a:off x="66038" y="420504"/>
            <a:ext cx="720000" cy="671541"/>
          </a:xfrm>
          <a:prstGeom prst="roundRect">
            <a:avLst>
              <a:gd name="adj" fmla="val 30411"/>
            </a:avLst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triangle" w="sm" len="sm"/>
            <a:tailEnd type="triangl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03</a:t>
            </a:r>
            <a:endParaRPr kumimoji="1" lang="ko-KR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0626026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1016732"/>
            <a:ext cx="9144000" cy="584126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323528" y="1307961"/>
            <a:ext cx="8568952" cy="5469411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0" y="584776"/>
            <a:ext cx="9144000" cy="63873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/>
          </a:p>
        </p:txBody>
      </p:sp>
      <p:sp>
        <p:nvSpPr>
          <p:cNvPr id="15" name="직사각형 14"/>
          <p:cNvSpPr/>
          <p:nvPr/>
        </p:nvSpPr>
        <p:spPr>
          <a:xfrm>
            <a:off x="755148" y="715535"/>
            <a:ext cx="79464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400" b="1" dirty="0"/>
              <a:t>금</a:t>
            </a:r>
            <a:r>
              <a:rPr lang="ko-KR" altLang="en-US" sz="2400" b="1" dirty="0" smtClean="0"/>
              <a:t>회 차 노사협의체 </a:t>
            </a:r>
            <a:r>
              <a:rPr lang="ko-KR" altLang="en-US" sz="2400" b="1" dirty="0"/>
              <a:t>심의 의결 사항</a:t>
            </a:r>
          </a:p>
        </p:txBody>
      </p:sp>
      <p:sp>
        <p:nvSpPr>
          <p:cNvPr id="9" name="모서리가 둥근 직사각형 19">
            <a:extLst>
              <a:ext uri="{FF2B5EF4-FFF2-40B4-BE49-F238E27FC236}">
                <a16:creationId xmlns:a16="http://schemas.microsoft.com/office/drawing/2014/main" xmlns="" id="{2014CF7E-BE2C-4B02-9AF6-0FA663047091}"/>
              </a:ext>
            </a:extLst>
          </p:cNvPr>
          <p:cNvSpPr/>
          <p:nvPr/>
        </p:nvSpPr>
        <p:spPr bwMode="auto">
          <a:xfrm>
            <a:off x="71580" y="639948"/>
            <a:ext cx="611988" cy="554283"/>
          </a:xfrm>
          <a:prstGeom prst="roundRect">
            <a:avLst>
              <a:gd name="adj" fmla="val 30411"/>
            </a:avLst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triangle" w="sm" len="sm"/>
            <a:tailEnd type="triangl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0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03</a:t>
            </a:r>
            <a:endParaRPr kumimoji="1" lang="ko-KR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나눔고딕 ExtraBold" pitchFamily="50" charset="-127"/>
              <a:ea typeface="나눔고딕 ExtraBold" pitchFamily="50" charset="-127"/>
            </a:endParaRPr>
          </a:p>
        </p:txBody>
      </p:sp>
      <p:graphicFrame>
        <p:nvGraphicFramePr>
          <p:cNvPr id="13" name="표 2">
            <a:extLst>
              <a:ext uri="{FF2B5EF4-FFF2-40B4-BE49-F238E27FC236}">
                <a16:creationId xmlns:a16="http://schemas.microsoft.com/office/drawing/2014/main" xmlns="" id="{04274EC6-DA1A-4896-8635-48BC71BF92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3275902"/>
              </p:ext>
            </p:extLst>
          </p:nvPr>
        </p:nvGraphicFramePr>
        <p:xfrm>
          <a:off x="576331" y="1407105"/>
          <a:ext cx="7972438" cy="1717539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584332">
                  <a:extLst>
                    <a:ext uri="{9D8B030D-6E8A-4147-A177-3AD203B41FA5}">
                      <a16:colId xmlns:a16="http://schemas.microsoft.com/office/drawing/2014/main" xmlns="" val="3846474349"/>
                    </a:ext>
                  </a:extLst>
                </a:gridCol>
                <a:gridCol w="2259228">
                  <a:extLst>
                    <a:ext uri="{9D8B030D-6E8A-4147-A177-3AD203B41FA5}">
                      <a16:colId xmlns:a16="http://schemas.microsoft.com/office/drawing/2014/main" xmlns="" val="1782384917"/>
                    </a:ext>
                  </a:extLst>
                </a:gridCol>
                <a:gridCol w="2930786">
                  <a:extLst>
                    <a:ext uri="{9D8B030D-6E8A-4147-A177-3AD203B41FA5}">
                      <a16:colId xmlns:a16="http://schemas.microsoft.com/office/drawing/2014/main" xmlns="" val="327424528"/>
                    </a:ext>
                  </a:extLst>
                </a:gridCol>
                <a:gridCol w="1325831">
                  <a:extLst>
                    <a:ext uri="{9D8B030D-6E8A-4147-A177-3AD203B41FA5}">
                      <a16:colId xmlns:a16="http://schemas.microsoft.com/office/drawing/2014/main" xmlns="" val="1323634598"/>
                    </a:ext>
                  </a:extLst>
                </a:gridCol>
                <a:gridCol w="872261">
                  <a:extLst>
                    <a:ext uri="{9D8B030D-6E8A-4147-A177-3AD203B41FA5}">
                      <a16:colId xmlns:a16="http://schemas.microsoft.com/office/drawing/2014/main" xmlns="" val="2132172757"/>
                    </a:ext>
                  </a:extLst>
                </a:gridCol>
              </a:tblGrid>
              <a:tr h="29467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No.</a:t>
                      </a:r>
                      <a:endParaRPr lang="ko-KR" alt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안건 명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내용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이행현황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 smtClean="0"/>
                        <a:t>찬성</a:t>
                      </a:r>
                      <a:r>
                        <a:rPr lang="en-US" altLang="ko-KR" sz="1050" dirty="0" smtClean="0"/>
                        <a:t>/</a:t>
                      </a:r>
                      <a:r>
                        <a:rPr lang="ko-KR" altLang="en-US" sz="1050" dirty="0" smtClean="0"/>
                        <a:t>반대</a:t>
                      </a:r>
                      <a:endParaRPr lang="ko-KR" altLang="en-US" sz="105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55081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/>
                        <a:t>1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사업장의 산업재해 예방계획의 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수립에 관한 사항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buNone/>
                      </a:pPr>
                      <a:r>
                        <a:rPr lang="ko-KR" altLang="en-US" sz="1000" b="1" dirty="0" smtClean="0">
                          <a:solidFill>
                            <a:srgbClr val="FF0000"/>
                          </a:solidFill>
                        </a:rPr>
                        <a:t>고소작업대 외 건설장비 작업 시 </a:t>
                      </a:r>
                      <a:r>
                        <a:rPr lang="ko-KR" altLang="en-US" sz="1000" b="1" dirty="0" err="1" smtClean="0">
                          <a:solidFill>
                            <a:srgbClr val="FF0000"/>
                          </a:solidFill>
                        </a:rPr>
                        <a:t>작업중</a:t>
                      </a:r>
                      <a:r>
                        <a:rPr lang="ko-KR" altLang="en-US" sz="1000" b="1" dirty="0" smtClean="0">
                          <a:solidFill>
                            <a:srgbClr val="FF0000"/>
                          </a:solidFill>
                        </a:rPr>
                        <a:t> 상황</a:t>
                      </a:r>
                      <a:endParaRPr lang="en-US" altLang="ko-KR" sz="1000" b="1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indent="0" algn="l" latinLnBrk="1">
                        <a:buNone/>
                      </a:pPr>
                      <a:r>
                        <a:rPr lang="ko-KR" altLang="en-US" sz="1000" b="1" dirty="0" smtClean="0">
                          <a:solidFill>
                            <a:srgbClr val="FF0000"/>
                          </a:solidFill>
                        </a:rPr>
                        <a:t>무재해 밴드에 등재 </a:t>
                      </a:r>
                      <a:r>
                        <a:rPr lang="en-US" altLang="ko-KR" sz="1000" b="1" dirty="0" smtClean="0">
                          <a:solidFill>
                            <a:srgbClr val="FF0000"/>
                          </a:solidFill>
                        </a:rPr>
                        <a:t>(</a:t>
                      </a:r>
                      <a:r>
                        <a:rPr lang="ko-KR" altLang="en-US" sz="1000" b="1" dirty="0" smtClean="0">
                          <a:solidFill>
                            <a:srgbClr val="FF0000"/>
                          </a:solidFill>
                        </a:rPr>
                        <a:t>실질적인 안전관리 필요</a:t>
                      </a:r>
                      <a:r>
                        <a:rPr lang="en-US" altLang="ko-KR" sz="1000" b="1" dirty="0" smtClean="0">
                          <a:solidFill>
                            <a:srgbClr val="FF0000"/>
                          </a:solidFill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dirty="0" smtClean="0"/>
                    </a:p>
                    <a:p>
                      <a:pPr algn="ctr" latinLnBrk="1"/>
                      <a:r>
                        <a:rPr lang="ko-KR" altLang="en-US" sz="800" b="1" dirty="0" smtClean="0"/>
                        <a:t>찬성</a:t>
                      </a:r>
                      <a:r>
                        <a:rPr lang="en-US" altLang="ko-KR" sz="800" b="1" dirty="0" smtClean="0"/>
                        <a:t>:14</a:t>
                      </a:r>
                      <a:r>
                        <a:rPr lang="ko-KR" altLang="en-US" sz="800" b="1" dirty="0" smtClean="0"/>
                        <a:t>명</a:t>
                      </a:r>
                      <a:endParaRPr lang="en-US" altLang="ko-KR" sz="800" b="1" dirty="0" smtClean="0"/>
                    </a:p>
                    <a:p>
                      <a:pPr algn="ctr" latinLnBrk="1"/>
                      <a:r>
                        <a:rPr lang="ko-KR" altLang="en-US" sz="800" b="1" dirty="0" smtClean="0"/>
                        <a:t>반대</a:t>
                      </a:r>
                      <a:r>
                        <a:rPr lang="en-US" altLang="ko-KR" sz="800" b="1" dirty="0" smtClean="0"/>
                        <a:t>: 0</a:t>
                      </a:r>
                      <a:r>
                        <a:rPr lang="ko-KR" altLang="en-US" sz="800" b="1" dirty="0" smtClean="0"/>
                        <a:t>명</a:t>
                      </a:r>
                      <a:endParaRPr lang="ko-KR" altLang="en-US" sz="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07036190"/>
                  </a:ext>
                </a:extLst>
              </a:tr>
              <a:tr h="86192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/>
                        <a:t>2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00" b="1" dirty="0" smtClean="0"/>
                        <a:t>안전보건관리규정의 작성 및 변경에 관한 사항</a:t>
                      </a:r>
                      <a:endParaRPr lang="ko-KR" altLang="en-US" sz="1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buNone/>
                      </a:pPr>
                      <a:r>
                        <a:rPr lang="ko-KR" altLang="en-US" sz="1000" b="1" baseline="0" dirty="0" smtClean="0">
                          <a:solidFill>
                            <a:srgbClr val="FF0000"/>
                          </a:solidFill>
                        </a:rPr>
                        <a:t>현장 내 </a:t>
                      </a:r>
                      <a:r>
                        <a:rPr lang="en-US" altLang="ko-KR" sz="1000" b="1" baseline="0" dirty="0" smtClean="0">
                          <a:solidFill>
                            <a:srgbClr val="FF0000"/>
                          </a:solidFill>
                        </a:rPr>
                        <a:t>20</a:t>
                      </a:r>
                      <a:r>
                        <a:rPr lang="ko-KR" altLang="en-US" sz="1000" b="1" baseline="0" dirty="0" smtClean="0">
                          <a:solidFill>
                            <a:srgbClr val="FF0000"/>
                          </a:solidFill>
                        </a:rPr>
                        <a:t>억 미만의 업체 노사협의체 사용자 및 근로자 위원 추가의 건 </a:t>
                      </a:r>
                      <a:endParaRPr lang="en-US" altLang="ko-KR" sz="1000" b="1" baseline="0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indent="0" algn="ctr" latinLnBrk="1">
                        <a:buNone/>
                      </a:pPr>
                      <a:r>
                        <a:rPr lang="en-US" altLang="ko-KR" sz="1000" b="1" baseline="0" dirty="0" smtClean="0">
                          <a:solidFill>
                            <a:srgbClr val="FF0000"/>
                          </a:solidFill>
                        </a:rPr>
                        <a:t>(</a:t>
                      </a:r>
                      <a:r>
                        <a:rPr lang="ko-KR" altLang="en-US" sz="1000" b="1" baseline="0" dirty="0" smtClean="0">
                          <a:solidFill>
                            <a:srgbClr val="FF0000"/>
                          </a:solidFill>
                        </a:rPr>
                        <a:t>공사금액</a:t>
                      </a:r>
                      <a:r>
                        <a:rPr lang="en-US" altLang="ko-KR" sz="1000" b="1" baseline="0" dirty="0" smtClean="0">
                          <a:solidFill>
                            <a:srgbClr val="FF0000"/>
                          </a:solidFill>
                        </a:rPr>
                        <a:t>:19</a:t>
                      </a:r>
                      <a:r>
                        <a:rPr lang="ko-KR" altLang="en-US" sz="1000" b="1" baseline="0" dirty="0" smtClean="0">
                          <a:solidFill>
                            <a:srgbClr val="FF0000"/>
                          </a:solidFill>
                        </a:rPr>
                        <a:t>억 이상의 업체에 한함 </a:t>
                      </a:r>
                      <a:r>
                        <a:rPr lang="en-US" altLang="ko-KR" sz="1000" b="1" baseline="0" dirty="0" smtClean="0">
                          <a:solidFill>
                            <a:srgbClr val="FF0000"/>
                          </a:solidFill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 smtClean="0"/>
                    </a:p>
                    <a:p>
                      <a:pPr algn="ctr" latinLnBrk="1"/>
                      <a:endParaRPr lang="ko-KR" altLang="en-US" sz="1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dirty="0" smtClean="0"/>
                        <a:t>찬성</a:t>
                      </a:r>
                      <a:r>
                        <a:rPr lang="en-US" altLang="ko-KR" sz="800" b="1" dirty="0" smtClean="0"/>
                        <a:t>:!2</a:t>
                      </a:r>
                      <a:r>
                        <a:rPr lang="ko-KR" altLang="en-US" sz="800" b="1" dirty="0" smtClean="0"/>
                        <a:t>명</a:t>
                      </a:r>
                      <a:endParaRPr lang="en-US" altLang="ko-KR" sz="800" b="1" dirty="0" smtClean="0"/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dirty="0" smtClean="0"/>
                        <a:t>반대</a:t>
                      </a:r>
                      <a:r>
                        <a:rPr lang="en-US" altLang="ko-KR" sz="800" b="1" dirty="0" smtClean="0"/>
                        <a:t>:0</a:t>
                      </a:r>
                      <a:r>
                        <a:rPr lang="ko-KR" altLang="en-US" sz="800" b="1" dirty="0" smtClean="0"/>
                        <a:t>명</a:t>
                      </a:r>
                      <a:endParaRPr lang="en-US" altLang="ko-KR" sz="800" b="1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4" name="표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4867696"/>
              </p:ext>
            </p:extLst>
          </p:nvPr>
        </p:nvGraphicFramePr>
        <p:xfrm>
          <a:off x="585781" y="3124644"/>
          <a:ext cx="7979256" cy="32855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064"/>
                <a:gridCol w="2268252"/>
                <a:gridCol w="2938696"/>
                <a:gridCol w="1302960"/>
                <a:gridCol w="893284"/>
              </a:tblGrid>
              <a:tr h="448372">
                <a:tc>
                  <a:txBody>
                    <a:bodyPr/>
                    <a:lstStyle/>
                    <a:p>
                      <a:pPr algn="ctr" latinLnBrk="1"/>
                      <a:endParaRPr lang="en-US" altLang="ko-KR" sz="10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en-US" altLang="ko-KR" sz="1000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ko-KR" alt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근로자에 대한 안전보건교육에 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관한 사항 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1" baseline="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dirty="0" smtClean="0">
                          <a:solidFill>
                            <a:schemeClr val="tx1"/>
                          </a:solidFill>
                        </a:rPr>
                        <a:t>찬성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:12</a:t>
                      </a:r>
                      <a:r>
                        <a:rPr lang="ko-KR" altLang="en-US" sz="800" b="1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en-US" altLang="ko-KR" sz="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800" b="1" baseline="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ko-KR" altLang="en-US" sz="800" b="1" dirty="0" smtClean="0">
                          <a:solidFill>
                            <a:schemeClr val="tx1"/>
                          </a:solidFill>
                        </a:rPr>
                        <a:t> 반대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:0</a:t>
                      </a:r>
                      <a:r>
                        <a:rPr lang="ko-KR" altLang="en-US" sz="800" b="1" dirty="0" err="1" smtClean="0">
                          <a:solidFill>
                            <a:schemeClr val="tx1"/>
                          </a:solidFill>
                        </a:rPr>
                        <a:t>명</a:t>
                      </a:r>
                      <a:r>
                        <a:rPr lang="ko-KR" altLang="en-US" sz="800" b="1" dirty="0" err="1" smtClean="0"/>
                        <a:t>찬성</a:t>
                      </a:r>
                      <a:endParaRPr lang="ko-KR" altLang="en-US" sz="800" b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24493">
                <a:tc>
                  <a:txBody>
                    <a:bodyPr/>
                    <a:lstStyle/>
                    <a:p>
                      <a:pPr algn="ctr" latinLnBrk="1"/>
                      <a:endParaRPr lang="en-US" altLang="ko-KR" sz="1000" dirty="0" smtClean="0"/>
                    </a:p>
                    <a:p>
                      <a:pPr algn="ctr" latinLnBrk="1"/>
                      <a:r>
                        <a:rPr lang="en-US" altLang="ko-KR" sz="1000" dirty="0" smtClean="0"/>
                        <a:t>4</a:t>
                      </a:r>
                      <a:endParaRPr lang="ko-KR" alt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근로자의 건강진단 및 건강관리에 관한 사항 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buNone/>
                      </a:pP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ko-KR" altLang="en-US" sz="1000" b="1" baseline="0" dirty="0" smtClean="0">
                          <a:solidFill>
                            <a:srgbClr val="FF0000"/>
                          </a:solidFill>
                        </a:rPr>
                        <a:t> 각 업체 특수검진 실시 후 한달 후 결과보고 하여 자체보관 및 동원개발에 보고</a:t>
                      </a:r>
                      <a:endParaRPr lang="en-US" altLang="ko-KR" sz="1000" b="1" baseline="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 smtClean="0"/>
                    </a:p>
                    <a:p>
                      <a:pPr algn="ctr" latinLnBrk="1"/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dirty="0" smtClean="0">
                          <a:solidFill>
                            <a:schemeClr val="tx1"/>
                          </a:solidFill>
                        </a:rPr>
                        <a:t>찬성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:12</a:t>
                      </a:r>
                      <a:r>
                        <a:rPr lang="ko-KR" altLang="en-US" sz="800" b="1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en-US" altLang="ko-KR" sz="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dirty="0" smtClean="0">
                          <a:solidFill>
                            <a:schemeClr val="tx1"/>
                          </a:solidFill>
                        </a:rPr>
                        <a:t>반대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:0</a:t>
                      </a:r>
                      <a:r>
                        <a:rPr lang="ko-KR" altLang="en-US" sz="800" b="1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ko-KR" altLang="en-US" sz="800" b="1" dirty="0" smtClean="0"/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1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9635">
                <a:tc>
                  <a:txBody>
                    <a:bodyPr/>
                    <a:lstStyle/>
                    <a:p>
                      <a:pPr algn="ctr" latinLnBrk="1"/>
                      <a:endParaRPr lang="en-US" altLang="ko-KR" sz="1000" dirty="0" smtClean="0"/>
                    </a:p>
                    <a:p>
                      <a:pPr algn="ctr" latinLnBrk="1"/>
                      <a:r>
                        <a:rPr lang="en-US" altLang="ko-KR" sz="1000" dirty="0" smtClean="0"/>
                        <a:t>5</a:t>
                      </a:r>
                      <a:endParaRPr lang="ko-KR" alt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중대재해의 원인조사 및 재발방지대책 수립에 관한 사항 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baseline="0" dirty="0" smtClean="0">
                          <a:solidFill>
                            <a:srgbClr val="FF0000"/>
                          </a:solidFill>
                        </a:rPr>
                        <a:t>                </a:t>
                      </a:r>
                      <a:r>
                        <a:rPr lang="ko-KR" altLang="en-US" sz="1000" b="1" baseline="0" dirty="0" smtClean="0">
                          <a:solidFill>
                            <a:srgbClr val="FF0000"/>
                          </a:solidFill>
                        </a:rPr>
                        <a:t>작업계획서의 활성화 </a:t>
                      </a:r>
                      <a:endParaRPr lang="en-US" altLang="ko-KR" sz="1000" b="1" baseline="0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baseline="0" dirty="0" smtClean="0">
                          <a:solidFill>
                            <a:srgbClr val="FF0000"/>
                          </a:solidFill>
                        </a:rPr>
                        <a:t>                (</a:t>
                      </a:r>
                      <a:r>
                        <a:rPr lang="ko-KR" altLang="en-US" sz="1000" b="1" baseline="0" dirty="0" smtClean="0">
                          <a:solidFill>
                            <a:srgbClr val="FF0000"/>
                          </a:solidFill>
                        </a:rPr>
                        <a:t>미 제출시 작업금지 </a:t>
                      </a:r>
                      <a:r>
                        <a:rPr lang="en-US" altLang="ko-KR" sz="1000" b="1" baseline="0" dirty="0" smtClean="0">
                          <a:solidFill>
                            <a:srgbClr val="FF0000"/>
                          </a:solidFill>
                        </a:rPr>
                        <a:t>)   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 smtClean="0"/>
                    </a:p>
                    <a:p>
                      <a:pPr algn="ctr" latinLnBrk="1"/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dirty="0" smtClean="0">
                          <a:solidFill>
                            <a:schemeClr val="tx1"/>
                          </a:solidFill>
                        </a:rPr>
                        <a:t>찬성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:12</a:t>
                      </a:r>
                      <a:r>
                        <a:rPr lang="ko-KR" altLang="en-US" sz="800" b="1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en-US" altLang="ko-KR" sz="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dirty="0" smtClean="0">
                          <a:solidFill>
                            <a:schemeClr val="tx1"/>
                          </a:solidFill>
                        </a:rPr>
                        <a:t> 반대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:0</a:t>
                      </a:r>
                      <a:r>
                        <a:rPr lang="ko-KR" altLang="en-US" sz="800" b="1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ko-KR" altLang="en-US" sz="800" b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80911">
                <a:tc>
                  <a:txBody>
                    <a:bodyPr/>
                    <a:lstStyle/>
                    <a:p>
                      <a:pPr algn="ctr" latinLnBrk="1"/>
                      <a:endParaRPr lang="en-US" altLang="ko-KR" sz="1000" dirty="0" smtClean="0"/>
                    </a:p>
                    <a:p>
                      <a:pPr algn="ctr" latinLnBrk="1"/>
                      <a:r>
                        <a:rPr lang="en-US" altLang="ko-KR" sz="1000" dirty="0" smtClean="0"/>
                        <a:t>6</a:t>
                      </a:r>
                      <a:endParaRPr lang="ko-KR" alt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 smtClean="0"/>
                        <a:t>산업재해에 관한 통계의 기록 및 유지에 관한 사항</a:t>
                      </a:r>
                      <a:endParaRPr lang="ko-KR" altLang="en-US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baseline="0" dirty="0" smtClean="0">
                          <a:solidFill>
                            <a:srgbClr val="FF0000"/>
                          </a:solidFill>
                        </a:rPr>
                        <a:t>          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 smtClean="0"/>
                    </a:p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rgbClr val="FF0000"/>
                          </a:solidFill>
                        </a:rPr>
                        <a:t>  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dirty="0" smtClean="0">
                          <a:solidFill>
                            <a:schemeClr val="tx1"/>
                          </a:solidFill>
                        </a:rPr>
                        <a:t>찬성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:12</a:t>
                      </a:r>
                      <a:r>
                        <a:rPr lang="ko-KR" altLang="en-US" sz="800" b="1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en-US" altLang="ko-KR" sz="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dirty="0" smtClean="0">
                          <a:solidFill>
                            <a:schemeClr val="tx1"/>
                          </a:solidFill>
                        </a:rPr>
                        <a:t>반대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:0</a:t>
                      </a:r>
                      <a:r>
                        <a:rPr lang="ko-KR" altLang="en-US" sz="800" b="1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ko-KR" altLang="en-US" sz="800" b="1" dirty="0" smtClean="0"/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7025">
                <a:tc>
                  <a:txBody>
                    <a:bodyPr/>
                    <a:lstStyle/>
                    <a:p>
                      <a:pPr algn="ctr" latinLnBrk="1"/>
                      <a:endParaRPr lang="en-US" altLang="ko-KR" sz="1000" dirty="0" smtClean="0"/>
                    </a:p>
                    <a:p>
                      <a:pPr algn="ctr" latinLnBrk="1"/>
                      <a:r>
                        <a:rPr lang="en-US" altLang="ko-KR" sz="1000" dirty="0" smtClean="0"/>
                        <a:t>7</a:t>
                      </a:r>
                      <a:endParaRPr lang="ko-KR" alt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 smtClean="0"/>
                        <a:t>유해하거나 위험한 기계</a:t>
                      </a:r>
                      <a:r>
                        <a:rPr lang="en-US" altLang="ko-KR" sz="1000" b="1" dirty="0" smtClean="0"/>
                        <a:t>.</a:t>
                      </a:r>
                      <a:r>
                        <a:rPr lang="ko-KR" altLang="en-US" sz="1000" b="1" dirty="0" smtClean="0"/>
                        <a:t>기구 설비를 도입한 경우 안전 및 보건관련 조치에 관한 사항</a:t>
                      </a:r>
                      <a:endParaRPr lang="ko-KR" altLang="en-US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endParaRPr lang="en-US" altLang="ko-KR" sz="1000" b="1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l" latinLnBrk="1"/>
                      <a:r>
                        <a:rPr lang="en-US" altLang="ko-KR" sz="1000" b="1" dirty="0" smtClean="0">
                          <a:solidFill>
                            <a:srgbClr val="FF0000"/>
                          </a:solidFill>
                        </a:rPr>
                        <a:t>  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 smtClean="0"/>
                    </a:p>
                    <a:p>
                      <a:pPr algn="ctr" latinLnBrk="1"/>
                      <a:endParaRPr lang="en-US" altLang="ko-KR" sz="1000" b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dirty="0" smtClean="0">
                          <a:solidFill>
                            <a:schemeClr val="tx1"/>
                          </a:solidFill>
                        </a:rPr>
                        <a:t>찬성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:12</a:t>
                      </a:r>
                      <a:r>
                        <a:rPr lang="ko-KR" altLang="en-US" sz="800" b="1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en-US" altLang="ko-KR" sz="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dirty="0" smtClean="0">
                          <a:solidFill>
                            <a:schemeClr val="tx1"/>
                          </a:solidFill>
                        </a:rPr>
                        <a:t>반대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:0</a:t>
                      </a:r>
                      <a:r>
                        <a:rPr lang="ko-KR" altLang="en-US" sz="800" b="1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ko-KR" altLang="en-US" sz="800" b="1" dirty="0" smtClean="0"/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1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18930">
                <a:tc>
                  <a:txBody>
                    <a:bodyPr/>
                    <a:lstStyle/>
                    <a:p>
                      <a:pPr algn="ctr" latinLnBrk="1"/>
                      <a:endParaRPr lang="en-US" altLang="ko-KR" sz="1000" dirty="0" smtClean="0"/>
                    </a:p>
                    <a:p>
                      <a:pPr algn="ctr" latinLnBrk="1"/>
                      <a:r>
                        <a:rPr lang="en-US" altLang="ko-KR" sz="1000" dirty="0" smtClean="0"/>
                        <a:t>8</a:t>
                      </a:r>
                      <a:endParaRPr lang="ko-KR" alt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 smtClean="0"/>
                        <a:t>그 밖에 해당 사업장 근로자의 </a:t>
                      </a:r>
                      <a:endParaRPr lang="en-US" altLang="ko-KR" sz="1000" b="1" dirty="0" smtClean="0"/>
                    </a:p>
                    <a:p>
                      <a:pPr latinLnBrk="1"/>
                      <a:r>
                        <a:rPr lang="ko-KR" altLang="en-US" sz="1000" b="1" dirty="0" smtClean="0"/>
                        <a:t>안전과 보건을 유지</a:t>
                      </a:r>
                      <a:r>
                        <a:rPr lang="en-US" altLang="ko-KR" sz="1000" b="1" dirty="0" smtClean="0"/>
                        <a:t>, </a:t>
                      </a:r>
                      <a:r>
                        <a:rPr lang="ko-KR" altLang="en-US" sz="1000" b="1" dirty="0" smtClean="0"/>
                        <a:t>증진시키기 위하여 필요한 사항 </a:t>
                      </a:r>
                      <a:endParaRPr lang="ko-KR" altLang="en-US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buNone/>
                      </a:pPr>
                      <a:endParaRPr lang="en-US" altLang="ko-KR" sz="1000" b="1" baseline="0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indent="0" algn="l" latinLnBrk="1">
                        <a:buNone/>
                      </a:pPr>
                      <a:r>
                        <a:rPr lang="en-US" altLang="ko-KR" sz="1000" b="1" baseline="0" dirty="0" smtClean="0"/>
                        <a:t>                     </a:t>
                      </a:r>
                      <a:endParaRPr lang="en-US" altLang="ko-KR" sz="10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 smtClean="0"/>
                    </a:p>
                    <a:p>
                      <a:pPr algn="ctr" latinLnBrk="1"/>
                      <a:r>
                        <a:rPr lang="en-US" altLang="ko-KR" sz="1000" b="1" dirty="0" smtClean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dirty="0" smtClean="0">
                          <a:solidFill>
                            <a:schemeClr val="tx1"/>
                          </a:solidFill>
                        </a:rPr>
                        <a:t>찬성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:12</a:t>
                      </a:r>
                      <a:r>
                        <a:rPr lang="ko-KR" altLang="en-US" sz="800" b="1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en-US" altLang="ko-KR" sz="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dirty="0" smtClean="0">
                          <a:solidFill>
                            <a:schemeClr val="tx1"/>
                          </a:solidFill>
                        </a:rPr>
                        <a:t>반대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:0</a:t>
                      </a:r>
                      <a:r>
                        <a:rPr lang="ko-KR" altLang="en-US" sz="800" b="1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ko-KR" altLang="en-US" sz="800" b="1" dirty="0" smtClean="0"/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475457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1250178"/>
            <a:ext cx="9144000" cy="542397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318074" y="1448780"/>
            <a:ext cx="8568952" cy="5040560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0" y="611489"/>
            <a:ext cx="9144000" cy="6386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/>
          </a:p>
        </p:txBody>
      </p:sp>
      <p:sp>
        <p:nvSpPr>
          <p:cNvPr id="15" name="직사각형 14"/>
          <p:cNvSpPr/>
          <p:nvPr/>
        </p:nvSpPr>
        <p:spPr>
          <a:xfrm>
            <a:off x="791152" y="718431"/>
            <a:ext cx="79464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400" b="1" dirty="0" smtClean="0"/>
              <a:t>금회 차 노사협의체 협의사항 </a:t>
            </a:r>
            <a:endParaRPr lang="ko-KR" altLang="en-US" sz="2400" b="1" dirty="0"/>
          </a:p>
        </p:txBody>
      </p:sp>
      <p:sp>
        <p:nvSpPr>
          <p:cNvPr id="9" name="모서리가 둥근 직사각형 19">
            <a:extLst>
              <a:ext uri="{FF2B5EF4-FFF2-40B4-BE49-F238E27FC236}">
                <a16:creationId xmlns:a16="http://schemas.microsoft.com/office/drawing/2014/main" xmlns="" id="{2014CF7E-BE2C-4B02-9AF6-0FA663047091}"/>
              </a:ext>
            </a:extLst>
          </p:cNvPr>
          <p:cNvSpPr/>
          <p:nvPr/>
        </p:nvSpPr>
        <p:spPr bwMode="auto">
          <a:xfrm>
            <a:off x="60715" y="634186"/>
            <a:ext cx="647992" cy="580951"/>
          </a:xfrm>
          <a:prstGeom prst="roundRect">
            <a:avLst>
              <a:gd name="adj" fmla="val 30411"/>
            </a:avLst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triangle" w="sm" len="sm"/>
            <a:tailEnd type="triangl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04</a:t>
            </a:r>
            <a:endParaRPr kumimoji="1" lang="ko-KR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나눔고딕 ExtraBold" pitchFamily="50" charset="-127"/>
              <a:ea typeface="나눔고딕 ExtraBold" pitchFamily="50" charset="-127"/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206012"/>
              </p:ext>
            </p:extLst>
          </p:nvPr>
        </p:nvGraphicFramePr>
        <p:xfrm>
          <a:off x="472994" y="1556794"/>
          <a:ext cx="8264566" cy="49181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2283"/>
                <a:gridCol w="4132283"/>
              </a:tblGrid>
              <a:tr h="583698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                         </a:t>
                      </a:r>
                      <a:endParaRPr lang="en-US" altLang="ko-K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                            </a:t>
                      </a:r>
                      <a:r>
                        <a:rPr lang="ko-KR" altLang="en-US" sz="1400" dirty="0" smtClean="0">
                          <a:solidFill>
                            <a:schemeClr val="bg1"/>
                          </a:solidFill>
                        </a:rPr>
                        <a:t>내용</a:t>
                      </a:r>
                      <a:endParaRPr lang="ko-KR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                     </a:t>
                      </a:r>
                      <a:endParaRPr lang="en-US" altLang="ko-K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                             </a:t>
                      </a:r>
                      <a:r>
                        <a:rPr lang="ko-KR" altLang="en-US" sz="1400" dirty="0" smtClean="0">
                          <a:solidFill>
                            <a:schemeClr val="bg1"/>
                          </a:solidFill>
                        </a:rPr>
                        <a:t>비고</a:t>
                      </a:r>
                      <a:endParaRPr lang="ko-KR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95514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전체 안전조회 및 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T.B.M 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시간 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: 06:50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 ~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작업의 시간 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소음관련 작업 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07:00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부터 실시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전체 아침조회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 전 관리감독자 및 근로자 참석독려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!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안전조회 실시 및 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TBM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실시 후 투입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신규채용자 교육이수 및 기초안전보건교육 </a:t>
                      </a:r>
                      <a:r>
                        <a:rPr lang="ko-KR" altLang="en-US" sz="1000" b="1" baseline="0" dirty="0" err="1" smtClean="0">
                          <a:solidFill>
                            <a:schemeClr val="tx1"/>
                          </a:solidFill>
                        </a:rPr>
                        <a:t>이수증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 확인 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배치 전 검진 및 특수검진 철저히 이행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특수형태 근로종사자 교육 철저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81111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휴대전화 사용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밴드 및 단체 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</a:rPr>
                        <a:t>카톡방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 사용 및 활성화 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</a:rPr>
                        <a:t>현장통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 관리철저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비상연락망 가동 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자율안전컨설팅 실시 후 전 근로자 및 관리감독자 교육실시</a:t>
                      </a:r>
                    </a:p>
                    <a:p>
                      <a:pPr latinLnBrk="1"/>
                      <a:endParaRPr lang="ko-KR" alt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주기적으로 연락방법을 가동하여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작업장 간 연락이 용이하도록 할 것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교육장 및 현장사무실에 비상연락망 부착관리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밴드에 등재된 부적합 사항 즉시 조치 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</a:rPr>
                        <a:t>현장통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 실행력 강화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81111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호각 및 메가폰 등을 사용하여 비상 시 주변을 환기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지정장소로 이동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비상사태훈련 시나리오에 따른 대피 숙지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</a:rPr>
                        <a:t>온열질환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 예방을 위한 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</a:rPr>
                        <a:t>쿨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 스카프 지급완료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필요 시 무전기 사용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신호수 직종에 호각 분출 및 관리철저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 latinLnBrk="1">
                        <a:buFontTx/>
                        <a:buNone/>
                      </a:pP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신호수 직무에 관한 전문적인 교육을 지속적으로 주지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656614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상시 위험성평가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월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주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일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 체계의 현장 정착으로 각 협력업체의 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관리감독자 및 현장소장의 위험요소에 대한 개선조치 이행 철저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위험성평가 개선조치 이행 </a:t>
                      </a:r>
                      <a:r>
                        <a:rPr lang="ko-KR" altLang="en-US" sz="1000" b="1" baseline="0" dirty="0" err="1" smtClean="0">
                          <a:solidFill>
                            <a:schemeClr val="tx1"/>
                          </a:solidFill>
                        </a:rPr>
                        <a:t>점검표를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 주 단위로 체크하여 실시 운영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안전조회 시 위험등급에 관해 위험요소 및 안전대책 전파 철저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동종업종 사고사례 전파 및 내용 공유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실시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상시 위험성평가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월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주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일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) 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참여 및 개선조치 등록 이행 철저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</a:rPr>
                        <a:t>현장통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104285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-2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개월 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회 노사협의체 및 노사합동점검실시 회의결과 기록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보존 게시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사업주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도급인 간 무선연락을 실시하여 작업공정의 조정 및 회의 시 결정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동종업종 사고사례 내용전파 및 산업재해 예방 건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전 구성원 공유 및 숙지 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위험등급 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</a:rPr>
                        <a:t>차등관리하여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</a:rPr>
                        <a:t>고위험등급의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 경우 즉시 개선조치 실시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작업변경 시 내용변경에 따른 교육 철저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신규자 교육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 및 정기교육 시 당 현장 사고사례 및 </a:t>
                      </a:r>
                      <a:r>
                        <a:rPr lang="ko-KR" altLang="en-US" sz="1000" b="1" baseline="0" dirty="0" err="1" smtClean="0">
                          <a:solidFill>
                            <a:schemeClr val="tx1"/>
                          </a:solidFill>
                        </a:rPr>
                        <a:t>공종별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 타사 사고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사례를 전파하여 근로자 안전의식 제고 독려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업체별 </a:t>
                      </a:r>
                      <a:r>
                        <a:rPr lang="ko-KR" altLang="en-US" sz="1000" b="1" baseline="0" dirty="0" err="1" smtClean="0">
                          <a:solidFill>
                            <a:schemeClr val="tx1"/>
                          </a:solidFill>
                        </a:rPr>
                        <a:t>뇌심혈관질환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b="1" baseline="0" dirty="0" err="1" smtClean="0">
                          <a:solidFill>
                            <a:schemeClr val="tx1"/>
                          </a:solidFill>
                        </a:rPr>
                        <a:t>고위험근로자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 목록화 및 건강상태 수시 확인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869110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1250178"/>
            <a:ext cx="9144000" cy="542397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315064" y="1448780"/>
            <a:ext cx="8568952" cy="5004556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dirty="0"/>
          </a:p>
        </p:txBody>
      </p:sp>
      <p:sp>
        <p:nvSpPr>
          <p:cNvPr id="12" name="직사각형 11"/>
          <p:cNvSpPr/>
          <p:nvPr/>
        </p:nvSpPr>
        <p:spPr>
          <a:xfrm>
            <a:off x="0" y="611489"/>
            <a:ext cx="9144000" cy="6386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/>
          </a:p>
        </p:txBody>
      </p:sp>
      <p:sp>
        <p:nvSpPr>
          <p:cNvPr id="15" name="직사각형 14"/>
          <p:cNvSpPr/>
          <p:nvPr/>
        </p:nvSpPr>
        <p:spPr>
          <a:xfrm>
            <a:off x="791152" y="718431"/>
            <a:ext cx="79464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400" b="1" dirty="0" smtClean="0"/>
              <a:t> 건의사항 및 전달사항</a:t>
            </a:r>
            <a:endParaRPr lang="ko-KR" altLang="en-US" sz="2400" b="1" dirty="0"/>
          </a:p>
        </p:txBody>
      </p:sp>
      <p:sp>
        <p:nvSpPr>
          <p:cNvPr id="9" name="모서리가 둥근 직사각형 19">
            <a:extLst>
              <a:ext uri="{FF2B5EF4-FFF2-40B4-BE49-F238E27FC236}">
                <a16:creationId xmlns:a16="http://schemas.microsoft.com/office/drawing/2014/main" xmlns="" id="{2014CF7E-BE2C-4B02-9AF6-0FA663047091}"/>
              </a:ext>
            </a:extLst>
          </p:cNvPr>
          <p:cNvSpPr/>
          <p:nvPr/>
        </p:nvSpPr>
        <p:spPr bwMode="auto">
          <a:xfrm>
            <a:off x="60715" y="634186"/>
            <a:ext cx="647992" cy="580951"/>
          </a:xfrm>
          <a:prstGeom prst="roundRect">
            <a:avLst>
              <a:gd name="adj" fmla="val 30411"/>
            </a:avLst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triangle" w="sm" len="sm"/>
            <a:tailEnd type="triangl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04</a:t>
            </a:r>
            <a:endParaRPr kumimoji="1" lang="ko-KR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5124" y="5913276"/>
            <a:ext cx="8028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/>
              <a:t> </a:t>
            </a:r>
            <a:endParaRPr lang="ko-KR" alt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611560" y="1700808"/>
            <a:ext cx="812599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/>
              <a:t>우수근로자 포상을 활성화 하여 당 현장의 하나의 문화로 정착시켜 전 근로자의 안전의식고취를 위한 자발적인 안전보건관리를 형성하는 분위기 조성이 필요</a:t>
            </a:r>
            <a:r>
              <a:rPr lang="en-US" altLang="ko-KR" sz="1600" dirty="0" smtClean="0"/>
              <a:t>.</a:t>
            </a:r>
          </a:p>
          <a:p>
            <a:endParaRPr lang="en-US" altLang="ko-KR" dirty="0"/>
          </a:p>
          <a:p>
            <a:r>
              <a:rPr lang="en-US" altLang="ko-KR" dirty="0" smtClean="0"/>
              <a:t>-</a:t>
            </a:r>
            <a:r>
              <a:rPr lang="ko-KR" altLang="en-US" dirty="0" smtClean="0"/>
              <a:t>장종민 소장님</a:t>
            </a:r>
            <a:r>
              <a:rPr lang="en-US" altLang="ko-KR" dirty="0" smtClean="0"/>
              <a:t>-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0049697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1439489"/>
            <a:ext cx="9144000" cy="569441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323528" y="1628800"/>
            <a:ext cx="8568952" cy="5229200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0" y="611489"/>
            <a:ext cx="9144000" cy="82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/>
          </a:p>
        </p:txBody>
      </p:sp>
      <p:sp>
        <p:nvSpPr>
          <p:cNvPr id="15" name="직사각형 14"/>
          <p:cNvSpPr/>
          <p:nvPr/>
        </p:nvSpPr>
        <p:spPr>
          <a:xfrm>
            <a:off x="215516" y="762464"/>
            <a:ext cx="79464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800" b="1" dirty="0" smtClean="0"/>
              <a:t>비상대피로</a:t>
            </a:r>
            <a:endParaRPr lang="ko-KR" altLang="en-US" sz="2800" b="1" dirty="0"/>
          </a:p>
        </p:txBody>
      </p:sp>
      <p:pic>
        <p:nvPicPr>
          <p:cNvPr id="13" name="그림 12" descr="녹색, 표지판, 실외, 텍스트이(가) 표시된 사진&#10;&#10;자동 생성된 설명">
            <a:extLst>
              <a:ext uri="{FF2B5EF4-FFF2-40B4-BE49-F238E27FC236}">
                <a16:creationId xmlns:a16="http://schemas.microsoft.com/office/drawing/2014/main" xmlns="" id="{BCBDC2F4-D953-4B2E-9992-350AADE271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5445224"/>
            <a:ext cx="612068" cy="90716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xmlns="" id="{3D279FDA-BA76-4B53-9283-8EF20EE8BC28}"/>
              </a:ext>
            </a:extLst>
          </p:cNvPr>
          <p:cNvCxnSpPr>
            <a:cxnSpLocks/>
          </p:cNvCxnSpPr>
          <p:nvPr/>
        </p:nvCxnSpPr>
        <p:spPr>
          <a:xfrm flipH="1">
            <a:off x="3343480" y="3551386"/>
            <a:ext cx="2164624" cy="456774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직선 화살표 연결선 7"/>
          <p:cNvCxnSpPr/>
          <p:nvPr/>
        </p:nvCxnSpPr>
        <p:spPr>
          <a:xfrm>
            <a:off x="3995936" y="3861048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>
            <a:extLst>
              <a:ext uri="{FF2B5EF4-FFF2-40B4-BE49-F238E27FC236}">
                <a16:creationId xmlns:a16="http://schemas.microsoft.com/office/drawing/2014/main" xmlns="" id="{3D279FDA-BA76-4B53-9283-8EF20EE8BC28}"/>
              </a:ext>
            </a:extLst>
          </p:cNvPr>
          <p:cNvCxnSpPr>
            <a:cxnSpLocks/>
          </p:cNvCxnSpPr>
          <p:nvPr/>
        </p:nvCxnSpPr>
        <p:spPr>
          <a:xfrm flipH="1">
            <a:off x="1187624" y="4008160"/>
            <a:ext cx="2196244" cy="1144086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아래쪽 화살표 21"/>
          <p:cNvSpPr/>
          <p:nvPr/>
        </p:nvSpPr>
        <p:spPr>
          <a:xfrm rot="20039088">
            <a:off x="1386302" y="5236588"/>
            <a:ext cx="192746" cy="661709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4" name="직선 화살표 연결선 23">
            <a:extLst>
              <a:ext uri="{FF2B5EF4-FFF2-40B4-BE49-F238E27FC236}">
                <a16:creationId xmlns:a16="http://schemas.microsoft.com/office/drawing/2014/main" xmlns="" id="{3D279FDA-BA76-4B53-9283-8EF20EE8BC28}"/>
              </a:ext>
            </a:extLst>
          </p:cNvPr>
          <p:cNvCxnSpPr>
            <a:cxnSpLocks/>
          </p:cNvCxnSpPr>
          <p:nvPr/>
        </p:nvCxnSpPr>
        <p:spPr>
          <a:xfrm flipV="1">
            <a:off x="1693364" y="5824686"/>
            <a:ext cx="1006428" cy="8624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직선 화살표 연결선 26">
            <a:extLst>
              <a:ext uri="{FF2B5EF4-FFF2-40B4-BE49-F238E27FC236}">
                <a16:creationId xmlns:a16="http://schemas.microsoft.com/office/drawing/2014/main" xmlns="" id="{3D279FDA-BA76-4B53-9283-8EF20EE8BC28}"/>
              </a:ext>
            </a:extLst>
          </p:cNvPr>
          <p:cNvCxnSpPr>
            <a:cxnSpLocks/>
          </p:cNvCxnSpPr>
          <p:nvPr/>
        </p:nvCxnSpPr>
        <p:spPr>
          <a:xfrm flipH="1">
            <a:off x="3685184" y="5668224"/>
            <a:ext cx="3663508" cy="238821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직선 화살표 연결선 29">
            <a:extLst>
              <a:ext uri="{FF2B5EF4-FFF2-40B4-BE49-F238E27FC236}">
                <a16:creationId xmlns:a16="http://schemas.microsoft.com/office/drawing/2014/main" xmlns="" id="{3D279FDA-BA76-4B53-9283-8EF20EE8BC28}"/>
              </a:ext>
            </a:extLst>
          </p:cNvPr>
          <p:cNvCxnSpPr>
            <a:cxnSpLocks/>
          </p:cNvCxnSpPr>
          <p:nvPr/>
        </p:nvCxnSpPr>
        <p:spPr>
          <a:xfrm flipH="1">
            <a:off x="3685184" y="4460792"/>
            <a:ext cx="2218964" cy="795792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직선 화살표 연결선 32">
            <a:extLst>
              <a:ext uri="{FF2B5EF4-FFF2-40B4-BE49-F238E27FC236}">
                <a16:creationId xmlns:a16="http://schemas.microsoft.com/office/drawing/2014/main" xmlns="" id="{3D279FDA-BA76-4B53-9283-8EF20EE8BC28}"/>
              </a:ext>
            </a:extLst>
          </p:cNvPr>
          <p:cNvCxnSpPr>
            <a:cxnSpLocks/>
          </p:cNvCxnSpPr>
          <p:nvPr/>
        </p:nvCxnSpPr>
        <p:spPr>
          <a:xfrm flipH="1">
            <a:off x="3343481" y="4581128"/>
            <a:ext cx="238409" cy="819472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699792" y="6207146"/>
            <a:ext cx="990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rgbClr val="FFFF00"/>
                </a:solidFill>
              </a:rPr>
              <a:t>G</a:t>
            </a:r>
            <a:r>
              <a:rPr lang="en-US" altLang="ko-KR" sz="2000" b="1" dirty="0" smtClean="0">
                <a:solidFill>
                  <a:srgbClr val="FFFF00"/>
                </a:solidFill>
              </a:rPr>
              <a:t>ate1</a:t>
            </a:r>
            <a:endParaRPr lang="ko-KR" altLang="en-US" sz="2000" b="1" dirty="0">
              <a:solidFill>
                <a:srgbClr val="FFFF00"/>
              </a:solidFill>
            </a:endParaRPr>
          </a:p>
        </p:txBody>
      </p:sp>
      <p:sp>
        <p:nvSpPr>
          <p:cNvPr id="39" name="타원 38"/>
          <p:cNvSpPr/>
          <p:nvPr/>
        </p:nvSpPr>
        <p:spPr>
          <a:xfrm>
            <a:off x="5516938" y="3308177"/>
            <a:ext cx="298337" cy="31656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rgbClr val="FFFF00"/>
                </a:solidFill>
              </a:rPr>
              <a:t>1</a:t>
            </a:r>
            <a:endParaRPr lang="ko-KR" altLang="en-US" dirty="0">
              <a:solidFill>
                <a:srgbClr val="FFFF00"/>
              </a:solidFill>
            </a:endParaRPr>
          </a:p>
        </p:txBody>
      </p:sp>
      <p:sp>
        <p:nvSpPr>
          <p:cNvPr id="40" name="타원 39"/>
          <p:cNvSpPr/>
          <p:nvPr/>
        </p:nvSpPr>
        <p:spPr>
          <a:xfrm>
            <a:off x="3474453" y="4305227"/>
            <a:ext cx="287972" cy="27497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FFFF00"/>
                </a:solidFill>
              </a:rPr>
              <a:t>2</a:t>
            </a:r>
            <a:endParaRPr lang="ko-KR" altLang="en-US" dirty="0">
              <a:solidFill>
                <a:srgbClr val="FFFF00"/>
              </a:solidFill>
            </a:endParaRPr>
          </a:p>
        </p:txBody>
      </p:sp>
      <p:sp>
        <p:nvSpPr>
          <p:cNvPr id="41" name="타원 40"/>
          <p:cNvSpPr/>
          <p:nvPr/>
        </p:nvSpPr>
        <p:spPr>
          <a:xfrm>
            <a:off x="5938909" y="4219458"/>
            <a:ext cx="326522" cy="28869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rgbClr val="FFFF00"/>
                </a:solidFill>
              </a:rPr>
              <a:t>3</a:t>
            </a:r>
            <a:endParaRPr lang="ko-KR" altLang="en-US" dirty="0">
              <a:solidFill>
                <a:srgbClr val="FFFF00"/>
              </a:solidFill>
            </a:endParaRPr>
          </a:p>
        </p:txBody>
      </p:sp>
      <p:sp>
        <p:nvSpPr>
          <p:cNvPr id="42" name="타원 41"/>
          <p:cNvSpPr/>
          <p:nvPr/>
        </p:nvSpPr>
        <p:spPr>
          <a:xfrm>
            <a:off x="7353109" y="5479584"/>
            <a:ext cx="325773" cy="33617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FFFF00"/>
                </a:solidFill>
              </a:rPr>
              <a:t>4</a:t>
            </a:r>
            <a:endParaRPr lang="ko-KR" altLang="en-US" dirty="0">
              <a:solidFill>
                <a:srgbClr val="FFFF00"/>
              </a:solidFill>
            </a:endParaRPr>
          </a:p>
        </p:txBody>
      </p:sp>
      <p:cxnSp>
        <p:nvCxnSpPr>
          <p:cNvPr id="44" name="직선 화살표 연결선 43">
            <a:extLst>
              <a:ext uri="{FF2B5EF4-FFF2-40B4-BE49-F238E27FC236}">
                <a16:creationId xmlns:a16="http://schemas.microsoft.com/office/drawing/2014/main" xmlns="" id="{3D279FDA-BA76-4B53-9283-8EF20EE8BC28}"/>
              </a:ext>
            </a:extLst>
          </p:cNvPr>
          <p:cNvCxnSpPr>
            <a:cxnSpLocks/>
          </p:cNvCxnSpPr>
          <p:nvPr/>
        </p:nvCxnSpPr>
        <p:spPr>
          <a:xfrm>
            <a:off x="3148486" y="3605775"/>
            <a:ext cx="39853" cy="471297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7" name="타원 46"/>
          <p:cNvSpPr/>
          <p:nvPr/>
        </p:nvSpPr>
        <p:spPr>
          <a:xfrm>
            <a:off x="3023891" y="3308177"/>
            <a:ext cx="249189" cy="25644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FFFF00"/>
                </a:solidFill>
              </a:rPr>
              <a:t>5</a:t>
            </a:r>
            <a:endParaRPr lang="ko-KR" altLang="en-US" dirty="0">
              <a:solidFill>
                <a:srgbClr val="FFFF00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540" y="2030656"/>
            <a:ext cx="8352928" cy="4674707"/>
          </a:xfrm>
          <a:prstGeom prst="rect">
            <a:avLst/>
          </a:prstGeom>
        </p:spPr>
      </p:pic>
      <p:pic>
        <p:nvPicPr>
          <p:cNvPr id="23" name="그림 22" descr="녹색, 표지판, 실외, 텍스트이(가) 표시된 사진&#10;&#10;자동 생성된 설명">
            <a:extLst>
              <a:ext uri="{FF2B5EF4-FFF2-40B4-BE49-F238E27FC236}">
                <a16:creationId xmlns:a16="http://schemas.microsoft.com/office/drawing/2014/main" xmlns="" id="{BCBDC2F4-D953-4B2E-9992-350AADE271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872" y="6071777"/>
            <a:ext cx="303804" cy="4502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25" name="직선 화살표 연결선 24">
            <a:extLst>
              <a:ext uri="{FF2B5EF4-FFF2-40B4-BE49-F238E27FC236}">
                <a16:creationId xmlns:a16="http://schemas.microsoft.com/office/drawing/2014/main" xmlns="" id="{3D279FDA-BA76-4B53-9283-8EF20EE8BC28}"/>
              </a:ext>
            </a:extLst>
          </p:cNvPr>
          <p:cNvCxnSpPr>
            <a:cxnSpLocks/>
          </p:cNvCxnSpPr>
          <p:nvPr/>
        </p:nvCxnSpPr>
        <p:spPr>
          <a:xfrm flipH="1">
            <a:off x="3622790" y="6054120"/>
            <a:ext cx="3663508" cy="238821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직선 화살표 연결선 25">
            <a:extLst>
              <a:ext uri="{FF2B5EF4-FFF2-40B4-BE49-F238E27FC236}">
                <a16:creationId xmlns:a16="http://schemas.microsoft.com/office/drawing/2014/main" xmlns="" id="{3D279FDA-BA76-4B53-9283-8EF20EE8BC28}"/>
              </a:ext>
            </a:extLst>
          </p:cNvPr>
          <p:cNvCxnSpPr>
            <a:cxnSpLocks/>
          </p:cNvCxnSpPr>
          <p:nvPr/>
        </p:nvCxnSpPr>
        <p:spPr>
          <a:xfrm flipH="1">
            <a:off x="3809224" y="5305688"/>
            <a:ext cx="3647482" cy="799991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직선 화살표 연결선 27">
            <a:extLst>
              <a:ext uri="{FF2B5EF4-FFF2-40B4-BE49-F238E27FC236}">
                <a16:creationId xmlns:a16="http://schemas.microsoft.com/office/drawing/2014/main" xmlns="" id="{3D279FDA-BA76-4B53-9283-8EF20EE8BC28}"/>
              </a:ext>
            </a:extLst>
          </p:cNvPr>
          <p:cNvCxnSpPr>
            <a:cxnSpLocks/>
          </p:cNvCxnSpPr>
          <p:nvPr/>
        </p:nvCxnSpPr>
        <p:spPr>
          <a:xfrm flipH="1">
            <a:off x="3856639" y="4858688"/>
            <a:ext cx="3449055" cy="1004522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직선 화살표 연결선 31">
            <a:extLst>
              <a:ext uri="{FF2B5EF4-FFF2-40B4-BE49-F238E27FC236}">
                <a16:creationId xmlns:a16="http://schemas.microsoft.com/office/drawing/2014/main" xmlns="" id="{3D279FDA-BA76-4B53-9283-8EF20EE8BC28}"/>
              </a:ext>
            </a:extLst>
          </p:cNvPr>
          <p:cNvCxnSpPr>
            <a:cxnSpLocks/>
          </p:cNvCxnSpPr>
          <p:nvPr/>
        </p:nvCxnSpPr>
        <p:spPr>
          <a:xfrm>
            <a:off x="3685184" y="4580203"/>
            <a:ext cx="171455" cy="1088021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직선 화살표 연결선 34">
            <a:extLst>
              <a:ext uri="{FF2B5EF4-FFF2-40B4-BE49-F238E27FC236}">
                <a16:creationId xmlns:a16="http://schemas.microsoft.com/office/drawing/2014/main" xmlns="" id="{3D279FDA-BA76-4B53-9283-8EF20EE8BC28}"/>
              </a:ext>
            </a:extLst>
          </p:cNvPr>
          <p:cNvCxnSpPr>
            <a:cxnSpLocks/>
          </p:cNvCxnSpPr>
          <p:nvPr/>
        </p:nvCxnSpPr>
        <p:spPr>
          <a:xfrm flipH="1">
            <a:off x="3227504" y="5762392"/>
            <a:ext cx="618763" cy="352832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직선 화살표 연결선 36">
            <a:extLst>
              <a:ext uri="{FF2B5EF4-FFF2-40B4-BE49-F238E27FC236}">
                <a16:creationId xmlns:a16="http://schemas.microsoft.com/office/drawing/2014/main" xmlns="" id="{3D279FDA-BA76-4B53-9283-8EF20EE8BC28}"/>
              </a:ext>
            </a:extLst>
          </p:cNvPr>
          <p:cNvCxnSpPr>
            <a:cxnSpLocks/>
          </p:cNvCxnSpPr>
          <p:nvPr/>
        </p:nvCxnSpPr>
        <p:spPr>
          <a:xfrm flipV="1">
            <a:off x="3291633" y="3811944"/>
            <a:ext cx="2225305" cy="556065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직선 화살표 연결선 42">
            <a:extLst>
              <a:ext uri="{FF2B5EF4-FFF2-40B4-BE49-F238E27FC236}">
                <a16:creationId xmlns:a16="http://schemas.microsoft.com/office/drawing/2014/main" xmlns="" id="{3D279FDA-BA76-4B53-9283-8EF20EE8BC28}"/>
              </a:ext>
            </a:extLst>
          </p:cNvPr>
          <p:cNvCxnSpPr>
            <a:cxnSpLocks/>
          </p:cNvCxnSpPr>
          <p:nvPr/>
        </p:nvCxnSpPr>
        <p:spPr>
          <a:xfrm>
            <a:off x="6169394" y="3777375"/>
            <a:ext cx="1179298" cy="998073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직선 화살표 연결선 44">
            <a:extLst>
              <a:ext uri="{FF2B5EF4-FFF2-40B4-BE49-F238E27FC236}">
                <a16:creationId xmlns:a16="http://schemas.microsoft.com/office/drawing/2014/main" xmlns="" id="{3D279FDA-BA76-4B53-9283-8EF20EE8BC28}"/>
              </a:ext>
            </a:extLst>
          </p:cNvPr>
          <p:cNvCxnSpPr>
            <a:cxnSpLocks/>
          </p:cNvCxnSpPr>
          <p:nvPr/>
        </p:nvCxnSpPr>
        <p:spPr>
          <a:xfrm>
            <a:off x="2453669" y="4630405"/>
            <a:ext cx="513643" cy="1336259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8" name="직선 화살표 연결선 47">
            <a:extLst>
              <a:ext uri="{FF2B5EF4-FFF2-40B4-BE49-F238E27FC236}">
                <a16:creationId xmlns:a16="http://schemas.microsoft.com/office/drawing/2014/main" xmlns="" id="{3D279FDA-BA76-4B53-9283-8EF20EE8BC28}"/>
              </a:ext>
            </a:extLst>
          </p:cNvPr>
          <p:cNvCxnSpPr>
            <a:cxnSpLocks/>
          </p:cNvCxnSpPr>
          <p:nvPr/>
        </p:nvCxnSpPr>
        <p:spPr>
          <a:xfrm>
            <a:off x="4964172" y="4628567"/>
            <a:ext cx="263797" cy="990553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1" name="직선 화살표 연결선 50">
            <a:extLst>
              <a:ext uri="{FF2B5EF4-FFF2-40B4-BE49-F238E27FC236}">
                <a16:creationId xmlns:a16="http://schemas.microsoft.com/office/drawing/2014/main" xmlns="" id="{3D279FDA-BA76-4B53-9283-8EF20EE8BC28}"/>
              </a:ext>
            </a:extLst>
          </p:cNvPr>
          <p:cNvCxnSpPr>
            <a:cxnSpLocks/>
          </p:cNvCxnSpPr>
          <p:nvPr/>
        </p:nvCxnSpPr>
        <p:spPr>
          <a:xfrm flipH="1">
            <a:off x="3621601" y="5654480"/>
            <a:ext cx="1474469" cy="438155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4" name="직사각형 53"/>
          <p:cNvSpPr/>
          <p:nvPr/>
        </p:nvSpPr>
        <p:spPr>
          <a:xfrm>
            <a:off x="1973581" y="3516235"/>
            <a:ext cx="847450" cy="216024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</a:rPr>
              <a:t>105</a:t>
            </a:r>
            <a:r>
              <a:rPr lang="ko-KR" altLang="en-US" sz="1400" dirty="0" smtClean="0">
                <a:solidFill>
                  <a:schemeClr val="tx1"/>
                </a:solidFill>
              </a:rPr>
              <a:t>동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55" name="직사각형 54"/>
          <p:cNvSpPr/>
          <p:nvPr/>
        </p:nvSpPr>
        <p:spPr>
          <a:xfrm>
            <a:off x="3462685" y="3644099"/>
            <a:ext cx="847450" cy="216024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</a:rPr>
              <a:t>104</a:t>
            </a:r>
            <a:r>
              <a:rPr lang="ko-KR" altLang="en-US" sz="1400" dirty="0" smtClean="0">
                <a:solidFill>
                  <a:schemeClr val="tx1"/>
                </a:solidFill>
              </a:rPr>
              <a:t>동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56" name="직사각형 55"/>
          <p:cNvSpPr/>
          <p:nvPr/>
        </p:nvSpPr>
        <p:spPr>
          <a:xfrm>
            <a:off x="1549856" y="4316548"/>
            <a:ext cx="847450" cy="216024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</a:rPr>
              <a:t>103</a:t>
            </a:r>
            <a:r>
              <a:rPr lang="ko-KR" altLang="en-US" sz="1400" dirty="0" smtClean="0">
                <a:solidFill>
                  <a:schemeClr val="tx1"/>
                </a:solidFill>
              </a:rPr>
              <a:t>동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57" name="직사각형 56"/>
          <p:cNvSpPr/>
          <p:nvPr/>
        </p:nvSpPr>
        <p:spPr>
          <a:xfrm>
            <a:off x="4686869" y="4261205"/>
            <a:ext cx="847450" cy="216024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</a:rPr>
              <a:t>102</a:t>
            </a:r>
            <a:r>
              <a:rPr lang="ko-KR" altLang="en-US" sz="1400" dirty="0" smtClean="0">
                <a:solidFill>
                  <a:schemeClr val="tx1"/>
                </a:solidFill>
              </a:rPr>
              <a:t>동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58" name="직사각형 57"/>
          <p:cNvSpPr/>
          <p:nvPr/>
        </p:nvSpPr>
        <p:spPr>
          <a:xfrm>
            <a:off x="6594911" y="3797578"/>
            <a:ext cx="847450" cy="216024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</a:rPr>
              <a:t>101</a:t>
            </a:r>
            <a:r>
              <a:rPr lang="ko-KR" altLang="en-US" sz="1400" dirty="0" smtClean="0">
                <a:solidFill>
                  <a:schemeClr val="tx1"/>
                </a:solidFill>
              </a:rPr>
              <a:t>동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60" name="직사각형 59"/>
          <p:cNvSpPr/>
          <p:nvPr/>
        </p:nvSpPr>
        <p:spPr>
          <a:xfrm>
            <a:off x="6307073" y="5555041"/>
            <a:ext cx="2191251" cy="216024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 err="1" smtClean="0">
                <a:solidFill>
                  <a:schemeClr val="tx1"/>
                </a:solidFill>
              </a:rPr>
              <a:t>노유자시설</a:t>
            </a:r>
            <a:r>
              <a:rPr lang="ko-KR" altLang="en-US" sz="1100" dirty="0" smtClean="0">
                <a:solidFill>
                  <a:schemeClr val="tx1"/>
                </a:solidFill>
              </a:rPr>
              <a:t> 및 근린생활시설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61" name="직사각형 60"/>
          <p:cNvSpPr/>
          <p:nvPr/>
        </p:nvSpPr>
        <p:spPr>
          <a:xfrm>
            <a:off x="869301" y="5479584"/>
            <a:ext cx="847450" cy="216024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</a:rPr>
              <a:t>301</a:t>
            </a:r>
            <a:r>
              <a:rPr lang="ko-KR" altLang="en-US" sz="1400" dirty="0" smtClean="0">
                <a:solidFill>
                  <a:schemeClr val="tx1"/>
                </a:solidFill>
              </a:rPr>
              <a:t>동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62" name="직사각형 61"/>
          <p:cNvSpPr/>
          <p:nvPr/>
        </p:nvSpPr>
        <p:spPr>
          <a:xfrm>
            <a:off x="4105395" y="4628567"/>
            <a:ext cx="847450" cy="216024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</a:rPr>
              <a:t>2</a:t>
            </a:r>
            <a:r>
              <a:rPr lang="en-US" altLang="ko-KR" sz="1400" dirty="0" smtClean="0">
                <a:solidFill>
                  <a:schemeClr val="tx1"/>
                </a:solidFill>
              </a:rPr>
              <a:t>02</a:t>
            </a:r>
            <a:r>
              <a:rPr lang="ko-KR" altLang="en-US" sz="1400" dirty="0" smtClean="0">
                <a:solidFill>
                  <a:schemeClr val="tx1"/>
                </a:solidFill>
              </a:rPr>
              <a:t>동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63" name="직사각형 62"/>
          <p:cNvSpPr/>
          <p:nvPr/>
        </p:nvSpPr>
        <p:spPr>
          <a:xfrm>
            <a:off x="5707881" y="4422058"/>
            <a:ext cx="847450" cy="216024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</a:rPr>
              <a:t>302</a:t>
            </a:r>
            <a:r>
              <a:rPr lang="ko-KR" altLang="en-US" sz="1400" dirty="0" smtClean="0">
                <a:solidFill>
                  <a:schemeClr val="tx1"/>
                </a:solidFill>
              </a:rPr>
              <a:t>동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pic>
        <p:nvPicPr>
          <p:cNvPr id="46" name="그림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222" y="1981787"/>
            <a:ext cx="8356246" cy="4723576"/>
          </a:xfrm>
          <a:prstGeom prst="rect">
            <a:avLst/>
          </a:prstGeom>
        </p:spPr>
      </p:pic>
      <p:sp>
        <p:nvSpPr>
          <p:cNvPr id="49" name="직사각형 48"/>
          <p:cNvSpPr/>
          <p:nvPr/>
        </p:nvSpPr>
        <p:spPr>
          <a:xfrm>
            <a:off x="6382580" y="5254935"/>
            <a:ext cx="2191251" cy="216024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 err="1" smtClean="0">
                <a:solidFill>
                  <a:schemeClr val="tx1"/>
                </a:solidFill>
              </a:rPr>
              <a:t>노유자시설</a:t>
            </a:r>
            <a:r>
              <a:rPr lang="ko-KR" altLang="en-US" sz="1100" dirty="0" smtClean="0">
                <a:solidFill>
                  <a:schemeClr val="tx1"/>
                </a:solidFill>
              </a:rPr>
              <a:t> 및 근린생활시설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50" name="직사각형 49"/>
          <p:cNvSpPr/>
          <p:nvPr/>
        </p:nvSpPr>
        <p:spPr>
          <a:xfrm rot="20817655">
            <a:off x="7299741" y="3755293"/>
            <a:ext cx="847450" cy="216024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</a:rPr>
              <a:t>101</a:t>
            </a:r>
            <a:r>
              <a:rPr lang="ko-KR" altLang="en-US" sz="1400" dirty="0" smtClean="0">
                <a:solidFill>
                  <a:schemeClr val="tx1"/>
                </a:solidFill>
              </a:rPr>
              <a:t>동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52" name="직사각형 51"/>
          <p:cNvSpPr/>
          <p:nvPr/>
        </p:nvSpPr>
        <p:spPr>
          <a:xfrm rot="20785086">
            <a:off x="4400303" y="4520555"/>
            <a:ext cx="847450" cy="216024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</a:rPr>
              <a:t>102</a:t>
            </a:r>
            <a:r>
              <a:rPr lang="ko-KR" altLang="en-US" sz="1400" dirty="0" smtClean="0">
                <a:solidFill>
                  <a:schemeClr val="tx1"/>
                </a:solidFill>
              </a:rPr>
              <a:t>동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53" name="직사각형 52"/>
          <p:cNvSpPr/>
          <p:nvPr/>
        </p:nvSpPr>
        <p:spPr>
          <a:xfrm rot="21239924">
            <a:off x="994151" y="4686377"/>
            <a:ext cx="847450" cy="216024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</a:rPr>
              <a:t>103</a:t>
            </a:r>
            <a:r>
              <a:rPr lang="ko-KR" altLang="en-US" sz="1400" dirty="0" smtClean="0">
                <a:solidFill>
                  <a:schemeClr val="tx1"/>
                </a:solidFill>
              </a:rPr>
              <a:t>동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59" name="직사각형 58"/>
          <p:cNvSpPr/>
          <p:nvPr/>
        </p:nvSpPr>
        <p:spPr>
          <a:xfrm rot="20747157">
            <a:off x="3705050" y="3829350"/>
            <a:ext cx="847450" cy="216024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</a:rPr>
              <a:t>104</a:t>
            </a:r>
            <a:r>
              <a:rPr lang="ko-KR" altLang="en-US" sz="1400" dirty="0" smtClean="0">
                <a:solidFill>
                  <a:schemeClr val="tx1"/>
                </a:solidFill>
              </a:rPr>
              <a:t>동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64" name="직사각형 63"/>
          <p:cNvSpPr/>
          <p:nvPr/>
        </p:nvSpPr>
        <p:spPr>
          <a:xfrm rot="20558899">
            <a:off x="2125981" y="3668635"/>
            <a:ext cx="847450" cy="216024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</a:rPr>
              <a:t>105</a:t>
            </a:r>
            <a:r>
              <a:rPr lang="ko-KR" altLang="en-US" sz="1400" dirty="0" smtClean="0">
                <a:solidFill>
                  <a:schemeClr val="tx1"/>
                </a:solidFill>
              </a:rPr>
              <a:t>동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pic>
        <p:nvPicPr>
          <p:cNvPr id="65" name="그림 64" descr="녹색, 표지판, 실외, 텍스트이(가) 표시된 사진&#10;&#10;자동 생성된 설명">
            <a:extLst>
              <a:ext uri="{FF2B5EF4-FFF2-40B4-BE49-F238E27FC236}">
                <a16:creationId xmlns:a16="http://schemas.microsoft.com/office/drawing/2014/main" xmlns="" id="{BCBDC2F4-D953-4B2E-9992-350AADE271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580" y="5827316"/>
            <a:ext cx="482816" cy="7155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66" name="직선 화살표 연결선 65">
            <a:extLst>
              <a:ext uri="{FF2B5EF4-FFF2-40B4-BE49-F238E27FC236}">
                <a16:creationId xmlns:a16="http://schemas.microsoft.com/office/drawing/2014/main" xmlns="" id="{3D279FDA-BA76-4B53-9283-8EF20EE8BC28}"/>
              </a:ext>
            </a:extLst>
          </p:cNvPr>
          <p:cNvCxnSpPr>
            <a:cxnSpLocks/>
          </p:cNvCxnSpPr>
          <p:nvPr/>
        </p:nvCxnSpPr>
        <p:spPr>
          <a:xfrm flipH="1">
            <a:off x="3990811" y="5942926"/>
            <a:ext cx="3663508" cy="238821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7" name="직선 화살표 연결선 66">
            <a:extLst>
              <a:ext uri="{FF2B5EF4-FFF2-40B4-BE49-F238E27FC236}">
                <a16:creationId xmlns:a16="http://schemas.microsoft.com/office/drawing/2014/main" xmlns="" id="{3D279FDA-BA76-4B53-9283-8EF20EE8BC28}"/>
              </a:ext>
            </a:extLst>
          </p:cNvPr>
          <p:cNvCxnSpPr>
            <a:cxnSpLocks/>
          </p:cNvCxnSpPr>
          <p:nvPr/>
        </p:nvCxnSpPr>
        <p:spPr>
          <a:xfrm>
            <a:off x="4593163" y="3896845"/>
            <a:ext cx="1713910" cy="153234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8" name="직선 화살표 연결선 67">
            <a:extLst>
              <a:ext uri="{FF2B5EF4-FFF2-40B4-BE49-F238E27FC236}">
                <a16:creationId xmlns:a16="http://schemas.microsoft.com/office/drawing/2014/main" xmlns="" id="{3D279FDA-BA76-4B53-9283-8EF20EE8BC28}"/>
              </a:ext>
            </a:extLst>
          </p:cNvPr>
          <p:cNvCxnSpPr>
            <a:cxnSpLocks/>
          </p:cNvCxnSpPr>
          <p:nvPr/>
        </p:nvCxnSpPr>
        <p:spPr>
          <a:xfrm flipH="1">
            <a:off x="4437466" y="4910548"/>
            <a:ext cx="3231553" cy="1099737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9" name="직선 화살표 연결선 68">
            <a:extLst>
              <a:ext uri="{FF2B5EF4-FFF2-40B4-BE49-F238E27FC236}">
                <a16:creationId xmlns:a16="http://schemas.microsoft.com/office/drawing/2014/main" xmlns="" id="{3D279FDA-BA76-4B53-9283-8EF20EE8BC28}"/>
              </a:ext>
            </a:extLst>
          </p:cNvPr>
          <p:cNvCxnSpPr>
            <a:cxnSpLocks/>
          </p:cNvCxnSpPr>
          <p:nvPr/>
        </p:nvCxnSpPr>
        <p:spPr>
          <a:xfrm>
            <a:off x="4028303" y="5198076"/>
            <a:ext cx="140954" cy="657096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0" name="직선 화살표 연결선 69">
            <a:extLst>
              <a:ext uri="{FF2B5EF4-FFF2-40B4-BE49-F238E27FC236}">
                <a16:creationId xmlns:a16="http://schemas.microsoft.com/office/drawing/2014/main" xmlns="" id="{3D279FDA-BA76-4B53-9283-8EF20EE8BC28}"/>
              </a:ext>
            </a:extLst>
          </p:cNvPr>
          <p:cNvCxnSpPr>
            <a:cxnSpLocks/>
          </p:cNvCxnSpPr>
          <p:nvPr/>
        </p:nvCxnSpPr>
        <p:spPr>
          <a:xfrm flipH="1">
            <a:off x="4140054" y="5360949"/>
            <a:ext cx="1239431" cy="601883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878378" y="6233919"/>
            <a:ext cx="2093357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ko-KR" altLang="en-US" sz="1400" b="1" dirty="0" smtClean="0">
                <a:solidFill>
                  <a:srgbClr val="FFFF00"/>
                </a:solidFill>
              </a:rPr>
              <a:t>각 동 지하</a:t>
            </a:r>
            <a:r>
              <a:rPr lang="en-US" altLang="ko-KR" sz="1400" b="1" dirty="0" smtClean="0">
                <a:solidFill>
                  <a:srgbClr val="FFFF00"/>
                </a:solidFill>
              </a:rPr>
              <a:t>3</a:t>
            </a:r>
            <a:r>
              <a:rPr lang="ko-KR" altLang="en-US" sz="1400" b="1" dirty="0" smtClean="0">
                <a:solidFill>
                  <a:srgbClr val="FFFF00"/>
                </a:solidFill>
              </a:rPr>
              <a:t>층으로 이동</a:t>
            </a:r>
            <a:endParaRPr lang="ko-KR" altLang="en-US" sz="1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5256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1163588"/>
            <a:ext cx="9144000" cy="569441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9" name="모서리가 둥근 직사각형 8"/>
          <p:cNvSpPr/>
          <p:nvPr/>
        </p:nvSpPr>
        <p:spPr>
          <a:xfrm>
            <a:off x="357571" y="1520696"/>
            <a:ext cx="8568952" cy="5037812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692696"/>
            <a:ext cx="7704856" cy="64807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 lang="ko-KR" altLang="en-US"/>
            </a:pPr>
            <a:r>
              <a:rPr lang="ko-KR" altLang="en-US" sz="3200" b="1" dirty="0">
                <a:solidFill>
                  <a:schemeClr val="bg1"/>
                </a:solidFill>
              </a:rPr>
              <a:t>노사협의체 실시 </a:t>
            </a:r>
            <a:r>
              <a:rPr lang="en-US" altLang="ko-KR" sz="3200" b="1" dirty="0">
                <a:solidFill>
                  <a:schemeClr val="bg1"/>
                </a:solidFill>
              </a:rPr>
              <a:t>(2021.04.27)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0" y="475200"/>
            <a:ext cx="9144000" cy="8280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/>
          </a:p>
        </p:txBody>
      </p:sp>
      <p:sp>
        <p:nvSpPr>
          <p:cNvPr id="8" name="직사각형 7"/>
          <p:cNvSpPr/>
          <p:nvPr/>
        </p:nvSpPr>
        <p:spPr>
          <a:xfrm>
            <a:off x="206580" y="606174"/>
            <a:ext cx="79464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800" b="1" dirty="0"/>
              <a:t>노사협의체 현황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485524" y="1704803"/>
            <a:ext cx="79464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en-US" altLang="ko-KR" b="1" dirty="0" smtClean="0"/>
              <a:t>    [</a:t>
            </a:r>
            <a:r>
              <a:rPr lang="ko-KR" altLang="en-US" b="1" dirty="0" smtClean="0"/>
              <a:t>전회 차 노사협의체 사진대지</a:t>
            </a:r>
            <a:r>
              <a:rPr lang="en-US" altLang="ko-KR" b="1" dirty="0" smtClean="0"/>
              <a:t>]           [</a:t>
            </a:r>
            <a:r>
              <a:rPr lang="ko-KR" altLang="en-US" b="1" dirty="0" smtClean="0">
                <a:solidFill>
                  <a:srgbClr val="FF0000"/>
                </a:solidFill>
              </a:rPr>
              <a:t>법 제</a:t>
            </a:r>
            <a:r>
              <a:rPr lang="en-US" altLang="ko-KR" b="1" dirty="0" smtClean="0">
                <a:solidFill>
                  <a:srgbClr val="FF0000"/>
                </a:solidFill>
              </a:rPr>
              <a:t>75</a:t>
            </a:r>
            <a:r>
              <a:rPr lang="ko-KR" altLang="en-US" b="1" dirty="0" smtClean="0">
                <a:solidFill>
                  <a:srgbClr val="FF0000"/>
                </a:solidFill>
              </a:rPr>
              <a:t>조 노사협의체의 구성</a:t>
            </a:r>
            <a:r>
              <a:rPr lang="en-US" altLang="ko-KR" b="1" dirty="0" smtClean="0"/>
              <a:t>]</a:t>
            </a:r>
            <a:endParaRPr lang="ko-KR" altLang="en-US" b="1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564" y="2108329"/>
            <a:ext cx="3852428" cy="412898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423" y="2074136"/>
            <a:ext cx="4075033" cy="4163176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564" y="4383405"/>
            <a:ext cx="1836204" cy="1493867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248" y="2351616"/>
            <a:ext cx="1830520" cy="1401419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2378" y="2345515"/>
            <a:ext cx="1817613" cy="1407520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403" y="4396066"/>
            <a:ext cx="1831366" cy="1481206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4480" y="4441423"/>
            <a:ext cx="1855511" cy="1394615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563" y="2115791"/>
            <a:ext cx="3852428" cy="412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3656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1163588"/>
            <a:ext cx="9144000" cy="569441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323528" y="1357250"/>
            <a:ext cx="8455916" cy="5201258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0" y="337815"/>
            <a:ext cx="9144000" cy="82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/>
          </a:p>
        </p:txBody>
      </p:sp>
      <p:sp>
        <p:nvSpPr>
          <p:cNvPr id="15" name="직사각형 14"/>
          <p:cNvSpPr/>
          <p:nvPr/>
        </p:nvSpPr>
        <p:spPr>
          <a:xfrm>
            <a:off x="323106" y="529250"/>
            <a:ext cx="79464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400" b="1" dirty="0"/>
              <a:t>노사협의체 </a:t>
            </a:r>
            <a:r>
              <a:rPr lang="ko-KR" altLang="en-US" sz="2400" b="1" dirty="0" smtClean="0"/>
              <a:t>사진대지 </a:t>
            </a:r>
            <a:endParaRPr lang="ko-KR" altLang="en-US" sz="2400" b="1" dirty="0"/>
          </a:p>
        </p:txBody>
      </p:sp>
      <p:graphicFrame>
        <p:nvGraphicFramePr>
          <p:cNvPr id="8" name="표 7">
            <a:extLst>
              <a:ext uri="{FF2B5EF4-FFF2-40B4-BE49-F238E27FC236}">
                <a16:creationId xmlns="" xmlns:a16="http://schemas.microsoft.com/office/drawing/2014/main" id="{113CC722-4221-4E55-8D84-37E064EA32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356496"/>
              </p:ext>
            </p:extLst>
          </p:nvPr>
        </p:nvGraphicFramePr>
        <p:xfrm>
          <a:off x="4664767" y="4143325"/>
          <a:ext cx="3624656" cy="2283195"/>
        </p:xfrm>
        <a:graphic>
          <a:graphicData uri="http://schemas.openxmlformats.org/drawingml/2006/table">
            <a:tbl>
              <a:tblPr/>
              <a:tblGrid>
                <a:gridCol w="40917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21548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13258">
                <a:tc gridSpan="2">
                  <a:txBody>
                    <a:bodyPr/>
                    <a:lstStyle/>
                    <a:p>
                      <a:pPr marL="228600" marR="0" lvl="0" indent="-2286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사진 </a:t>
                      </a:r>
                      <a:r>
                        <a:rPr lang="en-US" altLang="ko-KR" sz="1000" b="1" i="0" u="none" strike="noStrike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4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87" marR="6087" marT="11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228600" marR="0" lvl="0" indent="-2286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594" marR="6594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91765938"/>
                  </a:ext>
                </a:extLst>
              </a:tr>
              <a:tr h="1684122">
                <a:tc gridSpan="2">
                  <a:txBody>
                    <a:bodyPr/>
                    <a:lstStyle/>
                    <a:p>
                      <a:pPr marL="228600" marR="0" lvl="0" indent="-2286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87" marR="6087" marT="11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228600" marR="0" lvl="0" indent="-2286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594" marR="6594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5815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내 용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87" marR="6087" marT="11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0" lang="ko-KR" altLang="en-US" sz="1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심의</a:t>
                      </a:r>
                      <a:r>
                        <a:rPr kumimoji="0" lang="en-US" altLang="ko-KR" sz="1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ko-KR" altLang="en-US" sz="1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의결사항 동의여부</a:t>
                      </a:r>
                    </a:p>
                  </a:txBody>
                  <a:tcPr marL="6087" marR="6087" marT="11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3" name="표 12">
            <a:extLst>
              <a:ext uri="{FF2B5EF4-FFF2-40B4-BE49-F238E27FC236}">
                <a16:creationId xmlns="" xmlns:a16="http://schemas.microsoft.com/office/drawing/2014/main" id="{B17A040D-27D9-4D86-844B-65BE2FAAEE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5840209"/>
              </p:ext>
            </p:extLst>
          </p:nvPr>
        </p:nvGraphicFramePr>
        <p:xfrm>
          <a:off x="4653955" y="1604266"/>
          <a:ext cx="3624656" cy="2283195"/>
        </p:xfrm>
        <a:graphic>
          <a:graphicData uri="http://schemas.openxmlformats.org/drawingml/2006/table">
            <a:tbl>
              <a:tblPr/>
              <a:tblGrid>
                <a:gridCol w="40917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21548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13258">
                <a:tc gridSpan="2">
                  <a:txBody>
                    <a:bodyPr/>
                    <a:lstStyle/>
                    <a:p>
                      <a:pPr marL="228600" marR="0" lvl="0" indent="-2286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사진 </a:t>
                      </a:r>
                      <a:r>
                        <a:rPr lang="en-US" altLang="ko-KR" sz="1000" b="1" i="0" u="none" strike="noStrike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87" marR="6087" marT="11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228600" marR="0" lvl="0" indent="-2286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594" marR="6594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91765938"/>
                  </a:ext>
                </a:extLst>
              </a:tr>
              <a:tr h="1684122">
                <a:tc gridSpan="2">
                  <a:txBody>
                    <a:bodyPr/>
                    <a:lstStyle/>
                    <a:p>
                      <a:pPr marL="228600" marR="0" lvl="0" indent="-2286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87" marR="6087" marT="11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228600" marR="0" lvl="0" indent="-2286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594" marR="6594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5815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내 용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87" marR="6087" marT="11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노사협의체 회의 전경 </a:t>
                      </a:r>
                      <a:r>
                        <a:rPr kumimoji="0" lang="en-US" altLang="ko-KR" sz="10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2</a:t>
                      </a:r>
                      <a:endParaRPr kumimoji="0" lang="ko-KR" altLang="en-US" sz="1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87" marR="6087" marT="11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4" name="표 13">
            <a:extLst>
              <a:ext uri="{FF2B5EF4-FFF2-40B4-BE49-F238E27FC236}">
                <a16:creationId xmlns="" xmlns:a16="http://schemas.microsoft.com/office/drawing/2014/main" id="{9E58A3F3-EC46-4F35-87E9-6909D0B2AF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609780"/>
              </p:ext>
            </p:extLst>
          </p:nvPr>
        </p:nvGraphicFramePr>
        <p:xfrm>
          <a:off x="717473" y="1611698"/>
          <a:ext cx="3624656" cy="2283195"/>
        </p:xfrm>
        <a:graphic>
          <a:graphicData uri="http://schemas.openxmlformats.org/drawingml/2006/table">
            <a:tbl>
              <a:tblPr/>
              <a:tblGrid>
                <a:gridCol w="40917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21548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13258">
                <a:tc gridSpan="2">
                  <a:txBody>
                    <a:bodyPr/>
                    <a:lstStyle/>
                    <a:p>
                      <a:pPr marL="228600" marR="0" lvl="0" indent="-2286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사진 </a:t>
                      </a:r>
                      <a:r>
                        <a:rPr lang="en-US" altLang="ko-KR" sz="1000" b="1" i="0" u="none" strike="noStrike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87" marR="6087" marT="11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228600" marR="0" lvl="0" indent="-2286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594" marR="6594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91765938"/>
                  </a:ext>
                </a:extLst>
              </a:tr>
              <a:tr h="1684122">
                <a:tc gridSpan="2">
                  <a:txBody>
                    <a:bodyPr/>
                    <a:lstStyle/>
                    <a:p>
                      <a:pPr marL="228600" marR="0" lvl="0" indent="-2286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87" marR="6087" marT="11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228600" marR="0" lvl="0" indent="-2286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594" marR="6594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5815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내 용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87" marR="6087" marT="11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0" lang="ko-KR" altLang="en-US" sz="10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노사협의체 회의 전경</a:t>
                      </a:r>
                      <a:r>
                        <a:rPr kumimoji="0" lang="en-US" altLang="ko-KR" sz="10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kumimoji="0" lang="ko-KR" altLang="en-US" sz="1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87" marR="6087" marT="11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6" name="표 15">
            <a:extLst>
              <a:ext uri="{FF2B5EF4-FFF2-40B4-BE49-F238E27FC236}">
                <a16:creationId xmlns="" xmlns:a16="http://schemas.microsoft.com/office/drawing/2014/main" id="{84EF2259-5F6F-4103-A14D-E1F59D35EB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6038393"/>
              </p:ext>
            </p:extLst>
          </p:nvPr>
        </p:nvGraphicFramePr>
        <p:xfrm>
          <a:off x="717473" y="4122658"/>
          <a:ext cx="3624656" cy="2283195"/>
        </p:xfrm>
        <a:graphic>
          <a:graphicData uri="http://schemas.openxmlformats.org/drawingml/2006/table">
            <a:tbl>
              <a:tblPr/>
              <a:tblGrid>
                <a:gridCol w="40917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21548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13258">
                <a:tc gridSpan="2">
                  <a:txBody>
                    <a:bodyPr/>
                    <a:lstStyle/>
                    <a:p>
                      <a:pPr marL="228600" marR="0" lvl="0" indent="-2286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사진 </a:t>
                      </a:r>
                      <a:r>
                        <a:rPr lang="en-US" altLang="ko-KR" sz="1000" b="1" i="0" u="none" strike="noStrike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3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87" marR="6087" marT="11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228600" marR="0" lvl="0" indent="-2286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594" marR="6594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91765938"/>
                  </a:ext>
                </a:extLst>
              </a:tr>
              <a:tr h="1684122">
                <a:tc gridSpan="2">
                  <a:txBody>
                    <a:bodyPr/>
                    <a:lstStyle/>
                    <a:p>
                      <a:pPr marL="228600" marR="0" lvl="0" indent="-2286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87" marR="6087" marT="11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228600" marR="0" lvl="0" indent="-2286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594" marR="6594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5815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내 용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87" marR="6087" marT="11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노사협의체 회의 전경 </a:t>
                      </a:r>
                      <a:r>
                        <a:rPr kumimoji="0" lang="en-US" altLang="ko-KR" sz="105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3</a:t>
                      </a:r>
                      <a:endParaRPr kumimoji="0" lang="ko-KR" altLang="en-US" sz="105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87" marR="6087" marT="11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579" y="1880828"/>
            <a:ext cx="3497819" cy="158996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6074" y="4410486"/>
            <a:ext cx="3472330" cy="161080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6074" y="1861852"/>
            <a:ext cx="3472330" cy="160894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578" y="4410486"/>
            <a:ext cx="3497819" cy="150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1287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1163588"/>
            <a:ext cx="9144000" cy="569441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9" name="모서리가 둥근 직사각형 8"/>
          <p:cNvSpPr/>
          <p:nvPr/>
        </p:nvSpPr>
        <p:spPr>
          <a:xfrm>
            <a:off x="323528" y="1448780"/>
            <a:ext cx="8568952" cy="5076564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r>
              <a:rPr lang="ko-KR" altLang="en-US" b="1"/>
              <a:t>사협의</a:t>
            </a:r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0" y="321845"/>
            <a:ext cx="9144000" cy="82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/>
          </a:p>
        </p:txBody>
      </p:sp>
      <p:sp>
        <p:nvSpPr>
          <p:cNvPr id="8" name="직사각형 7"/>
          <p:cNvSpPr/>
          <p:nvPr/>
        </p:nvSpPr>
        <p:spPr>
          <a:xfrm>
            <a:off x="215516" y="493680"/>
            <a:ext cx="79464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800" b="1" dirty="0"/>
              <a:t>노사협의체 내용 전파 및 게시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467544" y="1602925"/>
            <a:ext cx="79464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en-US" altLang="ko-KR" b="1" dirty="0" smtClean="0"/>
              <a:t>[</a:t>
            </a:r>
            <a:r>
              <a:rPr lang="ko-KR" altLang="en-US" b="1" dirty="0" smtClean="0"/>
              <a:t>전회 차 </a:t>
            </a:r>
            <a:r>
              <a:rPr lang="ko-KR" altLang="en-US" b="1" dirty="0"/>
              <a:t>노사협의체 </a:t>
            </a:r>
            <a:r>
              <a:rPr lang="ko-KR" altLang="en-US" b="1" dirty="0" err="1"/>
              <a:t>심의</a:t>
            </a:r>
            <a:r>
              <a:rPr lang="ko-KR" altLang="en-US" dirty="0" err="1"/>
              <a:t>ㆍ</a:t>
            </a:r>
            <a:r>
              <a:rPr lang="ko-KR" altLang="en-US" b="1" dirty="0" err="1"/>
              <a:t>의결사항</a:t>
            </a:r>
            <a:r>
              <a:rPr lang="ko-KR" altLang="en-US" b="1" dirty="0"/>
              <a:t> </a:t>
            </a:r>
            <a:r>
              <a:rPr lang="ko-KR" altLang="en-US" b="1" dirty="0" smtClean="0"/>
              <a:t>게시 및 전파 현황</a:t>
            </a:r>
            <a:r>
              <a:rPr lang="en-US" altLang="ko-KR" b="1" dirty="0" smtClean="0"/>
              <a:t>]</a:t>
            </a:r>
            <a:endParaRPr lang="ko-KR" alt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219103" y="5550395"/>
            <a:ext cx="2412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 smtClean="0"/>
              <a:t>노사협의체 내용전파</a:t>
            </a:r>
            <a:endParaRPr lang="en-US" altLang="ko-KR" sz="1600" b="1" dirty="0" smtClean="0"/>
          </a:p>
          <a:p>
            <a:pPr algn="ctr"/>
            <a:r>
              <a:rPr lang="en-US" altLang="ko-KR" sz="1600" b="1" dirty="0" smtClean="0"/>
              <a:t>(</a:t>
            </a:r>
            <a:r>
              <a:rPr lang="ko-KR" altLang="en-US" sz="1600" b="1" dirty="0" smtClean="0"/>
              <a:t>현장 안전보건게시판</a:t>
            </a:r>
            <a:r>
              <a:rPr lang="en-US" altLang="ko-KR" sz="1600" b="1" dirty="0" smtClean="0"/>
              <a:t>)</a:t>
            </a:r>
            <a:endParaRPr lang="ko-KR" altLang="en-US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493207" y="5550394"/>
            <a:ext cx="2412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 smtClean="0"/>
              <a:t>노사협의체 내용전파</a:t>
            </a:r>
            <a:endParaRPr lang="en-US" altLang="ko-KR" sz="1600" b="1" dirty="0" smtClean="0"/>
          </a:p>
          <a:p>
            <a:pPr algn="ctr"/>
            <a:r>
              <a:rPr lang="en-US" altLang="ko-KR" sz="1600" b="1" dirty="0" smtClean="0"/>
              <a:t>(</a:t>
            </a:r>
            <a:r>
              <a:rPr lang="ko-KR" altLang="en-US" sz="1600" b="1" dirty="0" smtClean="0"/>
              <a:t>안전보건교육장</a:t>
            </a:r>
            <a:r>
              <a:rPr lang="en-US" altLang="ko-KR" sz="1600" b="1" dirty="0" smtClean="0"/>
              <a:t>)</a:t>
            </a:r>
            <a:endParaRPr lang="ko-KR" altLang="en-US" sz="1600" b="1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563" y="2126402"/>
            <a:ext cx="3525679" cy="318342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2126402"/>
            <a:ext cx="3388204" cy="318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99814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>
            <a:off x="0" y="1163588"/>
            <a:ext cx="9144000" cy="569441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dirty="0"/>
          </a:p>
        </p:txBody>
      </p:sp>
      <p:sp>
        <p:nvSpPr>
          <p:cNvPr id="21" name="모서리가 둥근 직사각형 20"/>
          <p:cNvSpPr/>
          <p:nvPr/>
        </p:nvSpPr>
        <p:spPr>
          <a:xfrm>
            <a:off x="323528" y="1448688"/>
            <a:ext cx="8568952" cy="5109820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dirty="0"/>
          </a:p>
        </p:txBody>
      </p:sp>
      <p:sp>
        <p:nvSpPr>
          <p:cNvPr id="19" name="직사각형 18"/>
          <p:cNvSpPr/>
          <p:nvPr/>
        </p:nvSpPr>
        <p:spPr>
          <a:xfrm>
            <a:off x="0" y="339403"/>
            <a:ext cx="9144000" cy="82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 dirty="0"/>
          </a:p>
        </p:txBody>
      </p:sp>
      <p:sp>
        <p:nvSpPr>
          <p:cNvPr id="2" name="모서리가 둥근 직사각형 1"/>
          <p:cNvSpPr/>
          <p:nvPr/>
        </p:nvSpPr>
        <p:spPr>
          <a:xfrm>
            <a:off x="402770" y="1628800"/>
            <a:ext cx="8181885" cy="532859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 lang="ko-KR" altLang="en-US"/>
            </a:pPr>
            <a:endParaRPr lang="ko-KR" altLang="en-US" dirty="0"/>
          </a:p>
        </p:txBody>
      </p:sp>
      <p:sp>
        <p:nvSpPr>
          <p:cNvPr id="14" name="직사각형 13"/>
          <p:cNvSpPr/>
          <p:nvPr/>
        </p:nvSpPr>
        <p:spPr>
          <a:xfrm>
            <a:off x="221094" y="620688"/>
            <a:ext cx="79464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400" b="1" dirty="0" smtClean="0"/>
              <a:t>진행순서</a:t>
            </a:r>
            <a:endParaRPr lang="ko-KR" altLang="en-US" sz="2400" b="1" dirty="0"/>
          </a:p>
        </p:txBody>
      </p:sp>
      <p:grpSp>
        <p:nvGrpSpPr>
          <p:cNvPr id="24" name="그룹 14"/>
          <p:cNvGrpSpPr/>
          <p:nvPr/>
        </p:nvGrpSpPr>
        <p:grpSpPr>
          <a:xfrm>
            <a:off x="827584" y="2490104"/>
            <a:ext cx="7596844" cy="584775"/>
            <a:chOff x="899592" y="1674252"/>
            <a:chExt cx="4586304" cy="584775"/>
          </a:xfrm>
        </p:grpSpPr>
        <p:sp>
          <p:nvSpPr>
            <p:cNvPr id="25" name="Rectangle 2"/>
            <p:cNvSpPr>
              <a:spLocks noChangeArrowheads="1"/>
            </p:cNvSpPr>
            <p:nvPr/>
          </p:nvSpPr>
          <p:spPr>
            <a:xfrm>
              <a:off x="899592" y="1792014"/>
              <a:ext cx="293059" cy="34925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 algn="ctr">
              <a:noFill/>
              <a:miter/>
            </a:ln>
            <a:effectLst>
              <a:outerShdw dist="35921" dir="2700000" algn="ctr" rotWithShape="0">
                <a:srgbClr val="5F5F5F"/>
              </a:outerShdw>
            </a:effectLst>
          </p:spPr>
          <p:txBody>
            <a:bodyPr wrap="none" lIns="89991" tIns="46795" rIns="89991" bIns="46795" anchor="ctr"/>
            <a:lstStyle/>
            <a:p>
              <a:pPr algn="ctr" eaLnBrk="0" hangingPunct="0">
                <a:defRPr lang="ko-KR"/>
              </a:pPr>
              <a:r>
                <a:rPr lang="en-US" altLang="ko-KR" dirty="0">
                  <a:solidFill>
                    <a:schemeClr val="bg1"/>
                  </a:solidFill>
                  <a:latin typeface="맑은 고딕"/>
                  <a:ea typeface="맑은 고딕"/>
                </a:rPr>
                <a:t>1</a:t>
              </a:r>
            </a:p>
          </p:txBody>
        </p:sp>
        <p:sp>
          <p:nvSpPr>
            <p:cNvPr id="26" name="TextBox 32"/>
            <p:cNvSpPr txBox="1"/>
            <p:nvPr/>
          </p:nvSpPr>
          <p:spPr>
            <a:xfrm>
              <a:off x="1254492" y="1799661"/>
              <a:ext cx="377082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66700" indent="-266700" defTabSz="306388" eaLnBrk="0" hangingPunct="0">
                <a:spcBef>
                  <a:spcPct val="20000"/>
                </a:spcBef>
                <a:defRPr lang="ko-KR"/>
              </a:pPr>
              <a:r>
                <a:rPr lang="ko-KR" altLang="en-US" sz="2000" b="1" dirty="0" smtClean="0">
                  <a:latin typeface="맑은 고딕"/>
                  <a:ea typeface="맑은 고딕"/>
                </a:rPr>
                <a:t>노사 협의체 구성 및 전회 차 </a:t>
              </a:r>
              <a:r>
                <a:rPr lang="ko-KR" altLang="en-US" sz="2000" b="1" dirty="0" err="1"/>
                <a:t>심의</a:t>
              </a:r>
              <a:r>
                <a:rPr lang="ko-KR" altLang="en-US" sz="2000" dirty="0" err="1"/>
                <a:t>ㆍ</a:t>
              </a:r>
              <a:r>
                <a:rPr lang="ko-KR" altLang="en-US" sz="2000" b="1" dirty="0" err="1"/>
                <a:t>의결사항</a:t>
              </a:r>
              <a:r>
                <a:rPr lang="ko-KR" altLang="en-US" sz="2000" b="1" dirty="0" smtClean="0">
                  <a:latin typeface="맑은 고딕"/>
                  <a:ea typeface="맑은 고딕"/>
                </a:rPr>
                <a:t> </a:t>
              </a:r>
              <a:endParaRPr lang="ko-KR" altLang="en-US" sz="2000" b="1" dirty="0">
                <a:latin typeface="맑은 고딕"/>
                <a:ea typeface="맑은 고딕"/>
              </a:endParaRPr>
            </a:p>
          </p:txBody>
        </p:sp>
        <p:sp>
          <p:nvSpPr>
            <p:cNvPr id="27" name="직사각형 33"/>
            <p:cNvSpPr/>
            <p:nvPr/>
          </p:nvSpPr>
          <p:spPr>
            <a:xfrm>
              <a:off x="5301165" y="1674252"/>
              <a:ext cx="184731" cy="584775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marL="266700" indent="-266700" defTabSz="306388" eaLnBrk="0" hangingPunct="0">
                <a:lnSpc>
                  <a:spcPct val="200000"/>
                </a:lnSpc>
                <a:spcBef>
                  <a:spcPct val="20000"/>
                </a:spcBef>
                <a:defRPr lang="ko-KR"/>
              </a:pPr>
              <a:endParaRPr lang="en-US" altLang="ko-KR" sz="1600" b="1" dirty="0">
                <a:latin typeface="나눔고딕 ExtraBold"/>
                <a:ea typeface="나눔고딕 ExtraBold"/>
              </a:endParaRPr>
            </a:p>
          </p:txBody>
        </p:sp>
      </p:grpSp>
      <p:grpSp>
        <p:nvGrpSpPr>
          <p:cNvPr id="28" name="그룹 15"/>
          <p:cNvGrpSpPr/>
          <p:nvPr/>
        </p:nvGrpSpPr>
        <p:grpSpPr>
          <a:xfrm>
            <a:off x="827584" y="3285071"/>
            <a:ext cx="5534842" cy="400110"/>
            <a:chOff x="899592" y="2576222"/>
            <a:chExt cx="5534841" cy="400110"/>
          </a:xfrm>
        </p:grpSpPr>
        <p:sp>
          <p:nvSpPr>
            <p:cNvPr id="29" name="Rectangle 4"/>
            <p:cNvSpPr>
              <a:spLocks noChangeArrowheads="1"/>
            </p:cNvSpPr>
            <p:nvPr/>
          </p:nvSpPr>
          <p:spPr>
            <a:xfrm>
              <a:off x="899592" y="2601652"/>
              <a:ext cx="447587" cy="34925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 algn="ctr">
              <a:noFill/>
              <a:miter/>
            </a:ln>
            <a:effectLst>
              <a:outerShdw dist="35921" dir="2700000" algn="ctr" rotWithShape="0">
                <a:srgbClr val="5F5F5F"/>
              </a:outerShdw>
            </a:effectLst>
          </p:spPr>
          <p:txBody>
            <a:bodyPr wrap="none" lIns="89991" tIns="46795" rIns="89991" bIns="46795" anchor="ctr"/>
            <a:lstStyle/>
            <a:p>
              <a:pPr algn="ctr" eaLnBrk="0" hangingPunct="0">
                <a:defRPr lang="ko-KR"/>
              </a:pPr>
              <a:r>
                <a:rPr lang="en-US" altLang="ko-KR" dirty="0">
                  <a:solidFill>
                    <a:schemeClr val="bg1"/>
                  </a:solidFill>
                  <a:latin typeface="맑은 고딕"/>
                  <a:ea typeface="맑은 고딕"/>
                </a:rPr>
                <a:t>2</a:t>
              </a:r>
            </a:p>
          </p:txBody>
        </p:sp>
        <p:sp>
          <p:nvSpPr>
            <p:cNvPr id="30" name="직사각형 30"/>
            <p:cNvSpPr/>
            <p:nvPr/>
          </p:nvSpPr>
          <p:spPr>
            <a:xfrm>
              <a:off x="1530335" y="2576222"/>
              <a:ext cx="490409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66700" indent="-266700" defTabSz="306388" eaLnBrk="0" hangingPunct="0">
                <a:spcBef>
                  <a:spcPct val="20000"/>
                </a:spcBef>
                <a:defRPr lang="ko-KR"/>
              </a:pPr>
              <a:r>
                <a:rPr lang="en-US" altLang="ko-KR" sz="2000" b="1" dirty="0" smtClean="0">
                  <a:latin typeface="맑은 고딕"/>
                  <a:ea typeface="맑은 고딕"/>
                </a:rPr>
                <a:t>2024</a:t>
              </a:r>
              <a:r>
                <a:rPr lang="ko-KR" altLang="en-US" sz="2000" b="1" dirty="0" smtClean="0">
                  <a:latin typeface="맑은 고딕"/>
                  <a:ea typeface="맑은 고딕"/>
                </a:rPr>
                <a:t>년 </a:t>
              </a:r>
              <a:r>
                <a:rPr lang="en-US" altLang="ko-KR" sz="2000" b="1" dirty="0" smtClean="0">
                  <a:latin typeface="맑은 고딕"/>
                  <a:ea typeface="맑은 고딕"/>
                </a:rPr>
                <a:t>06</a:t>
              </a:r>
              <a:r>
                <a:rPr lang="ko-KR" altLang="en-US" sz="2000" b="1" dirty="0" smtClean="0">
                  <a:latin typeface="맑은 고딕"/>
                  <a:ea typeface="맑은 고딕"/>
                </a:rPr>
                <a:t>월 </a:t>
              </a:r>
              <a:r>
                <a:rPr lang="ko-KR" altLang="en-US" sz="2000" b="1" dirty="0" err="1"/>
                <a:t>심의</a:t>
              </a:r>
              <a:r>
                <a:rPr lang="ko-KR" altLang="en-US" sz="2000" dirty="0" err="1"/>
                <a:t>ㆍ</a:t>
              </a:r>
              <a:r>
                <a:rPr lang="ko-KR" altLang="en-US" sz="2000" b="1" dirty="0" err="1"/>
                <a:t>의결사항</a:t>
              </a:r>
              <a:r>
                <a:rPr lang="ko-KR" altLang="en-US" sz="2000" b="1" dirty="0"/>
                <a:t> </a:t>
              </a:r>
              <a:r>
                <a:rPr lang="en-US" altLang="ko-KR" sz="2000" b="1" dirty="0" smtClean="0">
                  <a:solidFill>
                    <a:srgbClr val="FF0000"/>
                  </a:solidFill>
                  <a:latin typeface="맑은 고딕"/>
                  <a:ea typeface="맑은 고딕"/>
                </a:rPr>
                <a:t>Feed-back</a:t>
              </a:r>
              <a:endParaRPr lang="ko-KR" altLang="en-US" sz="2000" b="1" dirty="0">
                <a:solidFill>
                  <a:srgbClr val="FF0000"/>
                </a:solidFill>
                <a:latin typeface="맑은 고딕"/>
                <a:ea typeface="맑은 고딕"/>
              </a:endParaRPr>
            </a:p>
          </p:txBody>
        </p:sp>
      </p:grpSp>
      <p:sp>
        <p:nvSpPr>
          <p:cNvPr id="31" name="Rectangle 4"/>
          <p:cNvSpPr>
            <a:spLocks noChangeArrowheads="1"/>
          </p:cNvSpPr>
          <p:nvPr/>
        </p:nvSpPr>
        <p:spPr>
          <a:xfrm>
            <a:off x="827585" y="4000593"/>
            <a:ext cx="447587" cy="34925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 algn="ctr">
            <a:noFill/>
            <a:miter/>
          </a:ln>
          <a:effectLst>
            <a:outerShdw dist="35921" dir="2700000" algn="ctr" rotWithShape="0">
              <a:srgbClr val="5F5F5F"/>
            </a:outerShdw>
          </a:effectLst>
        </p:spPr>
        <p:txBody>
          <a:bodyPr wrap="none" lIns="89991" tIns="46795" rIns="89991" bIns="46795" anchor="ctr"/>
          <a:lstStyle/>
          <a:p>
            <a:pPr algn="ctr" eaLnBrk="0" hangingPunct="0">
              <a:defRPr lang="ko-KR"/>
            </a:pPr>
            <a:r>
              <a:rPr lang="en-US" altLang="ko-KR" dirty="0">
                <a:solidFill>
                  <a:schemeClr val="bg1"/>
                </a:solidFill>
                <a:latin typeface="맑은 고딕"/>
                <a:ea typeface="맑은 고딕"/>
              </a:rPr>
              <a:t>3</a:t>
            </a:r>
          </a:p>
        </p:txBody>
      </p:sp>
      <p:sp>
        <p:nvSpPr>
          <p:cNvPr id="34" name="직사각형 24"/>
          <p:cNvSpPr/>
          <p:nvPr/>
        </p:nvSpPr>
        <p:spPr>
          <a:xfrm>
            <a:off x="1458326" y="3982850"/>
            <a:ext cx="35670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6700" indent="-266700" defTabSz="306388" eaLnBrk="0" hangingPunct="0">
              <a:spcBef>
                <a:spcPct val="20000"/>
              </a:spcBef>
              <a:defRPr lang="ko-KR"/>
            </a:pPr>
            <a:r>
              <a:rPr lang="en-US" altLang="ko-KR" sz="2000" b="1" dirty="0" smtClean="0">
                <a:latin typeface="맑은 고딕"/>
                <a:ea typeface="맑은 고딕"/>
              </a:rPr>
              <a:t>2024</a:t>
            </a:r>
            <a:r>
              <a:rPr lang="ko-KR" altLang="en-US" sz="2000" b="1" dirty="0" smtClean="0">
                <a:latin typeface="맑은 고딕"/>
                <a:ea typeface="맑은 고딕"/>
              </a:rPr>
              <a:t>년 </a:t>
            </a:r>
            <a:r>
              <a:rPr lang="en-US" altLang="ko-KR" sz="2000" b="1" dirty="0" smtClean="0">
                <a:latin typeface="맑은 고딕"/>
                <a:ea typeface="맑은 고딕"/>
              </a:rPr>
              <a:t>08</a:t>
            </a:r>
            <a:r>
              <a:rPr lang="ko-KR" altLang="en-US" sz="2000" b="1" dirty="0" smtClean="0">
                <a:latin typeface="맑은 고딕"/>
                <a:ea typeface="맑은 고딕"/>
              </a:rPr>
              <a:t>월</a:t>
            </a:r>
            <a:r>
              <a:rPr lang="ko-KR" altLang="en-US" sz="2000" b="1" dirty="0" smtClean="0"/>
              <a:t> </a:t>
            </a:r>
            <a:r>
              <a:rPr lang="ko-KR" altLang="en-US" sz="2000" b="1" dirty="0" err="1"/>
              <a:t>심의</a:t>
            </a:r>
            <a:r>
              <a:rPr lang="ko-KR" altLang="en-US" sz="2000" dirty="0" err="1"/>
              <a:t>ㆍ</a:t>
            </a:r>
            <a:r>
              <a:rPr lang="ko-KR" altLang="en-US" sz="2000" b="1" dirty="0" err="1"/>
              <a:t>의결사항</a:t>
            </a:r>
            <a:endParaRPr lang="en-US" altLang="ko-KR" sz="2000" b="1" dirty="0">
              <a:latin typeface="맑은 고딕"/>
              <a:ea typeface="맑은 고딕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93C2998F-DDB1-D882-C5D9-50C79A82FCBC}"/>
              </a:ext>
            </a:extLst>
          </p:cNvPr>
          <p:cNvSpPr>
            <a:spLocks noChangeArrowheads="1"/>
          </p:cNvSpPr>
          <p:nvPr/>
        </p:nvSpPr>
        <p:spPr>
          <a:xfrm>
            <a:off x="827585" y="4678879"/>
            <a:ext cx="447587" cy="34925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 algn="ctr">
            <a:noFill/>
            <a:miter/>
          </a:ln>
          <a:effectLst>
            <a:outerShdw dist="35921" dir="2700000" algn="ctr" rotWithShape="0">
              <a:srgbClr val="5F5F5F"/>
            </a:outerShdw>
          </a:effectLst>
        </p:spPr>
        <p:txBody>
          <a:bodyPr wrap="none" lIns="89991" tIns="46795" rIns="89991" bIns="46795" anchor="ctr"/>
          <a:lstStyle/>
          <a:p>
            <a:pPr algn="ctr" eaLnBrk="0" hangingPunct="0">
              <a:defRPr lang="ko-KR"/>
            </a:pPr>
            <a:r>
              <a:rPr lang="en-US" altLang="ko-KR" dirty="0">
                <a:solidFill>
                  <a:schemeClr val="bg1"/>
                </a:solidFill>
                <a:latin typeface="맑은 고딕"/>
                <a:ea typeface="맑은 고딕"/>
              </a:rPr>
              <a:t>4</a:t>
            </a:r>
          </a:p>
        </p:txBody>
      </p:sp>
      <p:sp>
        <p:nvSpPr>
          <p:cNvPr id="4" name="직사각형 24">
            <a:extLst>
              <a:ext uri="{FF2B5EF4-FFF2-40B4-BE49-F238E27FC236}">
                <a16:creationId xmlns:a16="http://schemas.microsoft.com/office/drawing/2014/main" xmlns="" id="{A76A21FF-5487-835D-47AC-FA41201447D8}"/>
              </a:ext>
            </a:extLst>
          </p:cNvPr>
          <p:cNvSpPr/>
          <p:nvPr/>
        </p:nvSpPr>
        <p:spPr>
          <a:xfrm>
            <a:off x="1458326" y="4661136"/>
            <a:ext cx="32752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6700" indent="-266700" defTabSz="306388" eaLnBrk="0" hangingPunct="0">
              <a:spcBef>
                <a:spcPct val="20000"/>
              </a:spcBef>
              <a:defRPr lang="ko-KR"/>
            </a:pPr>
            <a:r>
              <a:rPr lang="ko-KR" altLang="en-US" sz="2000" b="1" dirty="0" smtClean="0">
                <a:latin typeface="맑은 고딕"/>
                <a:ea typeface="맑은 고딕"/>
              </a:rPr>
              <a:t>협의사항 결과 및 건의사항</a:t>
            </a:r>
            <a:endParaRPr lang="en-US" altLang="ko-KR" sz="2000" b="1" dirty="0">
              <a:latin typeface="맑은 고딕"/>
              <a:ea typeface="맑은 고딕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>
            <a:off x="0" y="1163588"/>
            <a:ext cx="9144000" cy="569441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dirty="0"/>
          </a:p>
        </p:txBody>
      </p:sp>
      <p:sp>
        <p:nvSpPr>
          <p:cNvPr id="21" name="모서리가 둥근 직사각형 20"/>
          <p:cNvSpPr/>
          <p:nvPr/>
        </p:nvSpPr>
        <p:spPr>
          <a:xfrm>
            <a:off x="323274" y="1445920"/>
            <a:ext cx="8568952" cy="5181736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dirty="0"/>
          </a:p>
        </p:txBody>
      </p:sp>
      <p:sp>
        <p:nvSpPr>
          <p:cNvPr id="19" name="직사각형 18"/>
          <p:cNvSpPr/>
          <p:nvPr/>
        </p:nvSpPr>
        <p:spPr>
          <a:xfrm>
            <a:off x="4090" y="352665"/>
            <a:ext cx="9144000" cy="82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 dirty="0"/>
          </a:p>
        </p:txBody>
      </p:sp>
      <p:sp>
        <p:nvSpPr>
          <p:cNvPr id="2" name="모서리가 둥근 직사각형 1"/>
          <p:cNvSpPr/>
          <p:nvPr/>
        </p:nvSpPr>
        <p:spPr>
          <a:xfrm>
            <a:off x="402770" y="1628800"/>
            <a:ext cx="8181885" cy="532859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 lang="ko-KR" altLang="en-US"/>
            </a:pPr>
            <a:endParaRPr lang="ko-KR" altLang="en-US" dirty="0"/>
          </a:p>
        </p:txBody>
      </p:sp>
      <p:sp>
        <p:nvSpPr>
          <p:cNvPr id="14" name="직사각형 13"/>
          <p:cNvSpPr/>
          <p:nvPr/>
        </p:nvSpPr>
        <p:spPr>
          <a:xfrm>
            <a:off x="847986" y="568003"/>
            <a:ext cx="79464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400" b="1" dirty="0" smtClean="0"/>
              <a:t>노사협의체 구성 </a:t>
            </a:r>
            <a:r>
              <a:rPr lang="en-US" altLang="ko-KR" sz="2400" b="1" dirty="0" smtClean="0"/>
              <a:t>(06</a:t>
            </a:r>
            <a:r>
              <a:rPr lang="ko-KR" altLang="en-US" sz="2400" b="1" dirty="0" smtClean="0"/>
              <a:t>월</a:t>
            </a:r>
            <a:r>
              <a:rPr lang="en-US" altLang="ko-KR" sz="2400" b="1" dirty="0" smtClean="0"/>
              <a:t>)</a:t>
            </a:r>
            <a:endParaRPr lang="ko-KR" altLang="en-US" sz="2400" b="1" dirty="0"/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4758792"/>
              </p:ext>
            </p:extLst>
          </p:nvPr>
        </p:nvGraphicFramePr>
        <p:xfrm>
          <a:off x="3395590" y="1510824"/>
          <a:ext cx="2328538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8538"/>
              </a:tblGrid>
              <a:tr h="359947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000" dirty="0" smtClean="0"/>
                        <a:t>노사협의체 조직도</a:t>
                      </a:r>
                      <a:endParaRPr lang="ko-KR" altLang="en-US" sz="2000" dirty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7" name="직선 연결선 6"/>
          <p:cNvCxnSpPr/>
          <p:nvPr/>
        </p:nvCxnSpPr>
        <p:spPr>
          <a:xfrm>
            <a:off x="4493712" y="1772816"/>
            <a:ext cx="0" cy="372568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 flipV="1">
            <a:off x="2231233" y="2145384"/>
            <a:ext cx="4753035" cy="9036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/>
          <p:cNvCxnSpPr/>
          <p:nvPr/>
        </p:nvCxnSpPr>
        <p:spPr>
          <a:xfrm>
            <a:off x="2231233" y="2115764"/>
            <a:ext cx="0" cy="372568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/>
          <p:cNvCxnSpPr/>
          <p:nvPr/>
        </p:nvCxnSpPr>
        <p:spPr>
          <a:xfrm>
            <a:off x="6984268" y="2096852"/>
            <a:ext cx="0" cy="412366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표 10"/>
          <p:cNvGraphicFramePr>
            <a:graphicFrameLocks noGrp="1"/>
          </p:cNvGraphicFramePr>
          <p:nvPr>
            <p:extLst/>
          </p:nvPr>
        </p:nvGraphicFramePr>
        <p:xfrm>
          <a:off x="445739" y="2968712"/>
          <a:ext cx="3730971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3657"/>
                <a:gridCol w="1243657"/>
                <a:gridCol w="1243657"/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   구분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사용자 위원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    성명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5" name="표 34"/>
          <p:cNvGraphicFramePr>
            <a:graphicFrameLocks noGrp="1"/>
          </p:cNvGraphicFramePr>
          <p:nvPr>
            <p:extLst/>
          </p:nvPr>
        </p:nvGraphicFramePr>
        <p:xfrm>
          <a:off x="4964971" y="2966781"/>
          <a:ext cx="374410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8034"/>
                <a:gridCol w="1248034"/>
                <a:gridCol w="1248034"/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   구분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근로자위원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    성명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표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3454189"/>
              </p:ext>
            </p:extLst>
          </p:nvPr>
        </p:nvGraphicFramePr>
        <p:xfrm>
          <a:off x="445738" y="2509217"/>
          <a:ext cx="3730972" cy="4575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0972"/>
              </a:tblGrid>
              <a:tr h="45756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solidFill>
                            <a:schemeClr val="bg1"/>
                          </a:solidFill>
                        </a:rPr>
                        <a:t>사용자 측</a:t>
                      </a:r>
                      <a:endParaRPr lang="ko-KR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7" name="표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7015868"/>
              </p:ext>
            </p:extLst>
          </p:nvPr>
        </p:nvGraphicFramePr>
        <p:xfrm>
          <a:off x="4964971" y="2518588"/>
          <a:ext cx="3744102" cy="4462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4102"/>
              </a:tblGrid>
              <a:tr h="44626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solidFill>
                            <a:schemeClr val="bg1"/>
                          </a:solidFill>
                        </a:rPr>
                        <a:t>근로자 측</a:t>
                      </a:r>
                      <a:endParaRPr lang="ko-KR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표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7949303"/>
              </p:ext>
            </p:extLst>
          </p:nvPr>
        </p:nvGraphicFramePr>
        <p:xfrm>
          <a:off x="445738" y="3368749"/>
          <a:ext cx="3730971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3657"/>
                <a:gridCol w="1243657"/>
                <a:gridCol w="1243657"/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사용자대표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rowSpan="7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장종민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안전관리자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최현철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보건관리자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최은서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err="1" smtClean="0"/>
                        <a:t>신성메가텍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류재석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용마루건설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조한주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광진개발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김현모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err="1" smtClean="0"/>
                        <a:t>미래지앤씨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err="1" smtClean="0">
                          <a:solidFill>
                            <a:schemeClr val="tx1"/>
                          </a:solidFill>
                        </a:rPr>
                        <a:t>박군철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9" name="표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7628103"/>
              </p:ext>
            </p:extLst>
          </p:nvPr>
        </p:nvGraphicFramePr>
        <p:xfrm>
          <a:off x="4971536" y="3337621"/>
          <a:ext cx="3730971" cy="26321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3657"/>
                <a:gridCol w="1243657"/>
                <a:gridCol w="1243657"/>
              </a:tblGrid>
              <a:tr h="3760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근로자대표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rowSpan="7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이종호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60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근로자위원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조희찬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60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근로자위원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조남규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60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근로자위원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정해수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60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근로자위원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윤영호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60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근로자위원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이승만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60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근로자위원  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김종규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8" name="모서리가 둥근 직사각형 17"/>
          <p:cNvSpPr/>
          <p:nvPr/>
        </p:nvSpPr>
        <p:spPr bwMode="auto">
          <a:xfrm>
            <a:off x="66038" y="420504"/>
            <a:ext cx="720000" cy="671541"/>
          </a:xfrm>
          <a:prstGeom prst="roundRect">
            <a:avLst>
              <a:gd name="adj" fmla="val 30411"/>
            </a:avLst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triangle" w="sm" len="sm"/>
            <a:tailEnd type="triangl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01</a:t>
            </a:r>
            <a:endParaRPr kumimoji="1" lang="ko-KR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9073549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>
            <a:off x="0" y="1163588"/>
            <a:ext cx="9144000" cy="569441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dirty="0"/>
          </a:p>
        </p:txBody>
      </p:sp>
      <p:sp>
        <p:nvSpPr>
          <p:cNvPr id="21" name="모서리가 둥근 직사각형 20"/>
          <p:cNvSpPr/>
          <p:nvPr/>
        </p:nvSpPr>
        <p:spPr>
          <a:xfrm>
            <a:off x="323528" y="1407952"/>
            <a:ext cx="8568952" cy="5150555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r>
              <a:rPr lang="en-US" altLang="ko-KR" b="1"/>
              <a:t>[</a:t>
            </a:r>
            <a:r>
              <a:rPr lang="ko-KR" altLang="en-US" b="1"/>
              <a:t>전회 차 노사협의체 사진대지</a:t>
            </a:r>
            <a:r>
              <a:rPr lang="en-US" altLang="ko-KR" b="1"/>
              <a:t>]</a:t>
            </a:r>
            <a:endParaRPr lang="ko-KR" altLang="en-US" dirty="0"/>
          </a:p>
        </p:txBody>
      </p:sp>
      <p:sp>
        <p:nvSpPr>
          <p:cNvPr id="19" name="직사각형 18"/>
          <p:cNvSpPr/>
          <p:nvPr/>
        </p:nvSpPr>
        <p:spPr>
          <a:xfrm>
            <a:off x="0" y="404245"/>
            <a:ext cx="9144000" cy="7545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 dirty="0"/>
          </a:p>
        </p:txBody>
      </p:sp>
      <p:sp>
        <p:nvSpPr>
          <p:cNvPr id="2" name="모서리가 둥근 직사각형 1"/>
          <p:cNvSpPr/>
          <p:nvPr/>
        </p:nvSpPr>
        <p:spPr>
          <a:xfrm>
            <a:off x="402770" y="1628800"/>
            <a:ext cx="8181885" cy="532859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 lang="ko-KR" altLang="en-US"/>
            </a:pPr>
            <a:endParaRPr lang="ko-KR" altLang="en-US" dirty="0"/>
          </a:p>
        </p:txBody>
      </p:sp>
      <p:sp>
        <p:nvSpPr>
          <p:cNvPr id="14" name="직사각형 13"/>
          <p:cNvSpPr/>
          <p:nvPr/>
        </p:nvSpPr>
        <p:spPr>
          <a:xfrm>
            <a:off x="719572" y="602531"/>
            <a:ext cx="79464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400" b="1" dirty="0" smtClean="0"/>
              <a:t>노사협의체 </a:t>
            </a:r>
            <a:r>
              <a:rPr lang="ko-KR" altLang="en-US" sz="2400" b="1" dirty="0" err="1"/>
              <a:t>심의</a:t>
            </a:r>
            <a:r>
              <a:rPr lang="ko-KR" altLang="en-US" sz="2400" dirty="0" err="1"/>
              <a:t>ㆍ</a:t>
            </a:r>
            <a:r>
              <a:rPr lang="ko-KR" altLang="en-US" sz="2400" b="1" dirty="0" err="1"/>
              <a:t>의결사항</a:t>
            </a:r>
            <a:r>
              <a:rPr lang="ko-KR" altLang="en-US" sz="2400" b="1" dirty="0"/>
              <a:t> 및 </a:t>
            </a:r>
            <a:r>
              <a:rPr lang="ko-KR" altLang="en-US" sz="2400" b="1" dirty="0" smtClean="0"/>
              <a:t>협의사항</a:t>
            </a:r>
            <a:endParaRPr lang="ko-KR" altLang="en-US" sz="2400" b="1" dirty="0"/>
          </a:p>
        </p:txBody>
      </p:sp>
      <p:sp>
        <p:nvSpPr>
          <p:cNvPr id="8" name="모서리가 둥근 직사각형 7"/>
          <p:cNvSpPr/>
          <p:nvPr/>
        </p:nvSpPr>
        <p:spPr bwMode="auto">
          <a:xfrm>
            <a:off x="42770" y="438041"/>
            <a:ext cx="720000" cy="671541"/>
          </a:xfrm>
          <a:prstGeom prst="roundRect">
            <a:avLst>
              <a:gd name="adj" fmla="val 30411"/>
            </a:avLst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triangle" w="sm" len="sm"/>
            <a:tailEnd type="triangl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01</a:t>
            </a:r>
            <a:endParaRPr kumimoji="1" lang="ko-KR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852" y="2456892"/>
            <a:ext cx="8199845" cy="33483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2852" y="1700808"/>
            <a:ext cx="6103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[</a:t>
            </a:r>
            <a:r>
              <a:rPr lang="ko-KR" altLang="en-US" b="1" dirty="0" smtClean="0">
                <a:solidFill>
                  <a:srgbClr val="FF0000"/>
                </a:solidFill>
              </a:rPr>
              <a:t>산업안전보건법령상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심의</a:t>
            </a:r>
            <a:r>
              <a:rPr lang="ko-KR" altLang="en-US" dirty="0" err="1" smtClean="0"/>
              <a:t>ㆍ</a:t>
            </a:r>
            <a:r>
              <a:rPr lang="ko-KR" altLang="en-US" b="1" dirty="0" err="1" smtClean="0"/>
              <a:t>의결사항</a:t>
            </a:r>
            <a:r>
              <a:rPr lang="ko-KR" altLang="en-US" b="1" dirty="0" smtClean="0"/>
              <a:t> 및 협의사항</a:t>
            </a:r>
            <a:r>
              <a:rPr lang="en-US" altLang="ko-KR" dirty="0" smtClean="0"/>
              <a:t>]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198589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132856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0" cap="none" spc="0" normalizeH="0" baseline="0" noProof="0" dirty="0" smtClean="0">
                <a:ln w="18000">
                  <a:solidFill>
                    <a:prstClr val="white"/>
                  </a:solidFill>
                  <a:prstDash val="solid"/>
                  <a:miter lim="800000"/>
                </a:ln>
                <a:uLnTx/>
                <a:uFillTx/>
                <a:latin typeface="+mn-ea"/>
              </a:rPr>
              <a:t>전회 차 </a:t>
            </a:r>
            <a:r>
              <a:rPr kumimoji="0" lang="ko-KR" altLang="en-US" sz="5400" b="1" i="0" u="none" strike="noStrike" kern="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uLnTx/>
                <a:uFillTx/>
                <a:latin typeface="+mn-ea"/>
              </a:rPr>
              <a:t>이행사항</a:t>
            </a:r>
            <a:endParaRPr kumimoji="0" lang="en-US" altLang="ko-KR" sz="5400" b="1" i="0" u="none" strike="noStrike" kern="0" cap="none" spc="0" normalizeH="0" baseline="0" noProof="0" dirty="0">
              <a:ln w="18000">
                <a:solidFill>
                  <a:prstClr val="white"/>
                </a:solidFill>
                <a:prstDash val="solid"/>
                <a:miter lim="800000"/>
              </a:ln>
              <a:uLnTx/>
              <a:uFillTx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85070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1016732"/>
            <a:ext cx="9144000" cy="584126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323528" y="1307961"/>
            <a:ext cx="8568952" cy="5469411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0" y="584776"/>
            <a:ext cx="9144000" cy="63873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/>
          </a:p>
        </p:txBody>
      </p:sp>
      <p:sp>
        <p:nvSpPr>
          <p:cNvPr id="15" name="직사각형 14"/>
          <p:cNvSpPr/>
          <p:nvPr/>
        </p:nvSpPr>
        <p:spPr>
          <a:xfrm>
            <a:off x="755148" y="715535"/>
            <a:ext cx="79464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800" b="1" dirty="0"/>
              <a:t>전</a:t>
            </a:r>
            <a:r>
              <a:rPr lang="ko-KR" altLang="en-US" sz="2800" b="1" dirty="0" smtClean="0"/>
              <a:t>회 차 노사협의체 </a:t>
            </a:r>
            <a:r>
              <a:rPr lang="ko-KR" altLang="en-US" sz="2800" b="1" dirty="0"/>
              <a:t>심의 의결 사항</a:t>
            </a:r>
          </a:p>
        </p:txBody>
      </p:sp>
      <p:sp>
        <p:nvSpPr>
          <p:cNvPr id="9" name="모서리가 둥근 직사각형 19">
            <a:extLst>
              <a:ext uri="{FF2B5EF4-FFF2-40B4-BE49-F238E27FC236}">
                <a16:creationId xmlns:a16="http://schemas.microsoft.com/office/drawing/2014/main" xmlns="" id="{2014CF7E-BE2C-4B02-9AF6-0FA663047091}"/>
              </a:ext>
            </a:extLst>
          </p:cNvPr>
          <p:cNvSpPr/>
          <p:nvPr/>
        </p:nvSpPr>
        <p:spPr bwMode="auto">
          <a:xfrm>
            <a:off x="71580" y="639948"/>
            <a:ext cx="611988" cy="554283"/>
          </a:xfrm>
          <a:prstGeom prst="roundRect">
            <a:avLst>
              <a:gd name="adj" fmla="val 30411"/>
            </a:avLst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triangle" w="sm" len="sm"/>
            <a:tailEnd type="triangl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0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02</a:t>
            </a:r>
            <a:endParaRPr kumimoji="1" lang="ko-KR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나눔고딕 ExtraBold" pitchFamily="50" charset="-127"/>
              <a:ea typeface="나눔고딕 ExtraBold" pitchFamily="50" charset="-127"/>
            </a:endParaRPr>
          </a:p>
        </p:txBody>
      </p:sp>
      <p:graphicFrame>
        <p:nvGraphicFramePr>
          <p:cNvPr id="13" name="표 2">
            <a:extLst>
              <a:ext uri="{FF2B5EF4-FFF2-40B4-BE49-F238E27FC236}">
                <a16:creationId xmlns:a16="http://schemas.microsoft.com/office/drawing/2014/main" xmlns="" id="{04274EC6-DA1A-4896-8635-48BC71BF92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0491477"/>
              </p:ext>
            </p:extLst>
          </p:nvPr>
        </p:nvGraphicFramePr>
        <p:xfrm>
          <a:off x="611560" y="1349254"/>
          <a:ext cx="7979256" cy="1676811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584832">
                  <a:extLst>
                    <a:ext uri="{9D8B030D-6E8A-4147-A177-3AD203B41FA5}">
                      <a16:colId xmlns:a16="http://schemas.microsoft.com/office/drawing/2014/main" xmlns="" val="3846474349"/>
                    </a:ext>
                  </a:extLst>
                </a:gridCol>
                <a:gridCol w="2261160">
                  <a:extLst>
                    <a:ext uri="{9D8B030D-6E8A-4147-A177-3AD203B41FA5}">
                      <a16:colId xmlns:a16="http://schemas.microsoft.com/office/drawing/2014/main" xmlns="" val="1782384917"/>
                    </a:ext>
                  </a:extLst>
                </a:gridCol>
                <a:gridCol w="2933292">
                  <a:extLst>
                    <a:ext uri="{9D8B030D-6E8A-4147-A177-3AD203B41FA5}">
                      <a16:colId xmlns:a16="http://schemas.microsoft.com/office/drawing/2014/main" xmlns="" val="327424528"/>
                    </a:ext>
                  </a:extLst>
                </a:gridCol>
                <a:gridCol w="1326965">
                  <a:extLst>
                    <a:ext uri="{9D8B030D-6E8A-4147-A177-3AD203B41FA5}">
                      <a16:colId xmlns:a16="http://schemas.microsoft.com/office/drawing/2014/main" xmlns="" val="1323634598"/>
                    </a:ext>
                  </a:extLst>
                </a:gridCol>
                <a:gridCol w="873007">
                  <a:extLst>
                    <a:ext uri="{9D8B030D-6E8A-4147-A177-3AD203B41FA5}">
                      <a16:colId xmlns:a16="http://schemas.microsoft.com/office/drawing/2014/main" xmlns="" val="2132172757"/>
                    </a:ext>
                  </a:extLst>
                </a:gridCol>
              </a:tblGrid>
              <a:tr h="32092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No.</a:t>
                      </a:r>
                      <a:endParaRPr lang="ko-KR" alt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안건 명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내용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이행현황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 smtClean="0"/>
                        <a:t>찬성</a:t>
                      </a:r>
                      <a:r>
                        <a:rPr lang="en-US" altLang="ko-KR" sz="1050" dirty="0" smtClean="0"/>
                        <a:t>/</a:t>
                      </a:r>
                      <a:r>
                        <a:rPr lang="ko-KR" altLang="en-US" sz="1050" dirty="0" smtClean="0"/>
                        <a:t>반대</a:t>
                      </a:r>
                      <a:endParaRPr lang="ko-KR" altLang="en-US" sz="105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41719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/>
                        <a:t>1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사업장의 산업재해 예방계획의 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수립에 관한 사항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buNone/>
                      </a:pPr>
                      <a:r>
                        <a:rPr lang="en-US" altLang="ko-KR" sz="10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ko-KR" altLang="en-US" sz="1000" b="1" baseline="0" dirty="0" smtClean="0">
                          <a:solidFill>
                            <a:srgbClr val="FF0000"/>
                          </a:solidFill>
                        </a:rPr>
                        <a:t>자율안전컨설팅 근로자 정기안전교육실시의 건</a:t>
                      </a:r>
                      <a:endParaRPr lang="en-US" altLang="ko-KR" sz="1000" b="1" baseline="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/>
                        <a:t>이행</a:t>
                      </a:r>
                      <a:endParaRPr lang="ko-KR" altLang="en-US" sz="1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/>
                        <a:t>찬성</a:t>
                      </a:r>
                      <a:r>
                        <a:rPr lang="en-US" altLang="ko-KR" sz="1000" b="1" dirty="0" smtClean="0"/>
                        <a:t>:14</a:t>
                      </a:r>
                      <a:r>
                        <a:rPr lang="ko-KR" altLang="en-US" sz="1000" b="1" dirty="0" smtClean="0"/>
                        <a:t>명 반대</a:t>
                      </a:r>
                      <a:r>
                        <a:rPr lang="en-US" altLang="ko-KR" sz="1000" b="1" dirty="0" smtClean="0"/>
                        <a:t>: 0 </a:t>
                      </a:r>
                      <a:r>
                        <a:rPr lang="ko-KR" altLang="en-US" sz="1000" b="1" dirty="0" smtClean="0"/>
                        <a:t>명</a:t>
                      </a:r>
                      <a:endParaRPr lang="ko-KR" altLang="en-US" sz="1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07036190"/>
                  </a:ext>
                </a:extLst>
              </a:tr>
              <a:tr h="93869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/>
                        <a:t>2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00" b="1" dirty="0" smtClean="0"/>
                        <a:t>안전보건관리규정의 작성 및 변경에 관한 사항</a:t>
                      </a:r>
                      <a:endParaRPr lang="ko-KR" altLang="en-US" sz="1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buNone/>
                      </a:pPr>
                      <a:endParaRPr lang="en-US" altLang="ko-KR" sz="1000" b="1" baseline="0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indent="0" algn="l" latinLnBrk="1">
                        <a:buNone/>
                      </a:pPr>
                      <a:r>
                        <a:rPr lang="en-US" altLang="ko-KR" sz="1050" b="1" baseline="0" dirty="0" smtClean="0">
                          <a:solidFill>
                            <a:srgbClr val="FF0000"/>
                          </a:solidFill>
                        </a:rPr>
                        <a:t>                      </a:t>
                      </a:r>
                      <a:r>
                        <a:rPr lang="ko-KR" altLang="en-US" sz="1050" b="1" baseline="0" dirty="0" smtClean="0">
                          <a:solidFill>
                            <a:schemeClr val="tx1"/>
                          </a:solidFill>
                        </a:rPr>
                        <a:t>현행동일</a:t>
                      </a:r>
                      <a:endParaRPr lang="en-US" altLang="ko-KR" sz="1050" b="1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/>
                        <a:t>이행</a:t>
                      </a:r>
                      <a:endParaRPr lang="ko-KR" altLang="en-US" sz="1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 smtClean="0"/>
                        <a:t>찬성</a:t>
                      </a:r>
                      <a:r>
                        <a:rPr lang="en-US" altLang="ko-KR" sz="1000" b="1" dirty="0" smtClean="0"/>
                        <a:t>:14</a:t>
                      </a:r>
                      <a:r>
                        <a:rPr lang="ko-KR" altLang="en-US" sz="1000" b="1" dirty="0" smtClean="0"/>
                        <a:t>명 반대</a:t>
                      </a:r>
                      <a:r>
                        <a:rPr lang="en-US" altLang="ko-KR" sz="1000" b="1" dirty="0" smtClean="0"/>
                        <a:t>: 0 </a:t>
                      </a:r>
                      <a:r>
                        <a:rPr lang="ko-KR" altLang="en-US" sz="1000" b="1" dirty="0" smtClean="0"/>
                        <a:t>명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4" name="표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997674"/>
              </p:ext>
            </p:extLst>
          </p:nvPr>
        </p:nvGraphicFramePr>
        <p:xfrm>
          <a:off x="611560" y="3062392"/>
          <a:ext cx="7979256" cy="35903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064"/>
                <a:gridCol w="2268252"/>
                <a:gridCol w="2938696"/>
                <a:gridCol w="1332148"/>
                <a:gridCol w="864096"/>
              </a:tblGrid>
              <a:tr h="654640">
                <a:tc>
                  <a:txBody>
                    <a:bodyPr/>
                    <a:lstStyle/>
                    <a:p>
                      <a:pPr algn="ctr" latinLnBrk="1"/>
                      <a:endParaRPr lang="en-US" altLang="ko-KR" sz="10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en-US" altLang="ko-KR" sz="1000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ko-KR" alt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근로자에 대한 안전보건교육에 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관한 사항 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000" b="1" baseline="0" dirty="0" smtClean="0">
                          <a:solidFill>
                            <a:srgbClr val="FF0000"/>
                          </a:solidFill>
                        </a:rPr>
                        <a:t>                       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현행동일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이행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000" b="1" dirty="0" smtClean="0"/>
                        <a:t>16</a:t>
                      </a:r>
                      <a:r>
                        <a:rPr lang="ko-KR" altLang="en-US" sz="1000" b="1" dirty="0" smtClean="0"/>
                        <a:t>명 찬성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찬성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:14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반대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: 0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ko-KR" altLang="en-US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 smtClean="0"/>
                        <a:t>명 찬성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24493">
                <a:tc>
                  <a:txBody>
                    <a:bodyPr/>
                    <a:lstStyle/>
                    <a:p>
                      <a:pPr algn="ctr" latinLnBrk="1"/>
                      <a:endParaRPr lang="en-US" altLang="ko-KR" sz="1000" dirty="0" smtClean="0"/>
                    </a:p>
                    <a:p>
                      <a:pPr algn="ctr" latinLnBrk="1"/>
                      <a:r>
                        <a:rPr lang="en-US" altLang="ko-KR" sz="1000" dirty="0" smtClean="0"/>
                        <a:t>4</a:t>
                      </a:r>
                      <a:endParaRPr lang="ko-KR" alt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근로자의 건강진단 및 건강관리에 관한 사항 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buNone/>
                      </a:pPr>
                      <a:r>
                        <a:rPr lang="ko-KR" altLang="en-US" sz="1000" b="1" baseline="0" dirty="0" err="1" smtClean="0">
                          <a:solidFill>
                            <a:srgbClr val="FF0000"/>
                          </a:solidFill>
                        </a:rPr>
                        <a:t>온열질환</a:t>
                      </a:r>
                      <a:r>
                        <a:rPr lang="ko-KR" altLang="en-US" sz="1000" b="1" baseline="0" dirty="0" smtClean="0">
                          <a:solidFill>
                            <a:srgbClr val="FF0000"/>
                          </a:solidFill>
                        </a:rPr>
                        <a:t> 예방을 위한 전 근로자 </a:t>
                      </a:r>
                      <a:r>
                        <a:rPr lang="ko-KR" altLang="en-US" sz="1000" b="1" baseline="0" dirty="0" err="1" smtClean="0">
                          <a:solidFill>
                            <a:srgbClr val="FF0000"/>
                          </a:solidFill>
                        </a:rPr>
                        <a:t>쿨</a:t>
                      </a:r>
                      <a:r>
                        <a:rPr lang="ko-KR" altLang="en-US" sz="1000" b="1" baseline="0" dirty="0" smtClean="0">
                          <a:solidFill>
                            <a:srgbClr val="FF0000"/>
                          </a:solidFill>
                        </a:rPr>
                        <a:t> 스카프 지급의 건</a:t>
                      </a:r>
                      <a:endParaRPr lang="en-US" altLang="ko-KR" sz="1000" b="1" baseline="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이행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찬성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:14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반대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: 0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ko-KR" altLang="en-US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9635">
                <a:tc>
                  <a:txBody>
                    <a:bodyPr/>
                    <a:lstStyle/>
                    <a:p>
                      <a:pPr algn="ctr" latinLnBrk="1"/>
                      <a:endParaRPr lang="en-US" altLang="ko-KR" sz="1000" dirty="0" smtClean="0"/>
                    </a:p>
                    <a:p>
                      <a:pPr algn="ctr" latinLnBrk="1"/>
                      <a:r>
                        <a:rPr lang="en-US" altLang="ko-KR" sz="1000" dirty="0" smtClean="0"/>
                        <a:t>5</a:t>
                      </a:r>
                      <a:endParaRPr lang="ko-KR" alt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중대재해의 원인조사 및 재발방지대책 수립에 관한 사항 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                        현행동일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1" baseline="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이행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찬성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:14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반대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: 0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ko-KR" altLang="en-US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80911">
                <a:tc>
                  <a:txBody>
                    <a:bodyPr/>
                    <a:lstStyle/>
                    <a:p>
                      <a:pPr algn="ctr" latinLnBrk="1"/>
                      <a:endParaRPr lang="en-US" altLang="ko-KR" sz="1000" dirty="0" smtClean="0"/>
                    </a:p>
                    <a:p>
                      <a:pPr algn="ctr" latinLnBrk="1"/>
                      <a:r>
                        <a:rPr lang="en-US" altLang="ko-KR" sz="1000" dirty="0" smtClean="0"/>
                        <a:t>6</a:t>
                      </a:r>
                      <a:endParaRPr lang="ko-KR" alt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 smtClean="0"/>
                        <a:t>산업재해에 관한 통계의 기록 및 유지에 관한 사항</a:t>
                      </a:r>
                      <a:endParaRPr lang="ko-KR" altLang="en-US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                        현행동일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이행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000" b="1" dirty="0" smtClean="0">
                          <a:solidFill>
                            <a:srgbClr val="FF0000"/>
                          </a:solidFill>
                        </a:rPr>
                        <a:t> 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찬성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:14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반대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: 0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ko-KR" altLang="en-US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7025">
                <a:tc>
                  <a:txBody>
                    <a:bodyPr/>
                    <a:lstStyle/>
                    <a:p>
                      <a:pPr algn="ctr" latinLnBrk="1"/>
                      <a:endParaRPr lang="en-US" altLang="ko-KR" sz="1000" dirty="0" smtClean="0"/>
                    </a:p>
                    <a:p>
                      <a:pPr algn="ctr" latinLnBrk="1"/>
                      <a:r>
                        <a:rPr lang="en-US" altLang="ko-KR" sz="1000" dirty="0" smtClean="0"/>
                        <a:t>7</a:t>
                      </a:r>
                      <a:endParaRPr lang="ko-KR" alt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 smtClean="0"/>
                        <a:t>유해하거나 위험한 기계</a:t>
                      </a:r>
                      <a:r>
                        <a:rPr lang="en-US" altLang="ko-KR" sz="1000" b="1" dirty="0" smtClean="0"/>
                        <a:t>.</a:t>
                      </a:r>
                      <a:r>
                        <a:rPr lang="ko-KR" altLang="en-US" sz="1000" b="1" dirty="0" smtClean="0"/>
                        <a:t>기구 설비를 도입한 경우 안전 및 보건관련 조치에 관한 사항</a:t>
                      </a:r>
                      <a:endParaRPr lang="ko-KR" altLang="en-US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latinLnBrk="1"/>
                      <a:endParaRPr lang="en-US" altLang="ko-KR" sz="1000" b="1" dirty="0" smtClean="0"/>
                    </a:p>
                    <a:p>
                      <a:pPr algn="just" latinLnBrk="1"/>
                      <a:r>
                        <a:rPr lang="en-US" altLang="ko-KR" sz="1000" b="1" dirty="0" smtClean="0"/>
                        <a:t>                       </a:t>
                      </a:r>
                      <a:r>
                        <a:rPr lang="en-US" altLang="ko-KR" sz="1000" b="1" baseline="0" dirty="0" smtClean="0"/>
                        <a:t> </a:t>
                      </a:r>
                      <a:r>
                        <a:rPr lang="ko-KR" altLang="en-US" sz="1000" b="1" dirty="0" smtClean="0"/>
                        <a:t>현행동일</a:t>
                      </a:r>
                      <a:endParaRPr lang="en-US" altLang="ko-KR" sz="1000" b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/>
                        <a:t>이행</a:t>
                      </a:r>
                      <a:endParaRPr lang="en-US" altLang="ko-KR" sz="1000" b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찬성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:14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반대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: 0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ko-KR" altLang="en-US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18930">
                <a:tc>
                  <a:txBody>
                    <a:bodyPr/>
                    <a:lstStyle/>
                    <a:p>
                      <a:pPr algn="ctr" latinLnBrk="1"/>
                      <a:endParaRPr lang="en-US" altLang="ko-KR" sz="1000" dirty="0" smtClean="0"/>
                    </a:p>
                    <a:p>
                      <a:pPr algn="ctr" latinLnBrk="1"/>
                      <a:r>
                        <a:rPr lang="en-US" altLang="ko-KR" sz="1000" dirty="0" smtClean="0"/>
                        <a:t>8</a:t>
                      </a:r>
                      <a:endParaRPr lang="ko-KR" alt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 smtClean="0"/>
                        <a:t>그 밖에 해당 사업장 근로자의 </a:t>
                      </a:r>
                      <a:endParaRPr lang="en-US" altLang="ko-KR" sz="1000" b="1" dirty="0" smtClean="0"/>
                    </a:p>
                    <a:p>
                      <a:pPr latinLnBrk="1"/>
                      <a:r>
                        <a:rPr lang="ko-KR" altLang="en-US" sz="1000" b="1" dirty="0" smtClean="0"/>
                        <a:t>안전과 보건을 유지</a:t>
                      </a:r>
                      <a:r>
                        <a:rPr lang="en-US" altLang="ko-KR" sz="1000" b="1" dirty="0" smtClean="0"/>
                        <a:t>, </a:t>
                      </a:r>
                      <a:r>
                        <a:rPr lang="ko-KR" altLang="en-US" sz="1000" b="1" dirty="0" smtClean="0"/>
                        <a:t>증진시키기 위하여 필요한 사항 </a:t>
                      </a:r>
                      <a:endParaRPr lang="ko-KR" altLang="en-US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 latinLnBrk="1">
                        <a:buNone/>
                      </a:pPr>
                      <a:endParaRPr lang="en-US" altLang="ko-KR" sz="1000" b="1" baseline="0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indent="0" algn="just" latinLnBrk="1">
                        <a:buNone/>
                      </a:pP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                         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현행동일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1000" b="1" dirty="0" smtClean="0"/>
                    </a:p>
                    <a:p>
                      <a:pPr algn="ctr" latinLnBrk="1"/>
                      <a:r>
                        <a:rPr lang="ko-KR" altLang="en-US" sz="1000" b="1" dirty="0" smtClean="0"/>
                        <a:t>이행</a:t>
                      </a:r>
                      <a:r>
                        <a:rPr lang="en-US" altLang="ko-KR" sz="1000" b="1" dirty="0" smtClean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찬성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:14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반대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: 0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ko-KR" altLang="en-US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004312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1215138"/>
            <a:ext cx="9144000" cy="545901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318074" y="1448780"/>
            <a:ext cx="8568952" cy="5040560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0" y="580178"/>
            <a:ext cx="9144000" cy="620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/>
          </a:p>
        </p:txBody>
      </p:sp>
      <p:sp>
        <p:nvSpPr>
          <p:cNvPr id="15" name="직사각형 14"/>
          <p:cNvSpPr/>
          <p:nvPr/>
        </p:nvSpPr>
        <p:spPr>
          <a:xfrm>
            <a:off x="791152" y="718431"/>
            <a:ext cx="79464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800" b="1" dirty="0"/>
              <a:t>전</a:t>
            </a:r>
            <a:r>
              <a:rPr lang="ko-KR" altLang="en-US" sz="2800" b="1" dirty="0" smtClean="0"/>
              <a:t>회 차 협의사항 </a:t>
            </a:r>
            <a:endParaRPr lang="ko-KR" altLang="en-US" sz="2800" b="1" dirty="0"/>
          </a:p>
        </p:txBody>
      </p:sp>
      <p:sp>
        <p:nvSpPr>
          <p:cNvPr id="9" name="모서리가 둥근 직사각형 19">
            <a:extLst>
              <a:ext uri="{FF2B5EF4-FFF2-40B4-BE49-F238E27FC236}">
                <a16:creationId xmlns:a16="http://schemas.microsoft.com/office/drawing/2014/main" xmlns="" id="{2014CF7E-BE2C-4B02-9AF6-0FA663047091}"/>
              </a:ext>
            </a:extLst>
          </p:cNvPr>
          <p:cNvSpPr/>
          <p:nvPr/>
        </p:nvSpPr>
        <p:spPr bwMode="auto">
          <a:xfrm>
            <a:off x="71580" y="600045"/>
            <a:ext cx="647992" cy="580951"/>
          </a:xfrm>
          <a:prstGeom prst="roundRect">
            <a:avLst>
              <a:gd name="adj" fmla="val 30411"/>
            </a:avLst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triangle" w="sm" len="sm"/>
            <a:tailEnd type="triangl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02</a:t>
            </a:r>
            <a:endParaRPr kumimoji="1" lang="ko-KR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나눔고딕 ExtraBold" pitchFamily="50" charset="-127"/>
              <a:ea typeface="나눔고딕 ExtraBold" pitchFamily="50" charset="-127"/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8525441"/>
              </p:ext>
            </p:extLst>
          </p:nvPr>
        </p:nvGraphicFramePr>
        <p:xfrm>
          <a:off x="472994" y="1556794"/>
          <a:ext cx="8264566" cy="4816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2283"/>
                <a:gridCol w="4132283"/>
              </a:tblGrid>
              <a:tr h="583698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                         </a:t>
                      </a:r>
                      <a:endParaRPr lang="en-US" altLang="ko-K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                            </a:t>
                      </a:r>
                      <a:r>
                        <a:rPr lang="ko-KR" altLang="en-US" sz="1400" dirty="0" smtClean="0">
                          <a:solidFill>
                            <a:schemeClr val="bg1"/>
                          </a:solidFill>
                        </a:rPr>
                        <a:t>내용</a:t>
                      </a:r>
                      <a:endParaRPr lang="ko-KR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                     </a:t>
                      </a:r>
                      <a:endParaRPr lang="en-US" altLang="ko-K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                             </a:t>
                      </a:r>
                      <a:r>
                        <a:rPr lang="ko-KR" altLang="en-US" sz="1400" dirty="0" smtClean="0">
                          <a:solidFill>
                            <a:schemeClr val="bg1"/>
                          </a:solidFill>
                        </a:rPr>
                        <a:t>비고</a:t>
                      </a:r>
                      <a:endParaRPr lang="ko-KR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82045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전체 안전조회 및 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T.B.M 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시간 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: 06:50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 ~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작업의 시간 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소음관련 작업 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07:00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부터 실시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전체 협력업체 참여 아침조회 실시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안전조회 실시 및 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TBM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실시 후 투입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신규채용자 교육이수 및 기초안전보건교육 </a:t>
                      </a:r>
                      <a:r>
                        <a:rPr lang="ko-KR" altLang="en-US" sz="1000" b="1" baseline="0" dirty="0" err="1" smtClean="0">
                          <a:solidFill>
                            <a:schemeClr val="tx1"/>
                          </a:solidFill>
                        </a:rPr>
                        <a:t>이수증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 확인 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배치 전 검진 및 특수검진 철저히 이행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특수형태 근로종사자 교육 철저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81111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/>
                        <a:t>-</a:t>
                      </a:r>
                      <a:r>
                        <a:rPr lang="ko-KR" altLang="en-US" sz="1000" b="1" dirty="0" smtClean="0"/>
                        <a:t>휴대전화 사용</a:t>
                      </a:r>
                      <a:endParaRPr lang="en-US" altLang="ko-KR" sz="1000" b="1" dirty="0" smtClean="0"/>
                    </a:p>
                    <a:p>
                      <a:pPr latinLnBrk="1"/>
                      <a:r>
                        <a:rPr lang="en-US" altLang="ko-KR" sz="1000" b="1" dirty="0" smtClean="0"/>
                        <a:t>-</a:t>
                      </a:r>
                      <a:r>
                        <a:rPr lang="ko-KR" altLang="en-US" sz="1000" b="1" dirty="0" smtClean="0"/>
                        <a:t>밴드 및 단체 </a:t>
                      </a:r>
                      <a:r>
                        <a:rPr lang="ko-KR" altLang="en-US" sz="1000" b="1" dirty="0" err="1" smtClean="0"/>
                        <a:t>카톡방</a:t>
                      </a:r>
                      <a:r>
                        <a:rPr lang="ko-KR" altLang="en-US" sz="1000" b="1" dirty="0" smtClean="0"/>
                        <a:t> 사용 및 활성화 </a:t>
                      </a:r>
                      <a:endParaRPr lang="en-US" altLang="ko-KR" sz="1000" b="1" dirty="0" smtClean="0">
                        <a:solidFill>
                          <a:srgbClr val="FF0000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/>
                        <a:t>-</a:t>
                      </a:r>
                      <a:r>
                        <a:rPr lang="ko-KR" altLang="en-US" sz="1000" b="1" dirty="0" smtClean="0"/>
                        <a:t>비상연락망 가동 </a:t>
                      </a:r>
                      <a:endParaRPr lang="en-US" altLang="ko-KR" sz="1000" b="1" dirty="0" smtClean="0"/>
                    </a:p>
                    <a:p>
                      <a:pPr latinLnBrk="1"/>
                      <a:r>
                        <a:rPr lang="en-US" altLang="ko-KR" sz="1000" b="1" dirty="0" smtClean="0"/>
                        <a:t>-</a:t>
                      </a:r>
                      <a:r>
                        <a:rPr lang="ko-KR" altLang="en-US" sz="1000" b="1" dirty="0" err="1" smtClean="0"/>
                        <a:t>자율안전건설팅</a:t>
                      </a:r>
                      <a:r>
                        <a:rPr lang="ko-KR" altLang="en-US" sz="1000" b="1" dirty="0" smtClean="0"/>
                        <a:t> 실시 후 전 근로자 및 관리감독자 교육실시</a:t>
                      </a:r>
                    </a:p>
                    <a:p>
                      <a:pPr latinLnBrk="1"/>
                      <a:endParaRPr lang="ko-KR" altLang="en-US" sz="11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/>
                        <a:t>-</a:t>
                      </a:r>
                      <a:r>
                        <a:rPr lang="ko-KR" altLang="en-US" sz="1000" b="1" dirty="0" smtClean="0"/>
                        <a:t>주기적으로 연락방법을 가동하여</a:t>
                      </a:r>
                      <a:r>
                        <a:rPr lang="en-US" altLang="ko-KR" sz="1000" b="1" baseline="0" dirty="0" smtClean="0"/>
                        <a:t> </a:t>
                      </a:r>
                      <a:r>
                        <a:rPr lang="ko-KR" altLang="en-US" sz="1000" b="1" dirty="0" smtClean="0"/>
                        <a:t>작업장 간 연락이 용이하도록 할 것</a:t>
                      </a:r>
                      <a:endParaRPr lang="en-US" altLang="ko-KR" sz="1000" b="1" dirty="0" smtClean="0"/>
                    </a:p>
                    <a:p>
                      <a:pPr latinLnBrk="1"/>
                      <a:r>
                        <a:rPr lang="en-US" altLang="ko-KR" sz="1000" b="1" dirty="0" smtClean="0"/>
                        <a:t>-</a:t>
                      </a:r>
                      <a:r>
                        <a:rPr lang="ko-KR" altLang="en-US" sz="1000" b="1" dirty="0" smtClean="0"/>
                        <a:t>교육장 및 현장사무실에 비상연락망 부착관리</a:t>
                      </a:r>
                      <a:endParaRPr lang="en-US" altLang="ko-KR" sz="1000" b="1" dirty="0" smtClean="0"/>
                    </a:p>
                    <a:p>
                      <a:pPr latinLnBrk="1"/>
                      <a:r>
                        <a:rPr lang="en-US" altLang="ko-KR" sz="1000" b="1" dirty="0" smtClean="0"/>
                        <a:t>-</a:t>
                      </a:r>
                      <a:r>
                        <a:rPr lang="ko-KR" altLang="en-US" sz="1000" b="1" dirty="0" smtClean="0"/>
                        <a:t>밴드에 등재된 부적합 사항 즉시 조치 </a:t>
                      </a:r>
                      <a:r>
                        <a:rPr lang="en-US" altLang="ko-KR" sz="1000" b="1" dirty="0" smtClean="0"/>
                        <a:t>(</a:t>
                      </a:r>
                      <a:r>
                        <a:rPr lang="ko-KR" altLang="en-US" sz="1000" b="1" dirty="0" err="1" smtClean="0"/>
                        <a:t>현장통</a:t>
                      </a:r>
                      <a:r>
                        <a:rPr lang="ko-KR" altLang="en-US" sz="1000" b="1" dirty="0" smtClean="0"/>
                        <a:t> 실행력 강화</a:t>
                      </a:r>
                      <a:r>
                        <a:rPr lang="en-US" altLang="ko-KR" sz="1000" b="1" dirty="0" smtClean="0"/>
                        <a:t>)</a:t>
                      </a:r>
                      <a:endParaRPr lang="ko-KR" altLang="en-US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81111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/>
                        <a:t>-</a:t>
                      </a:r>
                      <a:r>
                        <a:rPr lang="ko-KR" altLang="en-US" sz="1000" b="1" dirty="0" smtClean="0"/>
                        <a:t>호각 및 메가폰 등을 사용하여 비상 시 주변을 환기</a:t>
                      </a:r>
                      <a:r>
                        <a:rPr lang="en-US" altLang="ko-KR" sz="1000" b="1" dirty="0" smtClean="0"/>
                        <a:t>, </a:t>
                      </a:r>
                      <a:r>
                        <a:rPr lang="ko-KR" altLang="en-US" sz="1000" b="1" dirty="0" smtClean="0"/>
                        <a:t>지정장소로 이동</a:t>
                      </a:r>
                      <a:endParaRPr lang="en-US" altLang="ko-KR" sz="1000" b="1" dirty="0" smtClean="0"/>
                    </a:p>
                    <a:p>
                      <a:pPr latinLnBrk="1"/>
                      <a:r>
                        <a:rPr lang="en-US" altLang="ko-KR" sz="1000" b="1" dirty="0" smtClean="0"/>
                        <a:t>-</a:t>
                      </a:r>
                      <a:r>
                        <a:rPr lang="ko-KR" altLang="en-US" sz="1000" b="1" dirty="0" smtClean="0"/>
                        <a:t>비상사태훈련 시나리오에 따른 대피 숙지</a:t>
                      </a:r>
                      <a:endParaRPr lang="en-US" altLang="ko-KR" sz="1000" b="1" dirty="0" smtClean="0"/>
                    </a:p>
                    <a:p>
                      <a:pPr latinLnBrk="1"/>
                      <a:r>
                        <a:rPr lang="en-US" altLang="ko-KR" sz="1000" b="1" dirty="0" smtClean="0"/>
                        <a:t>-</a:t>
                      </a:r>
                      <a:r>
                        <a:rPr lang="ko-KR" altLang="en-US" sz="1000" b="1" dirty="0" err="1" smtClean="0"/>
                        <a:t>온열질환</a:t>
                      </a:r>
                      <a:r>
                        <a:rPr lang="ko-KR" altLang="en-US" sz="1000" b="1" dirty="0" smtClean="0"/>
                        <a:t> 관련 전 근로자 </a:t>
                      </a:r>
                      <a:r>
                        <a:rPr lang="ko-KR" altLang="en-US" sz="1000" b="1" dirty="0" err="1" smtClean="0"/>
                        <a:t>쿨</a:t>
                      </a:r>
                      <a:r>
                        <a:rPr lang="ko-KR" altLang="en-US" sz="1000" b="1" dirty="0" smtClean="0"/>
                        <a:t> 스카프 구매 및 지급의 건</a:t>
                      </a:r>
                      <a:endParaRPr lang="ko-KR" altLang="en-US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/>
                        <a:t>-</a:t>
                      </a:r>
                      <a:r>
                        <a:rPr lang="ko-KR" altLang="en-US" sz="1000" b="1" dirty="0" smtClean="0"/>
                        <a:t>필요 시 무전기 사용</a:t>
                      </a:r>
                      <a:endParaRPr lang="en-US" altLang="ko-KR" sz="1000" b="1" dirty="0" smtClean="0"/>
                    </a:p>
                    <a:p>
                      <a:pPr latinLnBrk="1"/>
                      <a:r>
                        <a:rPr lang="en-US" altLang="ko-KR" sz="1000" b="1" dirty="0" smtClean="0"/>
                        <a:t>-</a:t>
                      </a:r>
                      <a:r>
                        <a:rPr lang="ko-KR" altLang="en-US" sz="1000" b="1" dirty="0" smtClean="0"/>
                        <a:t>신호수 직종에 호각 분출 및 관리철저</a:t>
                      </a:r>
                      <a:endParaRPr lang="en-US" altLang="ko-KR" sz="1000" b="1" dirty="0" smtClean="0"/>
                    </a:p>
                    <a:p>
                      <a:pPr marL="0" indent="0" latinLnBrk="1">
                        <a:buFontTx/>
                        <a:buNone/>
                      </a:pPr>
                      <a:endParaRPr lang="en-US" altLang="ko-KR" sz="1000" b="1" baseline="0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656614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상시 위험성평가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월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주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일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 체계의 현장 정착으로 각 협력업체의 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관리감독자 및 현장소장의 위험요소에 대한 개선조치 이행 철저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위험성평가 개선조치 이행 </a:t>
                      </a:r>
                      <a:r>
                        <a:rPr lang="ko-KR" altLang="en-US" sz="1000" b="1" baseline="0" dirty="0" err="1" smtClean="0">
                          <a:solidFill>
                            <a:schemeClr val="tx1"/>
                          </a:solidFill>
                        </a:rPr>
                        <a:t>점검표를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 주 단위로 체크하여 실시 운영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안전조회 시 위험등급에 관해 위험요소 및 안전대책 전파 철저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동종업종 사고사례 전파 및 내용 공유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실시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상시 위험성평가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월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주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일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) 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참여 및 개선조치 등록 이행 철저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</a:rPr>
                        <a:t>현장통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104285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/>
                        <a:t>-2</a:t>
                      </a:r>
                      <a:r>
                        <a:rPr lang="ko-KR" altLang="en-US" sz="1000" b="1" dirty="0" smtClean="0"/>
                        <a:t>개월 </a:t>
                      </a:r>
                      <a:r>
                        <a:rPr lang="en-US" altLang="ko-KR" sz="1000" b="1" dirty="0" smtClean="0"/>
                        <a:t>1</a:t>
                      </a:r>
                      <a:r>
                        <a:rPr lang="ko-KR" altLang="en-US" sz="1000" b="1" dirty="0" smtClean="0"/>
                        <a:t>회 노사협의체 및 노사합동점검실시 회의결과 기록</a:t>
                      </a:r>
                      <a:r>
                        <a:rPr lang="en-US" altLang="ko-KR" sz="1000" b="1" dirty="0" smtClean="0"/>
                        <a:t>, </a:t>
                      </a:r>
                      <a:r>
                        <a:rPr lang="ko-KR" altLang="en-US" sz="1000" b="1" dirty="0" smtClean="0"/>
                        <a:t>보존 게시</a:t>
                      </a:r>
                      <a:endParaRPr lang="en-US" altLang="ko-KR" sz="1000" b="1" dirty="0" smtClean="0"/>
                    </a:p>
                    <a:p>
                      <a:pPr latinLnBrk="1"/>
                      <a:r>
                        <a:rPr lang="en-US" altLang="ko-KR" sz="1000" b="1" dirty="0" smtClean="0"/>
                        <a:t>-</a:t>
                      </a:r>
                      <a:r>
                        <a:rPr lang="ko-KR" altLang="en-US" sz="1000" b="1" dirty="0" smtClean="0"/>
                        <a:t>사업주</a:t>
                      </a:r>
                      <a:r>
                        <a:rPr lang="en-US" altLang="ko-KR" sz="1000" b="1" dirty="0" smtClean="0"/>
                        <a:t>, </a:t>
                      </a:r>
                      <a:r>
                        <a:rPr lang="ko-KR" altLang="en-US" sz="1000" b="1" dirty="0" smtClean="0"/>
                        <a:t>도급인 간 무선연락을 실시하여 작업공정의 조정 및 회의 시 결정</a:t>
                      </a:r>
                      <a:endParaRPr lang="en-US" altLang="ko-KR" sz="1000" b="1" dirty="0" smtClean="0"/>
                    </a:p>
                    <a:p>
                      <a:pPr latinLnBrk="1"/>
                      <a:r>
                        <a:rPr lang="en-US" altLang="ko-KR" sz="1000" b="1" dirty="0" smtClean="0"/>
                        <a:t>-</a:t>
                      </a:r>
                      <a:r>
                        <a:rPr lang="ko-KR" altLang="en-US" sz="1000" b="1" dirty="0" smtClean="0"/>
                        <a:t>동종업종 사고사례 내용전파 및 산업재해 예방 건</a:t>
                      </a:r>
                      <a:endParaRPr lang="en-US" altLang="ko-KR" sz="1000" b="1" dirty="0" smtClean="0"/>
                    </a:p>
                    <a:p>
                      <a:pPr latinLnBrk="1"/>
                      <a:endParaRPr lang="ko-KR" altLang="en-US" sz="1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/>
                        <a:t>-</a:t>
                      </a:r>
                      <a:r>
                        <a:rPr lang="ko-KR" altLang="en-US" sz="1000" b="1" dirty="0" smtClean="0"/>
                        <a:t>전 구성원 공유 및 숙지 </a:t>
                      </a:r>
                      <a:endParaRPr lang="en-US" altLang="ko-KR" sz="1000" b="1" dirty="0" smtClean="0"/>
                    </a:p>
                    <a:p>
                      <a:pPr latinLnBrk="1"/>
                      <a:r>
                        <a:rPr lang="en-US" altLang="ko-KR" sz="1000" b="1" dirty="0" smtClean="0"/>
                        <a:t>-</a:t>
                      </a:r>
                      <a:r>
                        <a:rPr lang="ko-KR" altLang="en-US" sz="1000" b="1" dirty="0" smtClean="0"/>
                        <a:t>위험등급 </a:t>
                      </a:r>
                      <a:r>
                        <a:rPr lang="ko-KR" altLang="en-US" sz="1000" b="1" dirty="0" err="1" smtClean="0"/>
                        <a:t>차등관리하여</a:t>
                      </a:r>
                      <a:r>
                        <a:rPr lang="ko-KR" altLang="en-US" sz="1000" b="1" dirty="0" smtClean="0"/>
                        <a:t> </a:t>
                      </a:r>
                      <a:r>
                        <a:rPr lang="ko-KR" altLang="en-US" sz="1000" b="1" dirty="0" err="1" smtClean="0"/>
                        <a:t>고위험등급의</a:t>
                      </a:r>
                      <a:r>
                        <a:rPr lang="ko-KR" altLang="en-US" sz="1000" b="1" dirty="0" smtClean="0"/>
                        <a:t> 경우 즉시 개선조치 실시</a:t>
                      </a:r>
                      <a:endParaRPr lang="en-US" altLang="ko-KR" sz="1000" b="1" dirty="0" smtClean="0"/>
                    </a:p>
                    <a:p>
                      <a:pPr latinLnBrk="1"/>
                      <a:r>
                        <a:rPr lang="en-US" altLang="ko-KR" sz="1000" b="1" dirty="0" smtClean="0"/>
                        <a:t>-</a:t>
                      </a:r>
                      <a:r>
                        <a:rPr lang="ko-KR" altLang="en-US" sz="1000" b="1" dirty="0" smtClean="0"/>
                        <a:t>작업변경 시 내용변경에 따른 교육 철저</a:t>
                      </a:r>
                      <a:endParaRPr lang="en-US" altLang="ko-KR" sz="1000" b="1" dirty="0" smtClean="0"/>
                    </a:p>
                    <a:p>
                      <a:pPr latinLnBrk="1"/>
                      <a:r>
                        <a:rPr lang="en-US" altLang="ko-KR" sz="1000" b="1" dirty="0" smtClean="0"/>
                        <a:t>-</a:t>
                      </a:r>
                      <a:r>
                        <a:rPr lang="ko-KR" altLang="en-US" sz="1000" b="1" dirty="0" smtClean="0"/>
                        <a:t>신규자 교육</a:t>
                      </a:r>
                      <a:r>
                        <a:rPr lang="ko-KR" altLang="en-US" sz="1000" b="1" baseline="0" dirty="0" smtClean="0"/>
                        <a:t> 및 정기교육 시 당 현장 사고사례 및 </a:t>
                      </a:r>
                      <a:r>
                        <a:rPr lang="ko-KR" altLang="en-US" sz="1000" b="1" baseline="0" dirty="0" err="1" smtClean="0"/>
                        <a:t>공종별</a:t>
                      </a:r>
                      <a:r>
                        <a:rPr lang="ko-KR" altLang="en-US" sz="1000" b="1" baseline="0" dirty="0" smtClean="0"/>
                        <a:t> 타사 사고</a:t>
                      </a:r>
                      <a:endParaRPr lang="en-US" altLang="ko-KR" sz="1000" b="1" baseline="0" dirty="0" smtClean="0"/>
                    </a:p>
                    <a:p>
                      <a:pPr latinLnBrk="1"/>
                      <a:r>
                        <a:rPr lang="en-US" altLang="ko-KR" sz="1000" b="1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사례를 전파하여 근로자 안전의식 제고 독려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baseline="0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업체별 </a:t>
                      </a:r>
                      <a:r>
                        <a:rPr lang="ko-KR" altLang="en-US" sz="1000" b="1" baseline="0" dirty="0" err="1" smtClean="0">
                          <a:solidFill>
                            <a:schemeClr val="tx1"/>
                          </a:solidFill>
                        </a:rPr>
                        <a:t>뇌심혈관질환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b="1" baseline="0" dirty="0" err="1" smtClean="0">
                          <a:solidFill>
                            <a:schemeClr val="tx1"/>
                          </a:solidFill>
                        </a:rPr>
                        <a:t>고위험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 근로자 목록화 및 건강상태 수시 확인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233704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[2019-교육홍보-76]산업안전보건법 전부개정법률 개정안내(요약형)_교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25317</TotalTime>
  <Words>1502</Words>
  <Application>Microsoft Office PowerPoint</Application>
  <PresentationFormat>화면 슬라이드 쇼(4:3)</PresentationFormat>
  <Paragraphs>392</Paragraphs>
  <Slides>20</Slides>
  <Notes>12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25" baseType="lpstr">
      <vt:lpstr>HY견고딕</vt:lpstr>
      <vt:lpstr>나눔고딕 ExtraBold</vt:lpstr>
      <vt:lpstr>맑은 고딕</vt:lpstr>
      <vt:lpstr>Arial</vt:lpstr>
      <vt:lpstr>[2019-교육홍보-76]산업안전보건법 전부개정법률 개정안내(요약형)_교안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dong</cp:lastModifiedBy>
  <cp:revision>2307</cp:revision>
  <cp:lastPrinted>2024-01-30T01:59:35Z</cp:lastPrinted>
  <dcterms:created xsi:type="dcterms:W3CDTF">2017-03-16T08:21:30Z</dcterms:created>
  <dcterms:modified xsi:type="dcterms:W3CDTF">2024-08-15T06:38:03Z</dcterms:modified>
</cp:coreProperties>
</file>